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0.png" ContentType="image/pn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13.png" ContentType="image/png"/>
  <Override PartName="/ppt/media/image12.jpeg" ContentType="image/jpeg"/>
  <Override PartName="/ppt/media/image1.jpeg" ContentType="image/jpe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" sz="1800" b="1" dirty="0" err="1" smtClean="0"/>
            <a:t>Criteris</a:t>
          </a:r>
          <a:r>
            <a:rPr lang="es-ES" sz="1800" b="1" dirty="0" smtClean="0"/>
            <a:t> de </a:t>
          </a:r>
          <a:r>
            <a:rPr lang="es-ES" sz="1800" b="1" dirty="0" err="1" smtClean="0"/>
            <a:t>segmentació</a:t>
          </a:r>
          <a:r>
            <a:rPr lang="es-ES" sz="1800" b="1" dirty="0" smtClean="0"/>
            <a:t> del </a:t>
          </a:r>
          <a:r>
            <a:rPr lang="es-ES" sz="1800" b="1" dirty="0" err="1" smtClean="0"/>
            <a:t>mercat</a:t>
          </a:r>
          <a:endParaRPr lang="es-ES" sz="1800" b="1" dirty="0" smtClean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" sz="2000" b="1" dirty="0" err="1" smtClean="0">
              <a:solidFill>
                <a:schemeClr val="tx2"/>
              </a:solidFill>
            </a:rPr>
            <a:t>Geogràfics</a:t>
          </a:r>
          <a:endParaRPr lang="es-ES" sz="2000" b="1" dirty="0" smtClean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" sz="2000" b="1" dirty="0" err="1" smtClean="0">
              <a:solidFill>
                <a:schemeClr val="tx2"/>
              </a:solidFill>
            </a:rPr>
            <a:t>Demogràfics</a:t>
          </a:r>
          <a:endParaRPr lang="es-ES" sz="2000" b="1" dirty="0" smtClean="0">
            <a:solidFill>
              <a:schemeClr val="tx2"/>
            </a:solidFill>
          </a:endParaRP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" sz="2000" b="1" dirty="0" err="1" smtClean="0">
              <a:solidFill>
                <a:schemeClr val="tx2"/>
              </a:solidFill>
            </a:rPr>
            <a:t>Econòmics</a:t>
          </a:r>
          <a:endParaRPr lang="es-ES" sz="2000" b="1" dirty="0" smtClean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" sz="2000" b="1" dirty="0" err="1" smtClean="0">
              <a:solidFill>
                <a:schemeClr val="tx2"/>
              </a:solidFill>
            </a:rPr>
            <a:t>Professió</a:t>
          </a:r>
          <a:endParaRPr lang="es-ES" sz="2000" b="1" dirty="0" smtClean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1ED62123-E3C1-400D-ABC1-5AC9D56D3D1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" sz="2000" b="1" dirty="0" err="1" smtClean="0">
              <a:solidFill>
                <a:schemeClr val="tx2"/>
              </a:solidFill>
            </a:rPr>
            <a:t>Psicològics</a:t>
          </a:r>
          <a:endParaRPr lang="es-ES" sz="2000" b="1" dirty="0" smtClean="0">
            <a:solidFill>
              <a:schemeClr val="tx2"/>
            </a:solidFill>
          </a:endParaRPr>
        </a:p>
      </dgm:t>
    </dgm:pt>
    <dgm:pt modelId="{D52B87D4-DFD7-4626-AF0F-A02758A36CED}" type="parTrans" cxnId="{F7F2C522-67EA-4261-8DBD-2B748B12C1D9}">
      <dgm:prSet/>
      <dgm:spPr/>
      <dgm:t>
        <a:bodyPr/>
        <a:lstStyle/>
        <a:p>
          <a:endParaRPr lang="es-ES"/>
        </a:p>
      </dgm:t>
    </dgm:pt>
    <dgm:pt modelId="{3D07D0D6-737B-4A78-9CFB-102232CDC4C4}" type="sibTrans" cxnId="{F7F2C522-67EA-4261-8DBD-2B748B12C1D9}">
      <dgm:prSet/>
      <dgm:spPr/>
      <dgm:t>
        <a:bodyPr/>
        <a:lstStyle/>
        <a:p>
          <a:endParaRPr lang="es-ES"/>
        </a:p>
      </dgm:t>
    </dgm:pt>
    <dgm:pt modelId="{747FFA44-8EE2-4034-88D2-8B71A0A4AD9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Gustos</a:t>
          </a:r>
          <a:endParaRPr lang="es-ES" sz="2000" b="1" dirty="0">
            <a:solidFill>
              <a:schemeClr val="tx2"/>
            </a:solidFill>
          </a:endParaRPr>
        </a:p>
      </dgm:t>
    </dgm:pt>
    <dgm:pt modelId="{7C87FDE8-E87D-471F-81CC-854A21960090}" type="parTrans" cxnId="{1474F5F1-9772-412C-A7AF-606385892162}">
      <dgm:prSet/>
      <dgm:spPr/>
      <dgm:t>
        <a:bodyPr/>
        <a:lstStyle/>
        <a:p>
          <a:endParaRPr lang="es-ES"/>
        </a:p>
      </dgm:t>
    </dgm:pt>
    <dgm:pt modelId="{53E308B8-2204-41C0-AE6D-E63551ED4A70}" type="sibTrans" cxnId="{1474F5F1-9772-412C-A7AF-606385892162}">
      <dgm:prSet/>
      <dgm:spPr/>
      <dgm:t>
        <a:bodyPr/>
        <a:lstStyle/>
        <a:p>
          <a:endParaRPr lang="es-ES"/>
        </a:p>
      </dgm:t>
    </dgm:pt>
    <dgm:pt modelId="{B434BC2F-67D7-4451-8103-F1390F2A89C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Empresa</a:t>
          </a:r>
          <a:endParaRPr lang="es-ES" sz="2000" b="1" dirty="0">
            <a:solidFill>
              <a:schemeClr val="tx2"/>
            </a:solidFill>
          </a:endParaRPr>
        </a:p>
      </dgm:t>
    </dgm:pt>
    <dgm:pt modelId="{C163A023-C730-4CFA-B01D-E8B4B61C78C1}" type="parTrans" cxnId="{72C03771-B952-44D3-9B3F-377B346AE90E}">
      <dgm:prSet/>
      <dgm:spPr/>
      <dgm:t>
        <a:bodyPr/>
        <a:lstStyle/>
        <a:p>
          <a:endParaRPr lang="es-ES"/>
        </a:p>
      </dgm:t>
    </dgm:pt>
    <dgm:pt modelId="{3FF4F9C2-D5A9-498E-8D99-2ED7F2B0FD80}" type="sibTrans" cxnId="{72C03771-B952-44D3-9B3F-377B346AE90E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8" custScaleX="166195" custScaleY="119040" custLinFactNeighborX="35" custLinFactNeighborY="-13084"/>
      <dgm:spPr/>
      <dgm:t>
        <a:bodyPr/>
        <a:lstStyle/>
        <a:p>
          <a:endParaRPr lang="es-ES"/>
        </a:p>
      </dgm:t>
    </dgm:pt>
    <dgm:pt modelId="{AF411819-B58E-4FD4-9EE5-2623AA8BBF37}" type="pres">
      <dgm:prSet presAssocID="{6F43B42A-71AC-474D-85DD-AE1BDDBD8C68}" presName="node" presStyleLbl="vennNode1" presStyleIdx="1" presStyleCnt="8" custScaleX="332390" custScaleY="72632" custRadScaleRad="96093" custRadScaleInc="3471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BAAAA9-52C2-4E91-A9A7-8B6AF296F61B}" type="pres">
      <dgm:prSet presAssocID="{2B6E8293-BED0-4F3F-8FBA-F6F96FA7E5C6}" presName="node" presStyleLbl="vennNode1" presStyleIdx="2" presStyleCnt="8" custScaleX="347124" custScaleY="72867" custRadScaleRad="243936" custRadScaleInc="2934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D7EF66-2A05-47BB-A0C0-AE1BC7175C92}" type="pres">
      <dgm:prSet presAssocID="{ED08D634-BC50-477C-BD9D-0C4552AD2BB4}" presName="node" presStyleLbl="vennNode1" presStyleIdx="3" presStyleCnt="8" custScaleX="326373" custScaleY="72650" custRadScaleRad="257363" custRadScaleInc="-373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3F40E-2C7C-40F8-A97F-20A93F4CAC2C}" type="pres">
      <dgm:prSet presAssocID="{A77E5D3E-9064-4B58-8259-2D8B61C6F2FD}" presName="node" presStyleLbl="vennNode1" presStyleIdx="4" presStyleCnt="8" custScaleX="344848" custScaleY="75048" custRadScaleRad="230747" custRadScaleInc="-1050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B082E1-761D-4D66-8320-6722D39E1446}" type="pres">
      <dgm:prSet presAssocID="{1ED62123-E3C1-400D-ABC1-5AC9D56D3D1B}" presName="node" presStyleLbl="vennNode1" presStyleIdx="5" presStyleCnt="8" custScaleX="346942" custScaleY="74115" custRadScaleRad="235180" custRadScaleInc="1055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DBBD10-EC99-4CA3-9D68-0B12A955F2B6}" type="pres">
      <dgm:prSet presAssocID="{747FFA44-8EE2-4034-88D2-8B71A0A4AD9C}" presName="node" presStyleLbl="vennNode1" presStyleIdx="6" presStyleCnt="8" custScaleX="325861" custScaleY="80248" custRadScaleRad="257398" custRadScaleInc="417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33AB6C-90BF-4D69-BD96-FA6FF42757B5}" type="pres">
      <dgm:prSet presAssocID="{B434BC2F-67D7-4451-8103-F1390F2A89CC}" presName="node" presStyleLbl="vennNode1" presStyleIdx="7" presStyleCnt="8" custScaleX="303937" custScaleY="70433" custRadScaleRad="223747" custRadScaleInc="-201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79DDB1-BD8E-4879-A392-EED3DDF6B617}" type="presOf" srcId="{A77E5D3E-9064-4B58-8259-2D8B61C6F2FD}" destId="{5933F40E-2C7C-40F8-A97F-20A93F4CAC2C}" srcOrd="0" destOrd="0" presId="urn:microsoft.com/office/officeart/2005/8/layout/radial3"/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F7F2C522-67EA-4261-8DBD-2B748B12C1D9}" srcId="{ED2B4624-7341-43E5-B4B2-09A70E7847B3}" destId="{1ED62123-E3C1-400D-ABC1-5AC9D56D3D1B}" srcOrd="4" destOrd="0" parTransId="{D52B87D4-DFD7-4626-AF0F-A02758A36CED}" sibTransId="{3D07D0D6-737B-4A78-9CFB-102232CDC4C4}"/>
    <dgm:cxn modelId="{EDFA4CC4-DC50-49B0-BBA9-67B3C502DC99}" type="presOf" srcId="{A97A05A3-14D9-44A5-B768-02F08550772E}" destId="{A39BE283-9FAD-47E6-AC51-206C1A91E69D}" srcOrd="0" destOrd="0" presId="urn:microsoft.com/office/officeart/2005/8/layout/radial3"/>
    <dgm:cxn modelId="{01E4DDEB-EEE8-4000-91DA-77E169EDC67F}" type="presOf" srcId="{6F43B42A-71AC-474D-85DD-AE1BDDBD8C68}" destId="{AF411819-B58E-4FD4-9EE5-2623AA8BBF37}" srcOrd="0" destOrd="0" presId="urn:microsoft.com/office/officeart/2005/8/layout/radial3"/>
    <dgm:cxn modelId="{22A6D077-BF9E-44D3-AE1D-A7BAFF2E7E7F}" type="presOf" srcId="{2B6E8293-BED0-4F3F-8FBA-F6F96FA7E5C6}" destId="{E5BAAAA9-52C2-4E91-A9A7-8B6AF296F61B}" srcOrd="0" destOrd="0" presId="urn:microsoft.com/office/officeart/2005/8/layout/radial3"/>
    <dgm:cxn modelId="{1474F5F1-9772-412C-A7AF-606385892162}" srcId="{ED2B4624-7341-43E5-B4B2-09A70E7847B3}" destId="{747FFA44-8EE2-4034-88D2-8B71A0A4AD9C}" srcOrd="5" destOrd="0" parTransId="{7C87FDE8-E87D-471F-81CC-854A21960090}" sibTransId="{53E308B8-2204-41C0-AE6D-E63551ED4A70}"/>
    <dgm:cxn modelId="{C40800D9-B570-4F77-95D1-4ABD431CC551}" type="presOf" srcId="{747FFA44-8EE2-4034-88D2-8B71A0A4AD9C}" destId="{01DBBD10-EC99-4CA3-9D68-0B12A955F2B6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1909E2CE-8B3C-40A3-9B8F-5E3A6F489532}" type="presOf" srcId="{ED08D634-BC50-477C-BD9D-0C4552AD2BB4}" destId="{42D7EF66-2A05-47BB-A0C0-AE1BC7175C92}" srcOrd="0" destOrd="0" presId="urn:microsoft.com/office/officeart/2005/8/layout/radial3"/>
    <dgm:cxn modelId="{43F5D733-53B6-4F4B-92E5-CB8C6DFF230D}" type="presOf" srcId="{ED2B4624-7341-43E5-B4B2-09A70E7847B3}" destId="{25F7C319-B8D2-45BF-BAB3-3C04DE6DD803}" srcOrd="0" destOrd="0" presId="urn:microsoft.com/office/officeart/2005/8/layout/radial3"/>
    <dgm:cxn modelId="{A9907DBF-B601-49CE-97E8-051C16024280}" srcId="{ED2B4624-7341-43E5-B4B2-09A70E7847B3}" destId="{A77E5D3E-9064-4B58-8259-2D8B61C6F2FD}" srcOrd="3" destOrd="0" parTransId="{0C39793F-CA49-4362-A21D-F5C1FDD2203D}" sibTransId="{5E7ED7AA-5B60-48C9-91F9-C94F9F27592E}"/>
    <dgm:cxn modelId="{72C03771-B952-44D3-9B3F-377B346AE90E}" srcId="{ED2B4624-7341-43E5-B4B2-09A70E7847B3}" destId="{B434BC2F-67D7-4451-8103-F1390F2A89CC}" srcOrd="6" destOrd="0" parTransId="{C163A023-C730-4CFA-B01D-E8B4B61C78C1}" sibTransId="{3FF4F9C2-D5A9-498E-8D99-2ED7F2B0FD80}"/>
    <dgm:cxn modelId="{27288744-A2CE-44EA-8A63-1D258249BA43}" srcId="{ED2B4624-7341-43E5-B4B2-09A70E7847B3}" destId="{ED08D634-BC50-477C-BD9D-0C4552AD2BB4}" srcOrd="2" destOrd="0" parTransId="{FC82DE27-753B-45E7-86A1-2AC6C2601B4F}" sibTransId="{7B7FC7B1-D33A-447D-B605-5B146965A05F}"/>
    <dgm:cxn modelId="{A6475787-836F-4454-80BD-9C2926A4C24A}" srcId="{ED2B4624-7341-43E5-B4B2-09A70E7847B3}" destId="{2B6E8293-BED0-4F3F-8FBA-F6F96FA7E5C6}" srcOrd="1" destOrd="0" parTransId="{67867E74-FD39-41D3-814F-04575D7A2BF4}" sibTransId="{395664F9-63A3-41E6-9FE2-2E43622DD4E4}"/>
    <dgm:cxn modelId="{58EBB148-C8DD-4D3E-837F-141E5D38F81B}" type="presOf" srcId="{B434BC2F-67D7-4451-8103-F1390F2A89CC}" destId="{3A33AB6C-90BF-4D69-BD96-FA6FF42757B5}" srcOrd="0" destOrd="0" presId="urn:microsoft.com/office/officeart/2005/8/layout/radial3"/>
    <dgm:cxn modelId="{B507B9F0-8392-4CC4-8FBF-0126EB4368AC}" type="presOf" srcId="{1ED62123-E3C1-400D-ABC1-5AC9D56D3D1B}" destId="{9CB082E1-761D-4D66-8320-6722D39E1446}" srcOrd="0" destOrd="0" presId="urn:microsoft.com/office/officeart/2005/8/layout/radial3"/>
    <dgm:cxn modelId="{E60A6B97-2F47-4418-9E76-86EA7959C8B4}" type="presParOf" srcId="{A39BE283-9FAD-47E6-AC51-206C1A91E69D}" destId="{EC439966-727C-4807-A236-D4E3CE9950C7}" srcOrd="0" destOrd="0" presId="urn:microsoft.com/office/officeart/2005/8/layout/radial3"/>
    <dgm:cxn modelId="{BFD519BC-0D79-4F2A-98B0-35408A618883}" type="presParOf" srcId="{EC439966-727C-4807-A236-D4E3CE9950C7}" destId="{25F7C319-B8D2-45BF-BAB3-3C04DE6DD803}" srcOrd="0" destOrd="0" presId="urn:microsoft.com/office/officeart/2005/8/layout/radial3"/>
    <dgm:cxn modelId="{7ECD48E5-4E04-46CC-86D4-725AFBE3DE79}" type="presParOf" srcId="{EC439966-727C-4807-A236-D4E3CE9950C7}" destId="{AF411819-B58E-4FD4-9EE5-2623AA8BBF37}" srcOrd="1" destOrd="0" presId="urn:microsoft.com/office/officeart/2005/8/layout/radial3"/>
    <dgm:cxn modelId="{A0378DDF-CA91-4D80-BBBD-48A050E0FBD4}" type="presParOf" srcId="{EC439966-727C-4807-A236-D4E3CE9950C7}" destId="{E5BAAAA9-52C2-4E91-A9A7-8B6AF296F61B}" srcOrd="2" destOrd="0" presId="urn:microsoft.com/office/officeart/2005/8/layout/radial3"/>
    <dgm:cxn modelId="{7CD08841-C160-414C-AE04-0A11851203B8}" type="presParOf" srcId="{EC439966-727C-4807-A236-D4E3CE9950C7}" destId="{42D7EF66-2A05-47BB-A0C0-AE1BC7175C92}" srcOrd="3" destOrd="0" presId="urn:microsoft.com/office/officeart/2005/8/layout/radial3"/>
    <dgm:cxn modelId="{9036BE39-6F42-4CB8-9EEA-61D56FF42215}" type="presParOf" srcId="{EC439966-727C-4807-A236-D4E3CE9950C7}" destId="{5933F40E-2C7C-40F8-A97F-20A93F4CAC2C}" srcOrd="4" destOrd="0" presId="urn:microsoft.com/office/officeart/2005/8/layout/radial3"/>
    <dgm:cxn modelId="{8823F3DD-2F89-463C-B2B6-4B4057148729}" type="presParOf" srcId="{EC439966-727C-4807-A236-D4E3CE9950C7}" destId="{9CB082E1-761D-4D66-8320-6722D39E1446}" srcOrd="5" destOrd="0" presId="urn:microsoft.com/office/officeart/2005/8/layout/radial3"/>
    <dgm:cxn modelId="{A13D254D-3EE1-42D3-B057-411D169543B4}" type="presParOf" srcId="{EC439966-727C-4807-A236-D4E3CE9950C7}" destId="{01DBBD10-EC99-4CA3-9D68-0B12A955F2B6}" srcOrd="6" destOrd="0" presId="urn:microsoft.com/office/officeart/2005/8/layout/radial3"/>
    <dgm:cxn modelId="{AF46782F-7295-48D2-BE85-458A02E2EADF}" type="presParOf" srcId="{EC439966-727C-4807-A236-D4E3CE9950C7}" destId="{3A33AB6C-90BF-4D69-BD96-FA6FF42757B5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0BED7-A091-4E77-AF1B-56D0D0AABAF4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4AF87AD-9C00-42F9-9DD4-CD40036C8E49}">
      <dgm:prSet phldrT="[Texto]"/>
      <dgm:spPr/>
      <dgm:t>
        <a:bodyPr/>
        <a:lstStyle/>
        <a:p>
          <a:r>
            <a:rPr lang="es-ES" b="1" dirty="0" err="1" smtClean="0"/>
            <a:t>Estudi</a:t>
          </a:r>
          <a:r>
            <a:rPr lang="es-ES" b="1" dirty="0" smtClean="0"/>
            <a:t> de </a:t>
          </a:r>
          <a:r>
            <a:rPr lang="es-ES" b="1" dirty="0" err="1" smtClean="0"/>
            <a:t>mercat</a:t>
          </a:r>
          <a:endParaRPr lang="es-ES" b="1" dirty="0" smtClean="0"/>
        </a:p>
      </dgm:t>
    </dgm:pt>
    <dgm:pt modelId="{A6CCBE0C-F961-4549-BF71-88BDFBA56F89}" type="parTrans" cxnId="{D8C9051C-5760-4033-8232-0A5DD5E05B88}">
      <dgm:prSet/>
      <dgm:spPr/>
      <dgm:t>
        <a:bodyPr/>
        <a:lstStyle/>
        <a:p>
          <a:endParaRPr lang="es-ES"/>
        </a:p>
      </dgm:t>
    </dgm:pt>
    <dgm:pt modelId="{CC4609DD-24E2-40B7-A1E1-C461519991F0}" type="sibTrans" cxnId="{D8C9051C-5760-4033-8232-0A5DD5E05B88}">
      <dgm:prSet/>
      <dgm:spPr/>
      <dgm:t>
        <a:bodyPr/>
        <a:lstStyle/>
        <a:p>
          <a:endParaRPr lang="es-ES"/>
        </a:p>
      </dgm:t>
    </dgm:pt>
    <dgm:pt modelId="{8992D164-9BDA-4E64-8A6B-B97BDBAE67CA}">
      <dgm:prSet phldrT="[Texto]"/>
      <dgm:spPr/>
      <dgm:t>
        <a:bodyPr/>
        <a:lstStyle/>
        <a:p>
          <a:r>
            <a:rPr lang="es-ES" dirty="0" err="1" smtClean="0"/>
            <a:t>Client</a:t>
          </a:r>
          <a:r>
            <a:rPr lang="es-ES" dirty="0" smtClean="0"/>
            <a:t> </a:t>
          </a:r>
          <a:r>
            <a:rPr lang="es-ES" dirty="0" err="1" smtClean="0"/>
            <a:t>objectiu</a:t>
          </a:r>
          <a:endParaRPr lang="es-ES" dirty="0" smtClean="0"/>
        </a:p>
      </dgm:t>
    </dgm:pt>
    <dgm:pt modelId="{42FD31EB-D6B8-4706-87BC-B31F15A45ED1}" type="parTrans" cxnId="{FF15E119-9F12-498E-9735-F55913CC3732}">
      <dgm:prSet/>
      <dgm:spPr/>
      <dgm:t>
        <a:bodyPr/>
        <a:lstStyle/>
        <a:p>
          <a:endParaRPr lang="es-ES"/>
        </a:p>
      </dgm:t>
    </dgm:pt>
    <dgm:pt modelId="{91AAC720-99CF-402F-A129-65BC5C73E8D8}" type="sibTrans" cxnId="{FF15E119-9F12-498E-9735-F55913CC3732}">
      <dgm:prSet/>
      <dgm:spPr/>
      <dgm:t>
        <a:bodyPr/>
        <a:lstStyle/>
        <a:p>
          <a:endParaRPr lang="es-ES"/>
        </a:p>
      </dgm:t>
    </dgm:pt>
    <dgm:pt modelId="{6EB7D124-0D9C-46AE-860B-63C066EA3FB1}">
      <dgm:prSet phldrT="[Texto]" custT="1"/>
      <dgm:spPr/>
      <dgm:t>
        <a:bodyPr/>
        <a:lstStyle/>
        <a:p>
          <a:r>
            <a:rPr lang="es-ES" sz="2300" dirty="0" err="1" smtClean="0"/>
            <a:t>Competència</a:t>
          </a:r>
          <a:endParaRPr lang="es-ES" sz="2300" dirty="0" smtClean="0"/>
        </a:p>
      </dgm:t>
    </dgm:pt>
    <dgm:pt modelId="{FCA264BC-BEA2-4327-97A6-8875A5E4CEEC}" type="parTrans" cxnId="{202BAA5B-0A06-4E41-937A-1B78607DEF1D}">
      <dgm:prSet/>
      <dgm:spPr/>
      <dgm:t>
        <a:bodyPr/>
        <a:lstStyle/>
        <a:p>
          <a:endParaRPr lang="es-ES"/>
        </a:p>
      </dgm:t>
    </dgm:pt>
    <dgm:pt modelId="{9D47CBB5-8DE5-47D1-A90B-FCDBF8CBB35D}" type="sibTrans" cxnId="{202BAA5B-0A06-4E41-937A-1B78607DEF1D}">
      <dgm:prSet/>
      <dgm:spPr/>
      <dgm:t>
        <a:bodyPr/>
        <a:lstStyle/>
        <a:p>
          <a:endParaRPr lang="es-ES"/>
        </a:p>
      </dgm:t>
    </dgm:pt>
    <dgm:pt modelId="{DFC803BC-202E-419B-883A-3E2FEF5D9539}">
      <dgm:prSet phldrT="[Texto]"/>
      <dgm:spPr/>
      <dgm:t>
        <a:bodyPr/>
        <a:lstStyle/>
        <a:p>
          <a:r>
            <a:rPr lang="es-ES" dirty="0" err="1" smtClean="0"/>
            <a:t>Productes</a:t>
          </a:r>
          <a:r>
            <a:rPr lang="es-ES" dirty="0" smtClean="0"/>
            <a:t> </a:t>
          </a:r>
          <a:r>
            <a:rPr lang="es-ES" dirty="0" err="1" smtClean="0"/>
            <a:t>substitutius</a:t>
          </a:r>
          <a:endParaRPr lang="es-ES" dirty="0" smtClean="0"/>
        </a:p>
      </dgm:t>
    </dgm:pt>
    <dgm:pt modelId="{E820095C-14A2-4FA5-B944-2B3C36A2EA35}" type="parTrans" cxnId="{8796E4B6-D478-488D-967B-A02730734940}">
      <dgm:prSet/>
      <dgm:spPr/>
      <dgm:t>
        <a:bodyPr/>
        <a:lstStyle/>
        <a:p>
          <a:endParaRPr lang="es-ES"/>
        </a:p>
      </dgm:t>
    </dgm:pt>
    <dgm:pt modelId="{E5DD978E-6990-4296-8C60-0D380E23E63E}" type="sibTrans" cxnId="{8796E4B6-D478-488D-967B-A02730734940}">
      <dgm:prSet/>
      <dgm:spPr/>
      <dgm:t>
        <a:bodyPr/>
        <a:lstStyle/>
        <a:p>
          <a:endParaRPr lang="es-ES"/>
        </a:p>
      </dgm:t>
    </dgm:pt>
    <dgm:pt modelId="{DAD6C178-1D77-41FD-9829-FB60178C50EF}">
      <dgm:prSet phldrT="[Texto]" custT="1"/>
      <dgm:spPr/>
      <dgm:t>
        <a:bodyPr/>
        <a:lstStyle/>
        <a:p>
          <a:r>
            <a:rPr lang="es-ES" sz="2300" dirty="0" err="1" smtClean="0"/>
            <a:t>Proveïdors</a:t>
          </a:r>
          <a:endParaRPr lang="es-ES" sz="2300" dirty="0" smtClean="0"/>
        </a:p>
      </dgm:t>
    </dgm:pt>
    <dgm:pt modelId="{C3F01F95-D18D-4711-9CB7-9B1579840866}" type="parTrans" cxnId="{2A259060-4AE7-47CD-B4E1-93DFAC9D5FBD}">
      <dgm:prSet/>
      <dgm:spPr/>
      <dgm:t>
        <a:bodyPr/>
        <a:lstStyle/>
        <a:p>
          <a:endParaRPr lang="es-ES"/>
        </a:p>
      </dgm:t>
    </dgm:pt>
    <dgm:pt modelId="{1E1539FC-4840-4018-8CBE-00E399D990A1}" type="sibTrans" cxnId="{2A259060-4AE7-47CD-B4E1-93DFAC9D5FBD}">
      <dgm:prSet/>
      <dgm:spPr/>
      <dgm:t>
        <a:bodyPr/>
        <a:lstStyle/>
        <a:p>
          <a:endParaRPr lang="es-ES"/>
        </a:p>
      </dgm:t>
    </dgm:pt>
    <dgm:pt modelId="{00F9AF66-C789-4202-9190-9867A2C063D6}" type="pres">
      <dgm:prSet presAssocID="{DE90BED7-A091-4E77-AF1B-56D0D0AABAF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B80EDF2-1683-4000-9065-E9AB9B3BEF7F}" type="pres">
      <dgm:prSet presAssocID="{A4AF87AD-9C00-42F9-9DD4-CD40036C8E49}" presName="singleCycle" presStyleCnt="0"/>
      <dgm:spPr/>
    </dgm:pt>
    <dgm:pt modelId="{9F83B95B-ECA2-40E1-AF0C-5D56C1E8AEA5}" type="pres">
      <dgm:prSet presAssocID="{A4AF87AD-9C00-42F9-9DD4-CD40036C8E49}" presName="singleCenter" presStyleLbl="node1" presStyleIdx="0" presStyleCnt="5" custScaleX="231400" custScaleY="142857" custLinFactNeighborX="-2514">
        <dgm:presLayoutVars>
          <dgm:chMax val="7"/>
          <dgm:chPref val="7"/>
        </dgm:presLayoutVars>
      </dgm:prSet>
      <dgm:spPr/>
      <dgm:t>
        <a:bodyPr/>
        <a:lstStyle/>
        <a:p>
          <a:endParaRPr lang="es-ES"/>
        </a:p>
      </dgm:t>
    </dgm:pt>
    <dgm:pt modelId="{662AD3D4-CDF0-41B7-8B84-8D82AAE62888}" type="pres">
      <dgm:prSet presAssocID="{42FD31EB-D6B8-4706-87BC-B31F15A45ED1}" presName="Name56" presStyleLbl="parChTrans1D2" presStyleIdx="0" presStyleCnt="4"/>
      <dgm:spPr/>
      <dgm:t>
        <a:bodyPr/>
        <a:lstStyle/>
        <a:p>
          <a:endParaRPr lang="es-ES"/>
        </a:p>
      </dgm:t>
    </dgm:pt>
    <dgm:pt modelId="{F232273C-E5E1-43EB-99D4-7940BC64DC58}" type="pres">
      <dgm:prSet presAssocID="{8992D164-9BDA-4E64-8A6B-B97BDBAE67CA}" presName="text0" presStyleLbl="node1" presStyleIdx="1" presStyleCnt="5" custScaleX="346968" custRadScaleRad="100129" custRadScaleInc="-588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321E6E-9CF0-4A42-9844-9069575EF86E}" type="pres">
      <dgm:prSet presAssocID="{FCA264BC-BEA2-4327-97A6-8875A5E4CEEC}" presName="Name56" presStyleLbl="parChTrans1D2" presStyleIdx="1" presStyleCnt="4"/>
      <dgm:spPr/>
      <dgm:t>
        <a:bodyPr/>
        <a:lstStyle/>
        <a:p>
          <a:endParaRPr lang="es-ES"/>
        </a:p>
      </dgm:t>
    </dgm:pt>
    <dgm:pt modelId="{EF1EB6F4-1BD8-49B8-AD73-0E342E680666}" type="pres">
      <dgm:prSet presAssocID="{6EB7D124-0D9C-46AE-860B-63C066EA3FB1}" presName="text0" presStyleLbl="node1" presStyleIdx="2" presStyleCnt="5" custScaleX="384214" custRadScaleRad="200501" custRadScaleInc="-29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20522A-0C4B-47E5-8CE9-5A542AAAE584}" type="pres">
      <dgm:prSet presAssocID="{C3F01F95-D18D-4711-9CB7-9B1579840866}" presName="Name56" presStyleLbl="parChTrans1D2" presStyleIdx="2" presStyleCnt="4"/>
      <dgm:spPr/>
      <dgm:t>
        <a:bodyPr/>
        <a:lstStyle/>
        <a:p>
          <a:endParaRPr lang="es-ES"/>
        </a:p>
      </dgm:t>
    </dgm:pt>
    <dgm:pt modelId="{DD356131-301D-4C4F-BBB5-71011C6649C0}" type="pres">
      <dgm:prSet presAssocID="{DAD6C178-1D77-41FD-9829-FB60178C50EF}" presName="text0" presStyleLbl="node1" presStyleIdx="3" presStyleCnt="5" custScaleX="335253" custRadScaleRad="97062" custRadScaleInc="110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EE456-5373-4992-9715-2A45C639861B}" type="pres">
      <dgm:prSet presAssocID="{E820095C-14A2-4FA5-B944-2B3C36A2EA35}" presName="Name56" presStyleLbl="parChTrans1D2" presStyleIdx="3" presStyleCnt="4"/>
      <dgm:spPr/>
      <dgm:t>
        <a:bodyPr/>
        <a:lstStyle/>
        <a:p>
          <a:endParaRPr lang="es-ES"/>
        </a:p>
      </dgm:t>
    </dgm:pt>
    <dgm:pt modelId="{FF6A552A-CE3B-47B2-A952-BCB55722F172}" type="pres">
      <dgm:prSet presAssocID="{DFC803BC-202E-419B-883A-3E2FEF5D9539}" presName="text0" presStyleLbl="node1" presStyleIdx="4" presStyleCnt="5" custScaleX="466494" custRadScaleRad="237280" custRadScaleInc="-7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F15E119-9F12-498E-9735-F55913CC3732}" srcId="{A4AF87AD-9C00-42F9-9DD4-CD40036C8E49}" destId="{8992D164-9BDA-4E64-8A6B-B97BDBAE67CA}" srcOrd="0" destOrd="0" parTransId="{42FD31EB-D6B8-4706-87BC-B31F15A45ED1}" sibTransId="{91AAC720-99CF-402F-A129-65BC5C73E8D8}"/>
    <dgm:cxn modelId="{84226A91-1F3B-4CF4-8F51-7EFA406B0850}" type="presOf" srcId="{8992D164-9BDA-4E64-8A6B-B97BDBAE67CA}" destId="{F232273C-E5E1-43EB-99D4-7940BC64DC58}" srcOrd="0" destOrd="0" presId="urn:microsoft.com/office/officeart/2008/layout/RadialCluster"/>
    <dgm:cxn modelId="{B9D189E9-5268-4DE5-8B64-7D7F0FDA8514}" type="presOf" srcId="{6EB7D124-0D9C-46AE-860B-63C066EA3FB1}" destId="{EF1EB6F4-1BD8-49B8-AD73-0E342E680666}" srcOrd="0" destOrd="0" presId="urn:microsoft.com/office/officeart/2008/layout/RadialCluster"/>
    <dgm:cxn modelId="{2A259060-4AE7-47CD-B4E1-93DFAC9D5FBD}" srcId="{A4AF87AD-9C00-42F9-9DD4-CD40036C8E49}" destId="{DAD6C178-1D77-41FD-9829-FB60178C50EF}" srcOrd="2" destOrd="0" parTransId="{C3F01F95-D18D-4711-9CB7-9B1579840866}" sibTransId="{1E1539FC-4840-4018-8CBE-00E399D990A1}"/>
    <dgm:cxn modelId="{D8C9051C-5760-4033-8232-0A5DD5E05B88}" srcId="{DE90BED7-A091-4E77-AF1B-56D0D0AABAF4}" destId="{A4AF87AD-9C00-42F9-9DD4-CD40036C8E49}" srcOrd="0" destOrd="0" parTransId="{A6CCBE0C-F961-4549-BF71-88BDFBA56F89}" sibTransId="{CC4609DD-24E2-40B7-A1E1-C461519991F0}"/>
    <dgm:cxn modelId="{1A805B8B-7318-4426-A4EC-B43FBE2C28F1}" type="presOf" srcId="{A4AF87AD-9C00-42F9-9DD4-CD40036C8E49}" destId="{9F83B95B-ECA2-40E1-AF0C-5D56C1E8AEA5}" srcOrd="0" destOrd="0" presId="urn:microsoft.com/office/officeart/2008/layout/RadialCluster"/>
    <dgm:cxn modelId="{8796E4B6-D478-488D-967B-A02730734940}" srcId="{A4AF87AD-9C00-42F9-9DD4-CD40036C8E49}" destId="{DFC803BC-202E-419B-883A-3E2FEF5D9539}" srcOrd="3" destOrd="0" parTransId="{E820095C-14A2-4FA5-B944-2B3C36A2EA35}" sibTransId="{E5DD978E-6990-4296-8C60-0D380E23E63E}"/>
    <dgm:cxn modelId="{6282B3DD-2432-460E-B629-0AB300D53714}" type="presOf" srcId="{C3F01F95-D18D-4711-9CB7-9B1579840866}" destId="{7320522A-0C4B-47E5-8CE9-5A542AAAE584}" srcOrd="0" destOrd="0" presId="urn:microsoft.com/office/officeart/2008/layout/RadialCluster"/>
    <dgm:cxn modelId="{E1B207B0-2CFA-4BD7-A636-02B848EFBED6}" type="presOf" srcId="{DFC803BC-202E-419B-883A-3E2FEF5D9539}" destId="{FF6A552A-CE3B-47B2-A952-BCB55722F172}" srcOrd="0" destOrd="0" presId="urn:microsoft.com/office/officeart/2008/layout/RadialCluster"/>
    <dgm:cxn modelId="{09F696CD-6BDA-46CB-80B5-6A1AB25AE1C6}" type="presOf" srcId="{DAD6C178-1D77-41FD-9829-FB60178C50EF}" destId="{DD356131-301D-4C4F-BBB5-71011C6649C0}" srcOrd="0" destOrd="0" presId="urn:microsoft.com/office/officeart/2008/layout/RadialCluster"/>
    <dgm:cxn modelId="{93D33084-54D6-4A64-BC64-8DF6754CDCF9}" type="presOf" srcId="{FCA264BC-BEA2-4327-97A6-8875A5E4CEEC}" destId="{82321E6E-9CF0-4A42-9844-9069575EF86E}" srcOrd="0" destOrd="0" presId="urn:microsoft.com/office/officeart/2008/layout/RadialCluster"/>
    <dgm:cxn modelId="{A596C529-9E6F-44BC-9753-A27EED17F7E3}" type="presOf" srcId="{42FD31EB-D6B8-4706-87BC-B31F15A45ED1}" destId="{662AD3D4-CDF0-41B7-8B84-8D82AAE62888}" srcOrd="0" destOrd="0" presId="urn:microsoft.com/office/officeart/2008/layout/RadialCluster"/>
    <dgm:cxn modelId="{DC2AA8C2-56F8-4AF6-8317-18BFB2A370D0}" type="presOf" srcId="{E820095C-14A2-4FA5-B944-2B3C36A2EA35}" destId="{B66EE456-5373-4992-9715-2A45C639861B}" srcOrd="0" destOrd="0" presId="urn:microsoft.com/office/officeart/2008/layout/RadialCluster"/>
    <dgm:cxn modelId="{ABF84108-2617-4EB7-983A-18BE44E9E80B}" type="presOf" srcId="{DE90BED7-A091-4E77-AF1B-56D0D0AABAF4}" destId="{00F9AF66-C789-4202-9190-9867A2C063D6}" srcOrd="0" destOrd="0" presId="urn:microsoft.com/office/officeart/2008/layout/RadialCluster"/>
    <dgm:cxn modelId="{202BAA5B-0A06-4E41-937A-1B78607DEF1D}" srcId="{A4AF87AD-9C00-42F9-9DD4-CD40036C8E49}" destId="{6EB7D124-0D9C-46AE-860B-63C066EA3FB1}" srcOrd="1" destOrd="0" parTransId="{FCA264BC-BEA2-4327-97A6-8875A5E4CEEC}" sibTransId="{9D47CBB5-8DE5-47D1-A90B-FCDBF8CBB35D}"/>
    <dgm:cxn modelId="{61962308-4912-4D53-A34E-53E984A71091}" type="presParOf" srcId="{00F9AF66-C789-4202-9190-9867A2C063D6}" destId="{7B80EDF2-1683-4000-9065-E9AB9B3BEF7F}" srcOrd="0" destOrd="0" presId="urn:microsoft.com/office/officeart/2008/layout/RadialCluster"/>
    <dgm:cxn modelId="{ACBC4B90-9BC1-429A-80EB-334746566C4F}" type="presParOf" srcId="{7B80EDF2-1683-4000-9065-E9AB9B3BEF7F}" destId="{9F83B95B-ECA2-40E1-AF0C-5D56C1E8AEA5}" srcOrd="0" destOrd="0" presId="urn:microsoft.com/office/officeart/2008/layout/RadialCluster"/>
    <dgm:cxn modelId="{D6828049-FE23-41E6-987F-E43F266A39BA}" type="presParOf" srcId="{7B80EDF2-1683-4000-9065-E9AB9B3BEF7F}" destId="{662AD3D4-CDF0-41B7-8B84-8D82AAE62888}" srcOrd="1" destOrd="0" presId="urn:microsoft.com/office/officeart/2008/layout/RadialCluster"/>
    <dgm:cxn modelId="{F623C2DA-4D78-4139-AE5A-9C8D11840A7C}" type="presParOf" srcId="{7B80EDF2-1683-4000-9065-E9AB9B3BEF7F}" destId="{F232273C-E5E1-43EB-99D4-7940BC64DC58}" srcOrd="2" destOrd="0" presId="urn:microsoft.com/office/officeart/2008/layout/RadialCluster"/>
    <dgm:cxn modelId="{BA271DB1-FE78-4D78-8016-CB3747269175}" type="presParOf" srcId="{7B80EDF2-1683-4000-9065-E9AB9B3BEF7F}" destId="{82321E6E-9CF0-4A42-9844-9069575EF86E}" srcOrd="3" destOrd="0" presId="urn:microsoft.com/office/officeart/2008/layout/RadialCluster"/>
    <dgm:cxn modelId="{9169CADB-CF8C-4962-82F0-6DF49330E80B}" type="presParOf" srcId="{7B80EDF2-1683-4000-9065-E9AB9B3BEF7F}" destId="{EF1EB6F4-1BD8-49B8-AD73-0E342E680666}" srcOrd="4" destOrd="0" presId="urn:microsoft.com/office/officeart/2008/layout/RadialCluster"/>
    <dgm:cxn modelId="{81A7ADF0-B9A5-482B-9A6F-A0E49717E27B}" type="presParOf" srcId="{7B80EDF2-1683-4000-9065-E9AB9B3BEF7F}" destId="{7320522A-0C4B-47E5-8CE9-5A542AAAE584}" srcOrd="5" destOrd="0" presId="urn:microsoft.com/office/officeart/2008/layout/RadialCluster"/>
    <dgm:cxn modelId="{8BDE2041-EBE0-4F49-9726-654923CB276A}" type="presParOf" srcId="{7B80EDF2-1683-4000-9065-E9AB9B3BEF7F}" destId="{DD356131-301D-4C4F-BBB5-71011C6649C0}" srcOrd="6" destOrd="0" presId="urn:microsoft.com/office/officeart/2008/layout/RadialCluster"/>
    <dgm:cxn modelId="{D27D9D29-B6E8-4696-9F51-433629C0337E}" type="presParOf" srcId="{7B80EDF2-1683-4000-9065-E9AB9B3BEF7F}" destId="{B66EE456-5373-4992-9715-2A45C639861B}" srcOrd="7" destOrd="0" presId="urn:microsoft.com/office/officeart/2008/layout/RadialCluster"/>
    <dgm:cxn modelId="{081943C9-4C96-41DD-BC21-317AFD731DD5}" type="presParOf" srcId="{7B80EDF2-1683-4000-9065-E9AB9B3BEF7F}" destId="{FF6A552A-CE3B-47B2-A952-BCB55722F17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280369" y="216015"/>
          <a:ext cx="2403835" cy="1721788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Criteris</a:t>
          </a:r>
          <a:r>
            <a:rPr lang="es-ES" sz="1800" b="1" kern="1200" dirty="0" smtClean="0"/>
            <a:t> de </a:t>
          </a:r>
          <a:r>
            <a:rPr lang="es-ES" sz="1800" b="1" kern="1200" dirty="0" err="1" smtClean="0"/>
            <a:t>segmentació</a:t>
          </a:r>
          <a:r>
            <a:rPr lang="es-ES" sz="1800" b="1" kern="1200" dirty="0" smtClean="0"/>
            <a:t> del </a:t>
          </a:r>
          <a:r>
            <a:rPr lang="es-ES" sz="1800" b="1" kern="1200" dirty="0" err="1" smtClean="0"/>
            <a:t>mercat</a:t>
          </a:r>
          <a:endParaRPr lang="es-ES" sz="1800" b="1" kern="1200" dirty="0" smtClean="0"/>
        </a:p>
      </dsp:txBody>
      <dsp:txXfrm>
        <a:off x="3632402" y="468165"/>
        <a:ext cx="1699769" cy="1217488"/>
      </dsp:txXfrm>
    </dsp:sp>
    <dsp:sp modelId="{AF411819-B58E-4FD4-9EE5-2623AA8BBF37}">
      <dsp:nvSpPr>
        <dsp:cNvPr id="0" name=""/>
        <dsp:cNvSpPr/>
      </dsp:nvSpPr>
      <dsp:spPr>
        <a:xfrm>
          <a:off x="3302785" y="1966248"/>
          <a:ext cx="2403835" cy="5252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>
              <a:solidFill>
                <a:schemeClr val="tx2"/>
              </a:solidFill>
            </a:rPr>
            <a:t>Geogràfics</a:t>
          </a:r>
          <a:endParaRPr lang="es-ES" sz="2000" b="1" kern="1200" dirty="0" smtClean="0">
            <a:solidFill>
              <a:schemeClr val="tx2"/>
            </a:solidFill>
          </a:endParaRPr>
        </a:p>
      </dsp:txBody>
      <dsp:txXfrm>
        <a:off x="3654818" y="2043172"/>
        <a:ext cx="1699769" cy="371424"/>
      </dsp:txXfrm>
    </dsp:sp>
    <dsp:sp modelId="{E5BAAAA9-52C2-4E91-A9A7-8B6AF296F61B}">
      <dsp:nvSpPr>
        <dsp:cNvPr id="0" name=""/>
        <dsp:cNvSpPr/>
      </dsp:nvSpPr>
      <dsp:spPr>
        <a:xfrm>
          <a:off x="5335075" y="144025"/>
          <a:ext cx="2510391" cy="5269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>
              <a:solidFill>
                <a:schemeClr val="tx2"/>
              </a:solidFill>
            </a:rPr>
            <a:t>Demogràfics</a:t>
          </a:r>
          <a:endParaRPr lang="es-ES" sz="2000" b="1" kern="1200" dirty="0" smtClean="0">
            <a:solidFill>
              <a:schemeClr val="tx2"/>
            </a:solidFill>
          </a:endParaRPr>
        </a:p>
      </dsp:txBody>
      <dsp:txXfrm>
        <a:off x="5702713" y="221198"/>
        <a:ext cx="1775115" cy="372626"/>
      </dsp:txXfrm>
    </dsp:sp>
    <dsp:sp modelId="{42D7EF66-2A05-47BB-A0C0-AE1BC7175C92}">
      <dsp:nvSpPr>
        <dsp:cNvPr id="0" name=""/>
        <dsp:cNvSpPr/>
      </dsp:nvSpPr>
      <dsp:spPr>
        <a:xfrm>
          <a:off x="5712094" y="792090"/>
          <a:ext cx="2360320" cy="52540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>
              <a:solidFill>
                <a:schemeClr val="tx2"/>
              </a:solidFill>
            </a:rPr>
            <a:t>Econòmics</a:t>
          </a:r>
          <a:endParaRPr lang="es-ES" sz="2000" b="1" kern="1200" dirty="0" smtClean="0">
            <a:solidFill>
              <a:schemeClr val="tx2"/>
            </a:solidFill>
          </a:endParaRPr>
        </a:p>
      </dsp:txBody>
      <dsp:txXfrm>
        <a:off x="6057755" y="869033"/>
        <a:ext cx="1668998" cy="371516"/>
      </dsp:txXfrm>
    </dsp:sp>
    <dsp:sp modelId="{5933F40E-2C7C-40F8-A97F-20A93F4CAC2C}">
      <dsp:nvSpPr>
        <dsp:cNvPr id="0" name=""/>
        <dsp:cNvSpPr/>
      </dsp:nvSpPr>
      <dsp:spPr>
        <a:xfrm>
          <a:off x="5374483" y="1440164"/>
          <a:ext cx="2493931" cy="54274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>
              <a:solidFill>
                <a:schemeClr val="tx2"/>
              </a:solidFill>
            </a:rPr>
            <a:t>Professió</a:t>
          </a:r>
          <a:endParaRPr lang="es-ES" sz="2000" b="1" kern="1200" dirty="0" smtClean="0">
            <a:solidFill>
              <a:schemeClr val="tx2"/>
            </a:solidFill>
          </a:endParaRPr>
        </a:p>
      </dsp:txBody>
      <dsp:txXfrm>
        <a:off x="5739711" y="1519647"/>
        <a:ext cx="1763475" cy="383779"/>
      </dsp:txXfrm>
    </dsp:sp>
    <dsp:sp modelId="{9CB082E1-761D-4D66-8320-6722D39E1446}">
      <dsp:nvSpPr>
        <dsp:cNvPr id="0" name=""/>
        <dsp:cNvSpPr/>
      </dsp:nvSpPr>
      <dsp:spPr>
        <a:xfrm>
          <a:off x="1044222" y="1440162"/>
          <a:ext cx="2509075" cy="53599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>
              <a:solidFill>
                <a:schemeClr val="tx2"/>
              </a:solidFill>
            </a:rPr>
            <a:t>Psicològics</a:t>
          </a:r>
          <a:endParaRPr lang="es-ES" sz="2000" b="1" kern="1200" dirty="0" smtClean="0">
            <a:solidFill>
              <a:schemeClr val="tx2"/>
            </a:solidFill>
          </a:endParaRPr>
        </a:p>
      </dsp:txBody>
      <dsp:txXfrm>
        <a:off x="1411668" y="1518657"/>
        <a:ext cx="1774183" cy="379007"/>
      </dsp:txXfrm>
    </dsp:sp>
    <dsp:sp modelId="{01DBBD10-EC99-4CA3-9D68-0B12A955F2B6}">
      <dsp:nvSpPr>
        <dsp:cNvPr id="0" name=""/>
        <dsp:cNvSpPr/>
      </dsp:nvSpPr>
      <dsp:spPr>
        <a:xfrm>
          <a:off x="904776" y="670111"/>
          <a:ext cx="2356618" cy="580351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Gustos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249895" y="755101"/>
        <a:ext cx="1666380" cy="410371"/>
      </dsp:txXfrm>
    </dsp:sp>
    <dsp:sp modelId="{3A33AB6C-90BF-4D69-BD96-FA6FF42757B5}">
      <dsp:nvSpPr>
        <dsp:cNvPr id="0" name=""/>
        <dsp:cNvSpPr/>
      </dsp:nvSpPr>
      <dsp:spPr>
        <a:xfrm>
          <a:off x="1524338" y="72017"/>
          <a:ext cx="2198064" cy="50936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Empresa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846237" y="146612"/>
        <a:ext cx="1554266" cy="360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B95B-ECA2-40E1-AF0C-5D56C1E8AEA5}">
      <dsp:nvSpPr>
        <dsp:cNvPr id="0" name=""/>
        <dsp:cNvSpPr/>
      </dsp:nvSpPr>
      <dsp:spPr>
        <a:xfrm>
          <a:off x="3307534" y="781801"/>
          <a:ext cx="1899542" cy="1172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b="1" kern="1200" dirty="0" err="1" smtClean="0"/>
            <a:t>Estudi</a:t>
          </a:r>
          <a:r>
            <a:rPr lang="es-ES" sz="3100" b="1" kern="1200" dirty="0" smtClean="0"/>
            <a:t> de </a:t>
          </a:r>
          <a:r>
            <a:rPr lang="es-ES" sz="3100" b="1" kern="1200" dirty="0" err="1" smtClean="0"/>
            <a:t>mercat</a:t>
          </a:r>
          <a:endParaRPr lang="es-ES" sz="3100" b="1" kern="1200" dirty="0" smtClean="0"/>
        </a:p>
      </dsp:txBody>
      <dsp:txXfrm>
        <a:off x="3364780" y="839047"/>
        <a:ext cx="1785050" cy="1058208"/>
      </dsp:txXfrm>
    </dsp:sp>
    <dsp:sp modelId="{662AD3D4-CDF0-41B7-8B84-8D82AAE62888}">
      <dsp:nvSpPr>
        <dsp:cNvPr id="0" name=""/>
        <dsp:cNvSpPr/>
      </dsp:nvSpPr>
      <dsp:spPr>
        <a:xfrm rot="16213750">
          <a:off x="4144211" y="665899"/>
          <a:ext cx="2318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80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2273C-E5E1-43EB-99D4-7940BC64DC58}">
      <dsp:nvSpPr>
        <dsp:cNvPr id="0" name=""/>
        <dsp:cNvSpPr/>
      </dsp:nvSpPr>
      <dsp:spPr>
        <a:xfrm>
          <a:off x="3307521" y="0"/>
          <a:ext cx="1908313" cy="5499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Client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objectiu</a:t>
          </a:r>
          <a:endParaRPr lang="es-ES" sz="2300" kern="1200" dirty="0" smtClean="0"/>
        </a:p>
      </dsp:txBody>
      <dsp:txXfrm>
        <a:off x="3334370" y="26849"/>
        <a:ext cx="1854615" cy="496299"/>
      </dsp:txXfrm>
    </dsp:sp>
    <dsp:sp modelId="{82321E6E-9CF0-4A42-9844-9069575EF86E}">
      <dsp:nvSpPr>
        <dsp:cNvPr id="0" name=""/>
        <dsp:cNvSpPr/>
      </dsp:nvSpPr>
      <dsp:spPr>
        <a:xfrm rot="21522325">
          <a:off x="5207046" y="1343984"/>
          <a:ext cx="2393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38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EB6F4-1BD8-49B8-AD73-0E342E680666}">
      <dsp:nvSpPr>
        <dsp:cNvPr id="0" name=""/>
        <dsp:cNvSpPr/>
      </dsp:nvSpPr>
      <dsp:spPr>
        <a:xfrm>
          <a:off x="5446399" y="1042404"/>
          <a:ext cx="2113165" cy="5499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Competència</a:t>
          </a:r>
          <a:endParaRPr lang="es-ES" sz="2300" kern="1200" dirty="0" smtClean="0"/>
        </a:p>
      </dsp:txBody>
      <dsp:txXfrm>
        <a:off x="5473248" y="1069253"/>
        <a:ext cx="2059467" cy="496299"/>
      </dsp:txXfrm>
    </dsp:sp>
    <dsp:sp modelId="{7320522A-0C4B-47E5-8CE9-5A542AAAE584}">
      <dsp:nvSpPr>
        <dsp:cNvPr id="0" name=""/>
        <dsp:cNvSpPr/>
      </dsp:nvSpPr>
      <dsp:spPr>
        <a:xfrm rot="5520920">
          <a:off x="4135448" y="2052227"/>
          <a:ext cx="195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7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6131-301D-4C4F-BBB5-71011C6649C0}">
      <dsp:nvSpPr>
        <dsp:cNvPr id="0" name=""/>
        <dsp:cNvSpPr/>
      </dsp:nvSpPr>
      <dsp:spPr>
        <a:xfrm>
          <a:off x="3298177" y="2149952"/>
          <a:ext cx="1843881" cy="5499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Proveïdors</a:t>
          </a:r>
          <a:endParaRPr lang="es-ES" sz="2300" kern="1200" dirty="0" smtClean="0"/>
        </a:p>
      </dsp:txBody>
      <dsp:txXfrm>
        <a:off x="3325026" y="2176801"/>
        <a:ext cx="1790183" cy="496299"/>
      </dsp:txXfrm>
    </dsp:sp>
    <dsp:sp modelId="{B66EE456-5373-4992-9715-2A45C639861B}">
      <dsp:nvSpPr>
        <dsp:cNvPr id="0" name=""/>
        <dsp:cNvSpPr/>
      </dsp:nvSpPr>
      <dsp:spPr>
        <a:xfrm rot="10780498">
          <a:off x="3001870" y="1374407"/>
          <a:ext cx="305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66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A552A-CE3B-47B2-A952-BCB55722F172}">
      <dsp:nvSpPr>
        <dsp:cNvPr id="0" name=""/>
        <dsp:cNvSpPr/>
      </dsp:nvSpPr>
      <dsp:spPr>
        <a:xfrm>
          <a:off x="436169" y="1107553"/>
          <a:ext cx="2565703" cy="5499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/>
            <a:t>Productes</a:t>
          </a:r>
          <a:r>
            <a:rPr lang="es-ES" sz="2100" kern="1200" dirty="0" smtClean="0"/>
            <a:t> </a:t>
          </a:r>
          <a:r>
            <a:rPr lang="es-ES" sz="2100" kern="1200" dirty="0" err="1" smtClean="0"/>
            <a:t>substitutius</a:t>
          </a:r>
          <a:endParaRPr lang="es-ES" sz="2100" kern="1200" dirty="0" smtClean="0"/>
        </a:p>
      </dsp:txBody>
      <dsp:txXfrm>
        <a:off x="463018" y="1134402"/>
        <a:ext cx="2512005" cy="496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diapositiva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373F2B0-E615-4D96-A115-EC4348F19141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4074BB-4EB2-4065-9ACA-B3E568FA33A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7BC6E5-2909-4632-8165-B6B613B83F92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318099-7B21-4A4E-8FB3-0C7DE0170FCC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08/11/2021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CC4E53-2F7B-49E6-8017-B3798353473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CF95B3-A4D9-4A0D-BEBE-542261E300A0}" type="datetime1">
              <a:rPr b="0" lang="es-ES" sz="1200" spc="-1" strike="noStrike">
                <a:solidFill>
                  <a:srgbClr val="8b8b8b"/>
                </a:solidFill>
                <a:latin typeface="Calibri"/>
              </a:rPr>
              <a:t>08/11/2021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C22FA8-A1C5-4DB5-B75E-069436F4252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ditorialtulibro.es/tulibrodefp/login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2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79640" y="1604160"/>
            <a:ext cx="6768360" cy="3888720"/>
          </a:xfrm>
          <a:prstGeom prst="rect">
            <a:avLst/>
          </a:prstGeom>
          <a:ln>
            <a:noFill/>
          </a:ln>
        </p:spPr>
      </p:pic>
      <p:pic>
        <p:nvPicPr>
          <p:cNvPr id="89" name="8 Imagen" descr=""/>
          <p:cNvPicPr/>
          <p:nvPr/>
        </p:nvPicPr>
        <p:blipFill>
          <a:blip r:embed="rId2"/>
          <a:stretch/>
        </p:blipFill>
        <p:spPr>
          <a:xfrm>
            <a:off x="7431120" y="243360"/>
            <a:ext cx="1361880" cy="63792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/>
            </a:outerShdw>
          </a:effectLst>
        </p:spPr>
      </p:pic>
      <p:pic>
        <p:nvPicPr>
          <p:cNvPr id="90" name="10 Imagen" descr=""/>
          <p:cNvPicPr/>
          <p:nvPr/>
        </p:nvPicPr>
        <p:blipFill>
          <a:blip r:embed="rId3"/>
          <a:stretch/>
        </p:blipFill>
        <p:spPr>
          <a:xfrm>
            <a:off x="7431120" y="933120"/>
            <a:ext cx="1361880" cy="945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29840" y="2286720"/>
            <a:ext cx="56026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5400" spc="-1" strike="noStrike">
                <a:solidFill>
                  <a:srgbClr val="c0504d"/>
                </a:solidFill>
                <a:latin typeface="Calibri"/>
              </a:rPr>
              <a:t>Unitat 2 </a:t>
            </a:r>
            <a:r>
              <a:rPr b="0" lang="es-ES_tradnl" sz="5400" spc="-1" strike="noStrike">
                <a:solidFill>
                  <a:srgbClr val="c0504d"/>
                </a:solidFill>
                <a:latin typeface="Calibri"/>
              </a:rPr>
              <a:t>EL MERCAT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_tradnl" sz="5400" spc="-1" strike="noStrike">
                <a:solidFill>
                  <a:srgbClr val="c0504d"/>
                </a:solidFill>
                <a:latin typeface="Calibri"/>
              </a:rPr>
              <a:t>I ELS CLIENTS</a:t>
            </a:r>
            <a:endParaRPr b="0" lang="es-E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1f497d"/>
                </a:solidFill>
                <a:latin typeface="Calibri"/>
              </a:rPr>
              <a:t>Continguts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48320" y="42480"/>
            <a:ext cx="8563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_tradnl" sz="3700" spc="-1" strike="noStrike">
                <a:solidFill>
                  <a:srgbClr val="000000"/>
                </a:solidFill>
                <a:latin typeface="Calibri"/>
              </a:rPr>
              <a:t>4. Estudi de mercat: el client objectiu</a:t>
            </a:r>
            <a:endParaRPr b="0" lang="es-ES" sz="3700" spc="-1" strike="noStrike">
              <a:latin typeface="Arial"/>
            </a:endParaRPr>
          </a:p>
        </p:txBody>
      </p:sp>
      <p:pic>
        <p:nvPicPr>
          <p:cNvPr id="220" name="17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següent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30040" y="1044720"/>
            <a:ext cx="452412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Anàlisi del nostre client objectiu o “*target”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230040" y="1531800"/>
            <a:ext cx="88880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Conéixer al client i els aspectes influents en la seua compra </a:t>
            </a:r>
            <a:r>
              <a:rPr b="0" lang="es-ES_tradnl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 permet oferir-li el producte que necessita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509040" y="2448360"/>
            <a:ext cx="2206440" cy="91332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Dades bàsiques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(edat, sexe, nacionalitat,…)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4140000" y="4202640"/>
            <a:ext cx="4447440" cy="118692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Per què ho compra?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(preu, seguretat, marca, costum, experiència, modes, imitació, impuls,…)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979200" y="4202640"/>
            <a:ext cx="2617200" cy="91332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Hàbits de compra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(Qui compra, on, quan, quant,…)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3430080" y="2454480"/>
            <a:ext cx="2206440" cy="146124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Dades econòmiques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(Renda, disposició a pagar…)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6165000" y="2586960"/>
            <a:ext cx="2206440" cy="63900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Gustos i preferències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Marcador de contenido 7" descr=""/>
          <p:cNvPicPr/>
          <p:nvPr/>
        </p:nvPicPr>
        <p:blipFill>
          <a:blip r:embed="rId1"/>
          <a:stretch/>
        </p:blipFill>
        <p:spPr>
          <a:xfrm>
            <a:off x="664560" y="2214720"/>
            <a:ext cx="7484760" cy="3553200"/>
          </a:xfrm>
          <a:prstGeom prst="rect">
            <a:avLst/>
          </a:prstGeom>
          <a:ln>
            <a:noFill/>
          </a:ln>
        </p:spPr>
      </p:pic>
      <p:sp>
        <p:nvSpPr>
          <p:cNvPr id="231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M.B.E.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189CFD-186E-4CDB-B208-3C0D8F11A85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457200" y="11664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_tradnl" sz="3700" spc="-1" strike="noStrike">
                <a:solidFill>
                  <a:srgbClr val="000000"/>
                </a:solidFill>
                <a:latin typeface="Calibri"/>
              </a:rPr>
              <a:t>4. Estudi de mercat: el llenç</a:t>
            </a:r>
            <a:endParaRPr b="0" lang="es-E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51640" y="1124640"/>
            <a:ext cx="452412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Llenç de proposta de valor i Early Adopters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235" name="Group 5"/>
          <p:cNvGrpSpPr/>
          <p:nvPr/>
        </p:nvGrpSpPr>
        <p:grpSpPr>
          <a:xfrm>
            <a:off x="6657480" y="1769760"/>
            <a:ext cx="1035360" cy="359640"/>
            <a:chOff x="6657480" y="1769760"/>
            <a:chExt cx="1035360" cy="359640"/>
          </a:xfrm>
        </p:grpSpPr>
        <p:sp>
          <p:nvSpPr>
            <p:cNvPr id="236" name="CustomShape 6"/>
            <p:cNvSpPr/>
            <p:nvPr/>
          </p:nvSpPr>
          <p:spPr>
            <a:xfrm>
              <a:off x="6657480" y="176976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37" name="CustomShape 7"/>
            <p:cNvSpPr/>
            <p:nvPr/>
          </p:nvSpPr>
          <p:spPr>
            <a:xfrm>
              <a:off x="6809400" y="182268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Quina cerca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38" name="Group 8"/>
          <p:cNvGrpSpPr/>
          <p:nvPr/>
        </p:nvGrpSpPr>
        <p:grpSpPr>
          <a:xfrm>
            <a:off x="7763040" y="2829240"/>
            <a:ext cx="1035360" cy="359640"/>
            <a:chOff x="7763040" y="2829240"/>
            <a:chExt cx="1035360" cy="359640"/>
          </a:xfrm>
        </p:grpSpPr>
        <p:sp>
          <p:nvSpPr>
            <p:cNvPr id="239" name="CustomShape 9"/>
            <p:cNvSpPr/>
            <p:nvPr/>
          </p:nvSpPr>
          <p:spPr>
            <a:xfrm>
              <a:off x="7763040" y="282924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0" name="CustomShape 10"/>
            <p:cNvSpPr/>
            <p:nvPr/>
          </p:nvSpPr>
          <p:spPr>
            <a:xfrm>
              <a:off x="7914960" y="288180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Què fa ara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41" name="Group 11"/>
          <p:cNvGrpSpPr/>
          <p:nvPr/>
        </p:nvGrpSpPr>
        <p:grpSpPr>
          <a:xfrm>
            <a:off x="7521480" y="4797000"/>
            <a:ext cx="1035360" cy="359640"/>
            <a:chOff x="7521480" y="4797000"/>
            <a:chExt cx="1035360" cy="359640"/>
          </a:xfrm>
        </p:grpSpPr>
        <p:sp>
          <p:nvSpPr>
            <p:cNvPr id="242" name="CustomShape 12"/>
            <p:cNvSpPr/>
            <p:nvPr/>
          </p:nvSpPr>
          <p:spPr>
            <a:xfrm>
              <a:off x="7521480" y="479700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3" name="CustomShape 13"/>
            <p:cNvSpPr/>
            <p:nvPr/>
          </p:nvSpPr>
          <p:spPr>
            <a:xfrm>
              <a:off x="7673400" y="484992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Que té el client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44" name="Group 14"/>
          <p:cNvGrpSpPr/>
          <p:nvPr/>
        </p:nvGrpSpPr>
        <p:grpSpPr>
          <a:xfrm>
            <a:off x="2041920" y="1717200"/>
            <a:ext cx="1035360" cy="359640"/>
            <a:chOff x="2041920" y="1717200"/>
            <a:chExt cx="1035360" cy="359640"/>
          </a:xfrm>
        </p:grpSpPr>
        <p:sp>
          <p:nvSpPr>
            <p:cNvPr id="245" name="CustomShape 15"/>
            <p:cNvSpPr/>
            <p:nvPr/>
          </p:nvSpPr>
          <p:spPr>
            <a:xfrm>
              <a:off x="2041920" y="171720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6"/>
            <p:cNvSpPr/>
            <p:nvPr/>
          </p:nvSpPr>
          <p:spPr>
            <a:xfrm>
              <a:off x="2193480" y="176976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Descriure</a:t>
              </a:r>
              <a:endParaRPr b="0" lang="es-ES" sz="11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productes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47" name="Group 17"/>
          <p:cNvGrpSpPr/>
          <p:nvPr/>
        </p:nvGrpSpPr>
        <p:grpSpPr>
          <a:xfrm>
            <a:off x="4170600" y="1740600"/>
            <a:ext cx="1035360" cy="359640"/>
            <a:chOff x="4170600" y="1740600"/>
            <a:chExt cx="1035360" cy="359640"/>
          </a:xfrm>
        </p:grpSpPr>
        <p:sp>
          <p:nvSpPr>
            <p:cNvPr id="248" name="CustomShape 18"/>
            <p:cNvSpPr/>
            <p:nvPr/>
          </p:nvSpPr>
          <p:spPr>
            <a:xfrm>
              <a:off x="4170600" y="174060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9"/>
            <p:cNvSpPr/>
            <p:nvPr/>
          </p:nvSpPr>
          <p:spPr>
            <a:xfrm>
              <a:off x="4322160" y="179316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Obtindrà</a:t>
              </a:r>
              <a:endParaRPr b="0" lang="es-ES" sz="11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el client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50" name="Group 20"/>
          <p:cNvGrpSpPr/>
          <p:nvPr/>
        </p:nvGrpSpPr>
        <p:grpSpPr>
          <a:xfrm>
            <a:off x="1763640" y="5393880"/>
            <a:ext cx="1035360" cy="359640"/>
            <a:chOff x="1763640" y="5393880"/>
            <a:chExt cx="1035360" cy="359640"/>
          </a:xfrm>
        </p:grpSpPr>
        <p:sp>
          <p:nvSpPr>
            <p:cNvPr id="251" name="CustomShape 21"/>
            <p:cNvSpPr/>
            <p:nvPr/>
          </p:nvSpPr>
          <p:spPr>
            <a:xfrm>
              <a:off x="1763640" y="539388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22"/>
            <p:cNvSpPr/>
            <p:nvPr/>
          </p:nvSpPr>
          <p:spPr>
            <a:xfrm>
              <a:off x="1915200" y="544680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Possibles</a:t>
              </a:r>
              <a:endParaRPr b="0" lang="es-ES" sz="11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solucions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53" name="Group 23"/>
          <p:cNvGrpSpPr/>
          <p:nvPr/>
        </p:nvGrpSpPr>
        <p:grpSpPr>
          <a:xfrm>
            <a:off x="15840" y="2455560"/>
            <a:ext cx="1035360" cy="359640"/>
            <a:chOff x="15840" y="2455560"/>
            <a:chExt cx="1035360" cy="359640"/>
          </a:xfrm>
        </p:grpSpPr>
        <p:sp>
          <p:nvSpPr>
            <p:cNvPr id="254" name="CustomShape 24"/>
            <p:cNvSpPr/>
            <p:nvPr/>
          </p:nvSpPr>
          <p:spPr>
            <a:xfrm>
              <a:off x="15840" y="245556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5"/>
            <p:cNvSpPr/>
            <p:nvPr/>
          </p:nvSpPr>
          <p:spPr>
            <a:xfrm>
              <a:off x="167400" y="250848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I valguda</a:t>
              </a:r>
              <a:endParaRPr b="0" lang="es-ES" sz="1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160" y="-3240"/>
            <a:ext cx="5937480" cy="69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CONTINGUTS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81120" y="140652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El mercat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16400" y="2709000"/>
            <a:ext cx="6070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3. La segmentació del mercat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16400" y="2061000"/>
            <a:ext cx="6927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2. Tipus de mercat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96" name="14 Imagen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 rot="2666400">
            <a:off x="439920" y="1728000"/>
            <a:ext cx="351360" cy="44172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744480" y="3357000"/>
            <a:ext cx="8240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4. Estudi del mercat: els clients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105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92d050"/>
                </a:solidFill>
                <a:latin typeface="Calibri"/>
              </a:rPr>
              <a:t>RECORDA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71600" y="2349000"/>
            <a:ext cx="6400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POTS ACCEDIR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VÍDEOS I ENLLAÇOS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558ed5"/>
                </a:solidFill>
                <a:latin typeface="Calibri"/>
              </a:rPr>
              <a:t>A l'AULA DIGITAL DE EIE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6666ff"/>
                </a:solidFill>
                <a:uFillTx/>
                <a:latin typeface="Calibri"/>
                <a:hlinkClick r:id="rId1"/>
              </a:rPr>
              <a:t>ACÍ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1f497d"/>
                </a:solidFill>
                <a:latin typeface="Calibri"/>
              </a:rPr>
              <a:t>Continguts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1" name="15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següent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 rot="5400000">
            <a:off x="6503040" y="151344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El mercat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4918320" y="1956960"/>
            <a:ext cx="3888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Consumidors reals que ja compren el producte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Consumidors potencials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3389040" y="934200"/>
            <a:ext cx="1798200" cy="942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MERCAT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 rot="10800000">
            <a:off x="2716200" y="108756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528480" y="1010880"/>
            <a:ext cx="2102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Segons l'Economia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5383440" y="108756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0"/>
          <p:cNvSpPr/>
          <p:nvPr/>
        </p:nvSpPr>
        <p:spPr>
          <a:xfrm>
            <a:off x="5972040" y="1000080"/>
            <a:ext cx="2430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Segons el Màrqueting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 rot="5400000">
            <a:off x="1267560" y="1596960"/>
            <a:ext cx="503640" cy="21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2"/>
          <p:cNvSpPr/>
          <p:nvPr/>
        </p:nvSpPr>
        <p:spPr>
          <a:xfrm>
            <a:off x="166680" y="1956960"/>
            <a:ext cx="4686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Lloc físic o virtual 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Intercanvis econòmics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(compradors i venedors)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3503520" y="3443040"/>
            <a:ext cx="38664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Quantitat total venuda d'un producte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174960" y="4037040"/>
            <a:ext cx="272448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ffff"/>
                </a:solidFill>
                <a:latin typeface="Calibri"/>
              </a:rPr>
              <a:t>Quota de mercat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166680" y="4618800"/>
            <a:ext cx="273240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ffff"/>
                </a:solidFill>
                <a:latin typeface="Calibri"/>
              </a:rPr>
              <a:t>Estructura d'un mercat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2968920" y="412884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7"/>
          <p:cNvSpPr/>
          <p:nvPr/>
        </p:nvSpPr>
        <p:spPr>
          <a:xfrm>
            <a:off x="3503520" y="4618800"/>
            <a:ext cx="2531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Agents que intervenen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>
            <a:off x="2943720" y="469512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9"/>
          <p:cNvSpPr/>
          <p:nvPr/>
        </p:nvSpPr>
        <p:spPr>
          <a:xfrm>
            <a:off x="204480" y="3443040"/>
            <a:ext cx="269496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ffff"/>
                </a:solidFill>
                <a:latin typeface="Calibri"/>
              </a:rPr>
              <a:t>Grandària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0" name="CustomShape 20"/>
          <p:cNvSpPr/>
          <p:nvPr/>
        </p:nvSpPr>
        <p:spPr>
          <a:xfrm>
            <a:off x="2967840" y="3534840"/>
            <a:ext cx="495720" cy="18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1"/>
          <p:cNvSpPr/>
          <p:nvPr/>
        </p:nvSpPr>
        <p:spPr>
          <a:xfrm>
            <a:off x="3503520" y="4036320"/>
            <a:ext cx="5640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Quota = Vendes d'un producte per 1 empresa /vendes total sector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22" name="CustomShape 22"/>
          <p:cNvSpPr/>
          <p:nvPr/>
        </p:nvSpPr>
        <p:spPr>
          <a:xfrm>
            <a:off x="5803560" y="4491720"/>
            <a:ext cx="336600" cy="1359360"/>
          </a:xfrm>
          <a:prstGeom prst="leftBrace">
            <a:avLst>
              <a:gd name="adj1" fmla="val 8333"/>
              <a:gd name="adj2" fmla="val 16419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3"/>
          <p:cNvSpPr/>
          <p:nvPr/>
        </p:nvSpPr>
        <p:spPr>
          <a:xfrm>
            <a:off x="5983920" y="4542480"/>
            <a:ext cx="315972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Fabricants de béns i serveis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Intermediaris o canal de distribució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*Prescriptores (influeixen)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Consumidors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44160" y="1074600"/>
            <a:ext cx="2297880" cy="638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Equilibri de mercat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1f497d"/>
                </a:solidFill>
                <a:latin typeface="Calibri"/>
              </a:rPr>
              <a:t>Continguts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1280" y="623736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73520" y="1800"/>
            <a:ext cx="822924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7000"/>
          </a:bodyPr>
          <a:p>
            <a:pPr>
              <a:lnSpc>
                <a:spcPct val="100000"/>
              </a:lnSpc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1. El mercat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28" name="28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següent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4466520" y="892800"/>
            <a:ext cx="3904920" cy="82116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_tradnl" sz="3200" spc="-1" strike="noStrike">
                <a:solidFill>
                  <a:srgbClr val="ffffff"/>
                </a:solidFill>
                <a:latin typeface="Calibri"/>
              </a:rPr>
              <a:t>OFEREIX = DEMANDA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 flipV="1">
            <a:off x="1835640" y="1989000"/>
            <a:ext cx="360" cy="33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1835640" y="5301360"/>
            <a:ext cx="458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"/>
          <p:cNvSpPr/>
          <p:nvPr/>
        </p:nvSpPr>
        <p:spPr>
          <a:xfrm flipH="1" flipV="1" rot="1746000">
            <a:off x="2124360" y="2612160"/>
            <a:ext cx="4688280" cy="1871640"/>
          </a:xfrm>
          <a:prstGeom prst="arc">
            <a:avLst>
              <a:gd name="adj1" fmla="val 12689195"/>
              <a:gd name="adj2" fmla="val 20926505"/>
            </a:avLst>
          </a:prstGeom>
          <a:noFill/>
          <a:ln w="507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 flipH="1" flipV="1" rot="19294200">
            <a:off x="974520" y="2166840"/>
            <a:ext cx="4688280" cy="1937520"/>
          </a:xfrm>
          <a:prstGeom prst="arc">
            <a:avLst>
              <a:gd name="adj1" fmla="val 12947785"/>
              <a:gd name="adj2" fmla="val 20563855"/>
            </a:avLst>
          </a:prstGeom>
          <a:noFill/>
          <a:ln w="5076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1"/>
          <p:cNvSpPr/>
          <p:nvPr/>
        </p:nvSpPr>
        <p:spPr>
          <a:xfrm>
            <a:off x="3635640" y="4077000"/>
            <a:ext cx="0" cy="122400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12"/>
          <p:cNvSpPr/>
          <p:nvPr/>
        </p:nvSpPr>
        <p:spPr>
          <a:xfrm flipH="1">
            <a:off x="1835640" y="4087080"/>
            <a:ext cx="1800000" cy="0"/>
          </a:xfrm>
          <a:prstGeom prst="line">
            <a:avLst/>
          </a:prstGeom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13"/>
          <p:cNvSpPr/>
          <p:nvPr/>
        </p:nvSpPr>
        <p:spPr>
          <a:xfrm>
            <a:off x="1812600" y="4581000"/>
            <a:ext cx="2653920" cy="0"/>
          </a:xfrm>
          <a:prstGeom prst="line">
            <a:avLst/>
          </a:prstGeom>
          <a:ln w="12600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14"/>
          <p:cNvSpPr/>
          <p:nvPr/>
        </p:nvSpPr>
        <p:spPr>
          <a:xfrm flipV="1">
            <a:off x="1803960" y="3645000"/>
            <a:ext cx="2484360" cy="7560"/>
          </a:xfrm>
          <a:prstGeom prst="line">
            <a:avLst/>
          </a:prstGeom>
          <a:ln w="12600">
            <a:solidFill>
              <a:schemeClr val="accent6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5"/>
          <p:cNvSpPr/>
          <p:nvPr/>
        </p:nvSpPr>
        <p:spPr>
          <a:xfrm flipH="1">
            <a:off x="3570480" y="4033080"/>
            <a:ext cx="130320" cy="1076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6"/>
          <p:cNvSpPr/>
          <p:nvPr/>
        </p:nvSpPr>
        <p:spPr>
          <a:xfrm>
            <a:off x="2769120" y="4581000"/>
            <a:ext cx="0" cy="720000"/>
          </a:xfrm>
          <a:prstGeom prst="line">
            <a:avLst/>
          </a:prstGeom>
          <a:ln w="12600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7"/>
          <p:cNvSpPr/>
          <p:nvPr/>
        </p:nvSpPr>
        <p:spPr>
          <a:xfrm>
            <a:off x="4466520" y="4581000"/>
            <a:ext cx="0" cy="720000"/>
          </a:xfrm>
          <a:prstGeom prst="line">
            <a:avLst/>
          </a:prstGeom>
          <a:ln w="12600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8"/>
          <p:cNvSpPr/>
          <p:nvPr/>
        </p:nvSpPr>
        <p:spPr>
          <a:xfrm flipH="1">
            <a:off x="2965680" y="3609000"/>
            <a:ext cx="14760" cy="1692000"/>
          </a:xfrm>
          <a:prstGeom prst="line">
            <a:avLst/>
          </a:prstGeom>
          <a:ln w="12600">
            <a:solidFill>
              <a:schemeClr val="accent6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9"/>
          <p:cNvSpPr/>
          <p:nvPr/>
        </p:nvSpPr>
        <p:spPr>
          <a:xfrm flipH="1">
            <a:off x="4127400" y="3645000"/>
            <a:ext cx="14760" cy="1656000"/>
          </a:xfrm>
          <a:prstGeom prst="line">
            <a:avLst/>
          </a:prstGeom>
          <a:ln w="12600">
            <a:solidFill>
              <a:schemeClr val="accent6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0"/>
          <p:cNvSpPr/>
          <p:nvPr/>
        </p:nvSpPr>
        <p:spPr>
          <a:xfrm>
            <a:off x="2769480" y="4689000"/>
            <a:ext cx="169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7030a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1"/>
          <p:cNvSpPr/>
          <p:nvPr/>
        </p:nvSpPr>
        <p:spPr>
          <a:xfrm>
            <a:off x="2915640" y="3548160"/>
            <a:ext cx="137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6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2"/>
          <p:cNvSpPr/>
          <p:nvPr/>
        </p:nvSpPr>
        <p:spPr>
          <a:xfrm>
            <a:off x="1331640" y="393300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b="0" lang="es-ES_tradnl" sz="1800" spc="-1" strike="noStrike" baseline="30000">
                <a:solidFill>
                  <a:srgbClr val="ff0000"/>
                </a:solidFill>
                <a:latin typeface="Calibri"/>
              </a:rPr>
              <a:t>*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7" name="CustomShape 23"/>
          <p:cNvSpPr/>
          <p:nvPr/>
        </p:nvSpPr>
        <p:spPr>
          <a:xfrm>
            <a:off x="1324800" y="439632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7030a0"/>
                </a:solidFill>
                <a:latin typeface="Calibri"/>
              </a:rPr>
              <a:t>P</a:t>
            </a:r>
            <a:r>
              <a:rPr b="0" lang="es-ES_tradnl" sz="1800" spc="-1" strike="noStrike" baseline="30000">
                <a:solidFill>
                  <a:srgbClr val="7030a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8" name="CustomShape 24"/>
          <p:cNvSpPr/>
          <p:nvPr/>
        </p:nvSpPr>
        <p:spPr>
          <a:xfrm>
            <a:off x="1331640" y="349416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79646"/>
                </a:solidFill>
                <a:latin typeface="Calibri"/>
              </a:rPr>
              <a:t>P</a:t>
            </a:r>
            <a:r>
              <a:rPr b="0" lang="es-ES_tradnl" sz="1800" spc="-1" strike="noStrike" baseline="30000">
                <a:solidFill>
                  <a:srgbClr val="f79646"/>
                </a:solidFill>
                <a:latin typeface="Calibri"/>
              </a:rPr>
              <a:t>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9" name="CustomShape 25"/>
          <p:cNvSpPr/>
          <p:nvPr/>
        </p:nvSpPr>
        <p:spPr>
          <a:xfrm>
            <a:off x="4296960" y="536400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7030a0"/>
                </a:solidFill>
                <a:latin typeface="Calibri"/>
              </a:rPr>
              <a:t>C</a:t>
            </a:r>
            <a:r>
              <a:rPr b="0" lang="es-ES_tradnl" sz="1800" spc="-1" strike="noStrike" baseline="30000">
                <a:solidFill>
                  <a:srgbClr val="7030a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0" name="CustomShape 26"/>
          <p:cNvSpPr/>
          <p:nvPr/>
        </p:nvSpPr>
        <p:spPr>
          <a:xfrm>
            <a:off x="3898440" y="536400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79646"/>
                </a:solidFill>
                <a:latin typeface="Calibri"/>
              </a:rPr>
              <a:t>C</a:t>
            </a:r>
            <a:r>
              <a:rPr b="0" lang="es-ES_tradnl" sz="1800" spc="-1" strike="noStrike" baseline="30000">
                <a:solidFill>
                  <a:srgbClr val="f79646"/>
                </a:solidFill>
                <a:latin typeface="Calibri"/>
              </a:rPr>
              <a:t>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1" name="CustomShape 27"/>
          <p:cNvSpPr/>
          <p:nvPr/>
        </p:nvSpPr>
        <p:spPr>
          <a:xfrm>
            <a:off x="2810160" y="5352480"/>
            <a:ext cx="50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79646"/>
                </a:solidFill>
                <a:latin typeface="Calibri"/>
              </a:rPr>
              <a:t>C</a:t>
            </a:r>
            <a:r>
              <a:rPr b="0" lang="es-ES_tradnl" sz="1800" spc="-1" strike="noStrike" baseline="30000">
                <a:solidFill>
                  <a:srgbClr val="f79646"/>
                </a:solidFill>
                <a:latin typeface="Calibri"/>
              </a:rPr>
              <a:t>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2" name="CustomShape 28"/>
          <p:cNvSpPr/>
          <p:nvPr/>
        </p:nvSpPr>
        <p:spPr>
          <a:xfrm>
            <a:off x="3402000" y="536400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ff0000"/>
                </a:solidFill>
                <a:latin typeface="Calibri"/>
              </a:rPr>
              <a:t>C</a:t>
            </a:r>
            <a:r>
              <a:rPr b="0" lang="es-ES_tradnl" sz="1800" spc="-1" strike="noStrike" baseline="30000">
                <a:solidFill>
                  <a:srgbClr val="ff0000"/>
                </a:solidFill>
                <a:latin typeface="Calibri"/>
              </a:rPr>
              <a:t>*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3" name="CustomShape 29"/>
          <p:cNvSpPr/>
          <p:nvPr/>
        </p:nvSpPr>
        <p:spPr>
          <a:xfrm>
            <a:off x="2532960" y="535248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7030a0"/>
                </a:solidFill>
                <a:latin typeface="Calibri"/>
              </a:rPr>
              <a:t>C</a:t>
            </a:r>
            <a:r>
              <a:rPr b="0" lang="es-ES_tradnl" sz="1800" spc="-1" strike="noStrike" baseline="30000">
                <a:solidFill>
                  <a:srgbClr val="7030a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4" name="CustomShape 30"/>
          <p:cNvSpPr/>
          <p:nvPr/>
        </p:nvSpPr>
        <p:spPr>
          <a:xfrm>
            <a:off x="3874680" y="3892320"/>
            <a:ext cx="2329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ff0000"/>
                </a:solidFill>
                <a:latin typeface="Calibri"/>
              </a:rPr>
              <a:t>Equilibri de Mercat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5" name="CustomShape 31"/>
          <p:cNvSpPr/>
          <p:nvPr/>
        </p:nvSpPr>
        <p:spPr>
          <a:xfrm>
            <a:off x="4827240" y="276696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00b050"/>
                </a:solidFill>
                <a:latin typeface="Calibri"/>
              </a:rPr>
              <a:t>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6" name="CustomShape 32"/>
          <p:cNvSpPr/>
          <p:nvPr/>
        </p:nvSpPr>
        <p:spPr>
          <a:xfrm>
            <a:off x="5063400" y="4669920"/>
            <a:ext cx="47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4f81bd"/>
                </a:solidFill>
                <a:latin typeface="Calibri"/>
              </a:rPr>
              <a:t>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7" name="CustomShape 33"/>
          <p:cNvSpPr/>
          <p:nvPr/>
        </p:nvSpPr>
        <p:spPr>
          <a:xfrm>
            <a:off x="2813760" y="3155760"/>
            <a:ext cx="165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f79646"/>
                </a:solidFill>
                <a:latin typeface="Calibri"/>
              </a:rPr>
              <a:t>Excés d'Oferta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8" name="CustomShape 34"/>
          <p:cNvSpPr/>
          <p:nvPr/>
        </p:nvSpPr>
        <p:spPr>
          <a:xfrm>
            <a:off x="2694960" y="4700520"/>
            <a:ext cx="18864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7030a0"/>
                </a:solidFill>
                <a:latin typeface="Calibri"/>
              </a:rPr>
              <a:t>Excés de Demanda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9" name="CustomShape 35"/>
          <p:cNvSpPr/>
          <p:nvPr/>
        </p:nvSpPr>
        <p:spPr>
          <a:xfrm>
            <a:off x="1437480" y="1595880"/>
            <a:ext cx="796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Preu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0" name="CustomShape 36"/>
          <p:cNvSpPr/>
          <p:nvPr/>
        </p:nvSpPr>
        <p:spPr>
          <a:xfrm>
            <a:off x="6575040" y="5131800"/>
            <a:ext cx="9907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Quantitat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1" name="CustomShape 37"/>
          <p:cNvSpPr/>
          <p:nvPr/>
        </p:nvSpPr>
        <p:spPr>
          <a:xfrm>
            <a:off x="3836520" y="1934280"/>
            <a:ext cx="5165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La quantitat que estan disposats a comprar coincideix amb la quantitat que estan disposats a vendre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1f497d"/>
                </a:solidFill>
                <a:latin typeface="Calibri"/>
              </a:rPr>
              <a:t>Continguts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2. Tipus de mercat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64" name="43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següent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173160" y="992880"/>
            <a:ext cx="2773080" cy="5360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ffffff"/>
                </a:solidFill>
                <a:latin typeface="Calibri"/>
              </a:rPr>
              <a:t>Monopoli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227160" y="2116080"/>
            <a:ext cx="2732040" cy="7772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ffffff"/>
                </a:solidFill>
                <a:latin typeface="Calibri"/>
              </a:rPr>
              <a:t>Oligopoli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227160" y="3589200"/>
            <a:ext cx="2732040" cy="62172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ffffff"/>
                </a:solidFill>
                <a:latin typeface="Calibri"/>
              </a:rPr>
              <a:t>Competència perfecta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3087720" y="116532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3656880" y="914400"/>
            <a:ext cx="547812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Només existeix una empresa que ofereix aqueix producte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Estableix condicions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Estan prohibits per llei, encara que algunes empreses poden acostar-se a un monopoli (ITV, estancs, control de l'Estat)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3796560" y="4679640"/>
            <a:ext cx="476784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Moltes empreses, però busquen diferenciar el seu producte (qualitat / marca)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Ser percebut com a producte únic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Marge de maniobra per a pujar preus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Passar de competència perfecta </a:t>
            </a:r>
            <a:r>
              <a:rPr b="0" lang="es-ES_tradnl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 monopolística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3127320" y="240912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2"/>
          <p:cNvSpPr/>
          <p:nvPr/>
        </p:nvSpPr>
        <p:spPr>
          <a:xfrm>
            <a:off x="3782880" y="3493440"/>
            <a:ext cx="462348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Moltes empreses que ofereixen el mateix producte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El preu ve dau pel mercat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Valoració de més aspectes que el preu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Els consumidors no tenen tota la informació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3116880" y="380412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4"/>
          <p:cNvSpPr/>
          <p:nvPr/>
        </p:nvSpPr>
        <p:spPr>
          <a:xfrm>
            <a:off x="3732120" y="2054880"/>
            <a:ext cx="540288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Poques empreses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Requereixen grans quantitats d'inversió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Oligopoli amb pacte (empreses pacten preus i condicions)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Oligopoli sense pacte (guerra de preus)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3127320" y="4890600"/>
            <a:ext cx="50364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6"/>
          <p:cNvSpPr/>
          <p:nvPr/>
        </p:nvSpPr>
        <p:spPr>
          <a:xfrm>
            <a:off x="253080" y="4738320"/>
            <a:ext cx="2733840" cy="49608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ffffff"/>
                </a:solidFill>
                <a:latin typeface="Calibri"/>
              </a:rPr>
              <a:t>Competència monopolística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9040" y="1511280"/>
            <a:ext cx="837108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600" spc="-1" strike="noStrike">
                <a:solidFill>
                  <a:srgbClr val="000000"/>
                </a:solidFill>
                <a:latin typeface="Calibri"/>
              </a:rPr>
              <a:t>Ajustar-se a les necessitats i gustos de cada grup (segment):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(Exemple mercat de cotxes)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Joves amb renda mitjana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 Utilitari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Joves amb renda alta 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 Esportiu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Famílies amb diversos fills 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 Monovolum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Major de 45 anys amb renda alta 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 *Berlinga alta gamma</a:t>
            </a:r>
            <a:endParaRPr b="0" lang="es-E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Empresari que maneja gran quantitat de Kg 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s-ES_tradnl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s-ES_tradnl" sz="1600" spc="-1" strike="noStrike">
                <a:solidFill>
                  <a:srgbClr val="000000"/>
                </a:solidFill>
                <a:latin typeface="Calibri"/>
              </a:rPr>
              <a:t> Furgoneta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1f497d"/>
                </a:solidFill>
                <a:latin typeface="Calibri"/>
              </a:rPr>
              <a:t>Continguts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3. La segmentació del mercat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82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següent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976320" y="806040"/>
            <a:ext cx="7198560" cy="639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 u="sng">
                <a:solidFill>
                  <a:srgbClr val="ffffff"/>
                </a:solidFill>
                <a:uFillTx/>
                <a:latin typeface="Calibri"/>
              </a:rPr>
              <a:t>Segmentar el Mercat</a:t>
            </a:r>
            <a:r>
              <a:rPr b="1" lang="es-ES_tradnl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s-ES_tradnl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s-ES_tradnl" sz="1800" spc="-1" strike="noStrike">
                <a:solidFill>
                  <a:srgbClr val="ffffff"/>
                </a:solidFill>
                <a:latin typeface="Calibri"/>
              </a:rPr>
              <a:t>Dividir el mercat en tipus de clients Segment = grup de clients</a:t>
            </a: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480124938"/>
              </p:ext>
            </p:extLst>
          </p:nvPr>
        </p:nvGraphicFramePr>
        <p:xfrm>
          <a:off x="287280" y="3501000"/>
          <a:ext cx="8964720" cy="256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139560" y="6166800"/>
            <a:ext cx="1317240" cy="63828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1f497d"/>
                </a:solidFill>
                <a:latin typeface="Calibri"/>
              </a:rPr>
              <a:t>Continguts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8320" y="4248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2000"/>
          </a:bodyPr>
          <a:p>
            <a:pPr>
              <a:lnSpc>
                <a:spcPct val="100000"/>
              </a:lnSpc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3. La segmentació del mercat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88" name="6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següent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894680" y="840960"/>
            <a:ext cx="4725000" cy="6382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algn="br" blurRad="76200" dir="0" kx="1200000" rotWithShape="0" sy="2300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_tradnl" sz="1800" spc="-1" strike="noStrike" u="sng">
                <a:solidFill>
                  <a:srgbClr val="ffffff"/>
                </a:solidFill>
                <a:uFillTx/>
                <a:latin typeface="Calibri"/>
              </a:rPr>
              <a:t>LA CORBA DE DIFUSIÓ DE LA INNOVACIÓ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92" name="Imagen 2" descr=""/>
          <p:cNvPicPr/>
          <p:nvPr/>
        </p:nvPicPr>
        <p:blipFill>
          <a:blip r:embed="rId2"/>
          <a:stretch/>
        </p:blipFill>
        <p:spPr>
          <a:xfrm>
            <a:off x="1027080" y="1382040"/>
            <a:ext cx="6480360" cy="4685760"/>
          </a:xfrm>
          <a:prstGeom prst="rect">
            <a:avLst/>
          </a:prstGeom>
          <a:ln>
            <a:noFill/>
          </a:ln>
        </p:spPr>
      </p:pic>
      <p:grpSp>
        <p:nvGrpSpPr>
          <p:cNvPr id="193" name="Group 6"/>
          <p:cNvGrpSpPr/>
          <p:nvPr/>
        </p:nvGrpSpPr>
        <p:grpSpPr>
          <a:xfrm>
            <a:off x="614520" y="3767040"/>
            <a:ext cx="1035360" cy="359640"/>
            <a:chOff x="614520" y="3767040"/>
            <a:chExt cx="1035360" cy="359640"/>
          </a:xfrm>
        </p:grpSpPr>
        <p:sp>
          <p:nvSpPr>
            <p:cNvPr id="194" name="CustomShape 7"/>
            <p:cNvSpPr/>
            <p:nvPr/>
          </p:nvSpPr>
          <p:spPr>
            <a:xfrm>
              <a:off x="614520" y="376704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5" name="CustomShape 8"/>
            <p:cNvSpPr/>
            <p:nvPr/>
          </p:nvSpPr>
          <p:spPr>
            <a:xfrm>
              <a:off x="766080" y="381996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L'últim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196" name="Group 9"/>
          <p:cNvGrpSpPr/>
          <p:nvPr/>
        </p:nvGrpSpPr>
        <p:grpSpPr>
          <a:xfrm>
            <a:off x="1867320" y="2628000"/>
            <a:ext cx="1035360" cy="359640"/>
            <a:chOff x="1867320" y="2628000"/>
            <a:chExt cx="1035360" cy="359640"/>
          </a:xfrm>
        </p:grpSpPr>
        <p:sp>
          <p:nvSpPr>
            <p:cNvPr id="197" name="CustomShape 10"/>
            <p:cNvSpPr/>
            <p:nvPr/>
          </p:nvSpPr>
          <p:spPr>
            <a:xfrm>
              <a:off x="1867320" y="262800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8" name="CustomShape 11"/>
            <p:cNvSpPr/>
            <p:nvPr/>
          </p:nvSpPr>
          <p:spPr>
            <a:xfrm>
              <a:off x="2018880" y="268092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Solucionar</a:t>
              </a:r>
              <a:endParaRPr b="0" lang="es-ES" sz="11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problema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199" name="Group 12"/>
          <p:cNvGrpSpPr/>
          <p:nvPr/>
        </p:nvGrpSpPr>
        <p:grpSpPr>
          <a:xfrm>
            <a:off x="3374280" y="3819960"/>
            <a:ext cx="1035360" cy="359640"/>
            <a:chOff x="3374280" y="3819960"/>
            <a:chExt cx="1035360" cy="359640"/>
          </a:xfrm>
        </p:grpSpPr>
        <p:sp>
          <p:nvSpPr>
            <p:cNvPr id="200" name="CustomShape 13"/>
            <p:cNvSpPr/>
            <p:nvPr/>
          </p:nvSpPr>
          <p:spPr>
            <a:xfrm>
              <a:off x="3374280" y="381996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1" name="CustomShape 14"/>
            <p:cNvSpPr/>
            <p:nvPr/>
          </p:nvSpPr>
          <p:spPr>
            <a:xfrm>
              <a:off x="3525840" y="387252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Pràctics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02" name="Group 15"/>
          <p:cNvGrpSpPr/>
          <p:nvPr/>
        </p:nvGrpSpPr>
        <p:grpSpPr>
          <a:xfrm>
            <a:off x="4932000" y="3077280"/>
            <a:ext cx="1035360" cy="359640"/>
            <a:chOff x="4932000" y="3077280"/>
            <a:chExt cx="1035360" cy="359640"/>
          </a:xfrm>
        </p:grpSpPr>
        <p:sp>
          <p:nvSpPr>
            <p:cNvPr id="203" name="CustomShape 16"/>
            <p:cNvSpPr/>
            <p:nvPr/>
          </p:nvSpPr>
          <p:spPr>
            <a:xfrm>
              <a:off x="4932000" y="307728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4" name="CustomShape 17"/>
            <p:cNvSpPr/>
            <p:nvPr/>
          </p:nvSpPr>
          <p:spPr>
            <a:xfrm>
              <a:off x="5083560" y="313020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Es queden arrere</a:t>
              </a:r>
              <a:endParaRPr b="0" lang="es-ES" sz="1100" spc="-1" strike="noStrike">
                <a:latin typeface="Arial"/>
              </a:endParaRPr>
            </a:p>
          </p:txBody>
        </p:sp>
      </p:grpSp>
      <p:grpSp>
        <p:nvGrpSpPr>
          <p:cNvPr id="205" name="Group 18"/>
          <p:cNvGrpSpPr/>
          <p:nvPr/>
        </p:nvGrpSpPr>
        <p:grpSpPr>
          <a:xfrm>
            <a:off x="6575760" y="3612960"/>
            <a:ext cx="1035360" cy="359640"/>
            <a:chOff x="6575760" y="3612960"/>
            <a:chExt cx="1035360" cy="359640"/>
          </a:xfrm>
        </p:grpSpPr>
        <p:sp>
          <p:nvSpPr>
            <p:cNvPr id="206" name="CustomShape 19"/>
            <p:cNvSpPr/>
            <p:nvPr/>
          </p:nvSpPr>
          <p:spPr>
            <a:xfrm>
              <a:off x="6575760" y="3612960"/>
              <a:ext cx="1035360" cy="3596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7" name="CustomShape 20"/>
            <p:cNvSpPr/>
            <p:nvPr/>
          </p:nvSpPr>
          <p:spPr>
            <a:xfrm>
              <a:off x="6727320" y="3665520"/>
              <a:ext cx="731880" cy="254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tabLst>
                  <a:tab algn="l" pos="0"/>
                </a:tabLst>
              </a:pPr>
              <a:r>
                <a:rPr b="1" lang="es-ES_tradnl" sz="1100" spc="-1" strike="noStrike">
                  <a:solidFill>
                    <a:srgbClr val="1f497d"/>
                  </a:solidFill>
                  <a:latin typeface="Calibri"/>
                </a:rPr>
                <a:t>Posen pegues</a:t>
              </a:r>
              <a:endParaRPr b="0" lang="es-ES" sz="1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15520" y="6165360"/>
            <a:ext cx="1317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_tradnl" sz="1800" spc="-1" strike="noStrike">
                <a:solidFill>
                  <a:srgbClr val="1f497d"/>
                </a:solidFill>
                <a:latin typeface="Calibri"/>
              </a:rPr>
              <a:t>Continguts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31400" y="116640"/>
            <a:ext cx="822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4. Estudi de mercat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210" name="22 Imagen" descr=""/>
          <p:cNvPicPr/>
          <p:nvPr/>
        </p:nvPicPr>
        <p:blipFill>
          <a:blip r:embed="rId1"/>
          <a:stretch/>
        </p:blipFill>
        <p:spPr>
          <a:xfrm rot="2666400">
            <a:off x="3000960" y="6277320"/>
            <a:ext cx="287280" cy="36108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71280" y="6252840"/>
            <a:ext cx="875160" cy="28152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anterior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7507800" y="6318360"/>
            <a:ext cx="863640" cy="267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_tradnl" sz="1200" spc="-1" strike="noStrike">
                <a:solidFill>
                  <a:srgbClr val="ffffff"/>
                </a:solidFill>
                <a:latin typeface="Calibri"/>
              </a:rPr>
              <a:t>següent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692562214"/>
              </p:ext>
            </p:extLst>
          </p:nvPr>
        </p:nvGraphicFramePr>
        <p:xfrm>
          <a:off x="131400" y="1196640"/>
          <a:ext cx="8397720" cy="273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3" name="Group 5"/>
          <p:cNvGrpSpPr/>
          <p:nvPr/>
        </p:nvGrpSpPr>
        <p:grpSpPr>
          <a:xfrm>
            <a:off x="611640" y="4365000"/>
            <a:ext cx="2762280" cy="1130040"/>
            <a:chOff x="611640" y="4365000"/>
            <a:chExt cx="2762280" cy="1130040"/>
          </a:xfrm>
        </p:grpSpPr>
        <p:sp>
          <p:nvSpPr>
            <p:cNvPr id="214" name="CustomShape 6"/>
            <p:cNvSpPr/>
            <p:nvPr/>
          </p:nvSpPr>
          <p:spPr>
            <a:xfrm>
              <a:off x="611640" y="4365000"/>
              <a:ext cx="2762280" cy="11300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15" name="CustomShape 7"/>
            <p:cNvSpPr/>
            <p:nvPr/>
          </p:nvSpPr>
          <p:spPr>
            <a:xfrm>
              <a:off x="650520" y="4420440"/>
              <a:ext cx="2684520" cy="101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s-ES_tradnl" sz="2100" spc="-1" strike="noStrike">
                  <a:solidFill>
                    <a:srgbClr val="ffffff"/>
                  </a:solidFill>
                  <a:latin typeface="Calibri"/>
                </a:rPr>
                <a:t>ENTREVISTA </a:t>
              </a:r>
              <a:endParaRPr b="0" lang="es-ES" sz="21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s-ES_tradnl" sz="2100" spc="-1" strike="noStrike">
                  <a:solidFill>
                    <a:srgbClr val="ffffff"/>
                  </a:solidFill>
                  <a:latin typeface="Calibri"/>
                </a:rPr>
                <a:t>DE PROBLEMA</a:t>
              </a:r>
              <a:endParaRPr b="0" lang="es-ES" sz="2100" spc="-1" strike="noStrike">
                <a:latin typeface="Arial"/>
              </a:endParaRPr>
            </a:p>
          </p:txBody>
        </p:sp>
      </p:grpSp>
      <p:sp>
        <p:nvSpPr>
          <p:cNvPr id="216" name="CustomShape 8"/>
          <p:cNvSpPr/>
          <p:nvPr/>
        </p:nvSpPr>
        <p:spPr>
          <a:xfrm>
            <a:off x="4309920" y="4314240"/>
            <a:ext cx="3505320" cy="1461240"/>
          </a:xfrm>
          <a:prstGeom prst="rect">
            <a:avLst/>
          </a:prstGeom>
          <a:noFill/>
          <a:ln w="255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Saber si el que volem oferir realment està solucionant 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un problema dels nostres clients 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O no!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3413160" y="4805280"/>
            <a:ext cx="71316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Application>LibreOffice/6.4.6.2$Linux_X86_64 LibreOffice_project/40$Build-2</Application>
  <Words>553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2013-09-12T06:29:10Z</dcterms:created>
  <dc:creator>TONI</dc:creator>
  <dc:description/>
  <dc:language>es-ES</dc:language>
  <cp:lastModifiedBy>Usuario de Windows</cp:lastModifiedBy>
  <dcterms:modified xsi:type="dcterms:W3CDTF">2021-07-10T03:24:55Z</dcterms:modified>
  <cp:revision>240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