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6"/>
  </p:notesMasterIdLst>
  <p:sldIdLst>
    <p:sldId id="256" r:id="rId2"/>
    <p:sldId id="257" r:id="rId3"/>
    <p:sldId id="283" r:id="rId4"/>
    <p:sldId id="259" r:id="rId5"/>
    <p:sldId id="271" r:id="rId6"/>
    <p:sldId id="260" r:id="rId7"/>
    <p:sldId id="263" r:id="rId8"/>
    <p:sldId id="279" r:id="rId9"/>
    <p:sldId id="274" r:id="rId10"/>
    <p:sldId id="280" r:id="rId11"/>
    <p:sldId id="281" r:id="rId12"/>
    <p:sldId id="275" r:id="rId13"/>
    <p:sldId id="277" r:id="rId14"/>
    <p:sldId id="27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D.A.F.O.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Fortalezas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Oportunidades </a:t>
          </a: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Amenazas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Debilidades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196447" custScaleY="182014" custLinFactNeighborX="2399" custLinFactNeighborY="1085"/>
      <dgm:spPr/>
    </dgm:pt>
    <dgm:pt modelId="{878B6A84-97EE-4EFB-A433-E5A74748C5EF}" type="pres">
      <dgm:prSet presAssocID="{6F43B42A-71AC-474D-85DD-AE1BDDBD8C68}" presName="node" presStyleLbl="node1" presStyleIdx="0" presStyleCnt="4" custScaleX="238758" custScaleY="55777" custRadScaleRad="145353" custRadScaleInc="-218882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0" presStyleCnt="4" custScaleY="50648"/>
      <dgm:spPr/>
    </dgm:pt>
    <dgm:pt modelId="{66459D28-CB3E-4E8D-B10B-E341C67F9FC8}" type="pres">
      <dgm:prSet presAssocID="{2B6E8293-BED0-4F3F-8FBA-F6F96FA7E5C6}" presName="node" presStyleLbl="node1" presStyleIdx="1" presStyleCnt="4" custScaleX="291965" custScaleY="64280" custRadScaleRad="157595" custRadScaleInc="-76488">
        <dgm:presLayoutVars>
          <dgm:bulletEnabled val="1"/>
        </dgm:presLayoutVars>
      </dgm:prSet>
      <dgm:spPr/>
    </dgm:pt>
    <dgm:pt modelId="{1E578126-0019-4479-A874-4DE23B9F17F1}" type="pres">
      <dgm:prSet presAssocID="{2B6E8293-BED0-4F3F-8FBA-F6F96FA7E5C6}" presName="dummy" presStyleCnt="0"/>
      <dgm:spPr/>
    </dgm:pt>
    <dgm:pt modelId="{86CA87F3-B149-438C-8E42-FBBC613DFE0E}" type="pres">
      <dgm:prSet presAssocID="{395664F9-63A3-41E6-9FE2-2E43622DD4E4}" presName="sibTrans" presStyleLbl="sibTrans2D1" presStyleIdx="1" presStyleCnt="4" custScaleX="88583" custLinFactNeighborX="4660" custLinFactNeighborY="-145"/>
      <dgm:spPr/>
    </dgm:pt>
    <dgm:pt modelId="{B8FADCDF-E43F-4D56-9634-DCD371EB9ECE}" type="pres">
      <dgm:prSet presAssocID="{ED08D634-BC50-477C-BD9D-0C4552AD2BB4}" presName="node" presStyleLbl="node1" presStyleIdx="2" presStyleCnt="4" custScaleX="226353" custScaleY="66887" custRadScaleRad="153274" custRadScaleInc="-207898">
        <dgm:presLayoutVars>
          <dgm:bulletEnabled val="1"/>
        </dgm:presLayoutVars>
      </dgm:prSet>
      <dgm:spPr/>
    </dgm:pt>
    <dgm:pt modelId="{EB8DC8B6-C0D0-46EC-8EEA-0C2F9DB52959}" type="pres">
      <dgm:prSet presAssocID="{ED08D634-BC50-477C-BD9D-0C4552AD2BB4}" presName="dummy" presStyleCnt="0"/>
      <dgm:spPr/>
    </dgm:pt>
    <dgm:pt modelId="{D5B4959B-61A7-43E2-8E06-FE402D645148}" type="pres">
      <dgm:prSet presAssocID="{7B7FC7B1-D33A-447D-B605-5B146965A05F}" presName="sibTrans" presStyleLbl="sibTrans2D1" presStyleIdx="2" presStyleCnt="4" custScaleY="42659" custLinFactNeighborX="148" custLinFactNeighborY="-1164"/>
      <dgm:spPr/>
    </dgm:pt>
    <dgm:pt modelId="{C36A5D61-77E8-4D03-B288-585789913241}" type="pres">
      <dgm:prSet presAssocID="{A77E5D3E-9064-4B58-8259-2D8B61C6F2FD}" presName="node" presStyleLbl="node1" presStyleIdx="3" presStyleCnt="4" custScaleX="233806" custScaleY="73714" custRadScaleRad="141299" custRadScaleInc="-110275">
        <dgm:presLayoutVars>
          <dgm:bulletEnabled val="1"/>
        </dgm:presLayoutVars>
      </dgm:prSet>
      <dgm:spPr/>
    </dgm:pt>
    <dgm:pt modelId="{3191AC71-636F-4B78-9424-7CDEA915D80F}" type="pres">
      <dgm:prSet presAssocID="{A77E5D3E-9064-4B58-8259-2D8B61C6F2FD}" presName="dummy" presStyleCnt="0"/>
      <dgm:spPr/>
    </dgm:pt>
    <dgm:pt modelId="{B2BF00B3-7F54-49B0-9985-A7C497DF0A38}" type="pres">
      <dgm:prSet presAssocID="{5E7ED7AA-5B60-48C9-91F9-C94F9F27592E}" presName="sibTrans" presStyleLbl="sibTrans2D1" presStyleIdx="3" presStyleCnt="4" custScaleX="83797" custLinFactNeighborX="-4940" custLinFactNeighborY="278"/>
      <dgm:spPr/>
    </dgm:pt>
  </dgm:ptLst>
  <dgm:cxnLst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27288744-A2CE-44EA-8A63-1D258249BA43}" srcId="{ED2B4624-7341-43E5-B4B2-09A70E7847B3}" destId="{ED08D634-BC50-477C-BD9D-0C4552AD2BB4}" srcOrd="2" destOrd="0" parTransId="{FC82DE27-753B-45E7-86A1-2AC6C2601B4F}" sibTransId="{7B7FC7B1-D33A-447D-B605-5B146965A05F}"/>
    <dgm:cxn modelId="{23600551-2706-4BB0-8AB3-5F63980DF5FE}" srcId="{ED2B4624-7341-43E5-B4B2-09A70E7847B3}" destId="{6F43B42A-71AC-474D-85DD-AE1BDDBD8C68}" srcOrd="0" destOrd="0" parTransId="{30EFEDF0-9914-448A-956B-0DAC7DF97A4A}" sibTransId="{BA93C95D-0012-4D1C-959A-C3D690C8C7B3}"/>
    <dgm:cxn modelId="{F02C0E55-631E-417B-8DC1-5CA767132714}" type="presOf" srcId="{A77E5D3E-9064-4B58-8259-2D8B61C6F2FD}" destId="{C36A5D61-77E8-4D03-B288-585789913241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44314979-B6A3-4E5C-9B15-BBE747CB4B7D}" type="presOf" srcId="{2B6E8293-BED0-4F3F-8FBA-F6F96FA7E5C6}" destId="{66459D28-CB3E-4E8D-B10B-E341C67F9FC8}" srcOrd="0" destOrd="0" presId="urn:microsoft.com/office/officeart/2005/8/layout/radial6"/>
    <dgm:cxn modelId="{A6475787-836F-4454-80BD-9C2926A4C24A}" srcId="{ED2B4624-7341-43E5-B4B2-09A70E7847B3}" destId="{2B6E8293-BED0-4F3F-8FBA-F6F96FA7E5C6}" srcOrd="1" destOrd="0" parTransId="{67867E74-FD39-41D3-814F-04575D7A2BF4}" sibTransId="{395664F9-63A3-41E6-9FE2-2E43622DD4E4}"/>
    <dgm:cxn modelId="{BF8D9989-7AE9-401C-8855-C69B9AC49003}" type="presOf" srcId="{5E7ED7AA-5B60-48C9-91F9-C94F9F27592E}" destId="{B2BF00B3-7F54-49B0-9985-A7C497DF0A38}" srcOrd="0" destOrd="0" presId="urn:microsoft.com/office/officeart/2005/8/layout/radial6"/>
    <dgm:cxn modelId="{6EC57696-6695-4873-8156-A23E53B17C8C}" type="presOf" srcId="{395664F9-63A3-41E6-9FE2-2E43622DD4E4}" destId="{86CA87F3-B149-438C-8E42-FBBC613DFE0E}" srcOrd="0" destOrd="0" presId="urn:microsoft.com/office/officeart/2005/8/layout/radial6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A9907DBF-B601-49CE-97E8-051C16024280}" srcId="{ED2B4624-7341-43E5-B4B2-09A70E7847B3}" destId="{A77E5D3E-9064-4B58-8259-2D8B61C6F2FD}" srcOrd="3" destOrd="0" parTransId="{0C39793F-CA49-4362-A21D-F5C1FDD2203D}" sibTransId="{5E7ED7AA-5B60-48C9-91F9-C94F9F27592E}"/>
    <dgm:cxn modelId="{CB2AE6DF-3FE0-46C7-882B-AEE3A163F674}" type="presOf" srcId="{7B7FC7B1-D33A-447D-B605-5B146965A05F}" destId="{D5B4959B-61A7-43E2-8E06-FE402D645148}" srcOrd="0" destOrd="0" presId="urn:microsoft.com/office/officeart/2005/8/layout/radial6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28F8D0FD-1642-465D-AC6A-CE8D0DE77336}" type="presOf" srcId="{ED08D634-BC50-477C-BD9D-0C4552AD2BB4}" destId="{B8FADCDF-E43F-4D56-9634-DCD371EB9ECE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77B573A2-2F14-4EF4-A672-639B8950B9EF}" type="presParOf" srcId="{AEB58E24-1DBE-4A27-A702-91BE0E25D2C0}" destId="{878B6A84-97EE-4EFB-A433-E5A74748C5EF}" srcOrd="1" destOrd="0" presId="urn:microsoft.com/office/officeart/2005/8/layout/radial6"/>
    <dgm:cxn modelId="{436A3334-08BB-4E47-A52A-623D46515C8D}" type="presParOf" srcId="{AEB58E24-1DBE-4A27-A702-91BE0E25D2C0}" destId="{6E5FC47A-61A3-47CB-869A-089216CF74E1}" srcOrd="2" destOrd="0" presId="urn:microsoft.com/office/officeart/2005/8/layout/radial6"/>
    <dgm:cxn modelId="{166446FE-2410-4350-AA3C-3A80584A23B1}" type="presParOf" srcId="{AEB58E24-1DBE-4A27-A702-91BE0E25D2C0}" destId="{4740D6D8-6AC4-441D-BBD9-A2BCE8117210}" srcOrd="3" destOrd="0" presId="urn:microsoft.com/office/officeart/2005/8/layout/radial6"/>
    <dgm:cxn modelId="{28DD0839-8F24-4A3D-853F-2DEB66CF36A1}" type="presParOf" srcId="{AEB58E24-1DBE-4A27-A702-91BE0E25D2C0}" destId="{66459D28-CB3E-4E8D-B10B-E341C67F9FC8}" srcOrd="4" destOrd="0" presId="urn:microsoft.com/office/officeart/2005/8/layout/radial6"/>
    <dgm:cxn modelId="{813A70F9-08E1-4FBB-95C9-9851CF2FB31D}" type="presParOf" srcId="{AEB58E24-1DBE-4A27-A702-91BE0E25D2C0}" destId="{1E578126-0019-4479-A874-4DE23B9F17F1}" srcOrd="5" destOrd="0" presId="urn:microsoft.com/office/officeart/2005/8/layout/radial6"/>
    <dgm:cxn modelId="{E048B3F6-E7CF-41C9-B073-85FBF613185A}" type="presParOf" srcId="{AEB58E24-1DBE-4A27-A702-91BE0E25D2C0}" destId="{86CA87F3-B149-438C-8E42-FBBC613DFE0E}" srcOrd="6" destOrd="0" presId="urn:microsoft.com/office/officeart/2005/8/layout/radial6"/>
    <dgm:cxn modelId="{765CD685-6C02-4284-85FA-1C8B6901E581}" type="presParOf" srcId="{AEB58E24-1DBE-4A27-A702-91BE0E25D2C0}" destId="{B8FADCDF-E43F-4D56-9634-DCD371EB9ECE}" srcOrd="7" destOrd="0" presId="urn:microsoft.com/office/officeart/2005/8/layout/radial6"/>
    <dgm:cxn modelId="{8FCFD588-D6D8-45DB-932E-237728812846}" type="presParOf" srcId="{AEB58E24-1DBE-4A27-A702-91BE0E25D2C0}" destId="{EB8DC8B6-C0D0-46EC-8EEA-0C2F9DB52959}" srcOrd="8" destOrd="0" presId="urn:microsoft.com/office/officeart/2005/8/layout/radial6"/>
    <dgm:cxn modelId="{982C7B4D-C233-4FB2-9F6B-D70476F8C630}" type="presParOf" srcId="{AEB58E24-1DBE-4A27-A702-91BE0E25D2C0}" destId="{D5B4959B-61A7-43E2-8E06-FE402D645148}" srcOrd="9" destOrd="0" presId="urn:microsoft.com/office/officeart/2005/8/layout/radial6"/>
    <dgm:cxn modelId="{6D4CBD48-91D1-46F5-B633-A49540DC7649}" type="presParOf" srcId="{AEB58E24-1DBE-4A27-A702-91BE0E25D2C0}" destId="{C36A5D61-77E8-4D03-B288-585789913241}" srcOrd="10" destOrd="0" presId="urn:microsoft.com/office/officeart/2005/8/layout/radial6"/>
    <dgm:cxn modelId="{FDF9B498-1724-4648-99C1-CC111823D5C5}" type="presParOf" srcId="{AEB58E24-1DBE-4A27-A702-91BE0E25D2C0}" destId="{3191AC71-636F-4B78-9424-7CDEA915D80F}" srcOrd="11" destOrd="0" presId="urn:microsoft.com/office/officeart/2005/8/layout/radial6"/>
    <dgm:cxn modelId="{6F87B82B-47E0-4558-8E0D-A0C3444997C8}" type="presParOf" srcId="{AEB58E24-1DBE-4A27-A702-91BE0E25D2C0}" destId="{B2BF00B3-7F54-49B0-9985-A7C497DF0A3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b="1" dirty="0"/>
            <a:t>Factores localización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s-ES_tradnl" sz="1600" b="1" u="sng" dirty="0"/>
            <a:t>Tipo de negocio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Empresa industrial</a:t>
          </a:r>
        </a:p>
        <a:p>
          <a:r>
            <a:rPr lang="es-ES_tradnl" sz="1600" b="1" dirty="0"/>
            <a:t>* Empresa servicios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u="sng" dirty="0"/>
            <a:t>Costes</a:t>
          </a:r>
        </a:p>
        <a:p>
          <a:pPr algn="l"/>
          <a:r>
            <a:rPr lang="es-ES_tradnl" sz="1600" b="1" dirty="0"/>
            <a:t>* Solar</a:t>
          </a:r>
        </a:p>
        <a:p>
          <a:pPr algn="l"/>
          <a:r>
            <a:rPr lang="es-ES_tradnl" sz="1600" b="1" dirty="0"/>
            <a:t>* Precio alquiler</a:t>
          </a:r>
          <a:endParaRPr lang="es-ES" sz="1600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u="sng" dirty="0"/>
            <a:t>Demanda</a:t>
          </a:r>
        </a:p>
        <a:p>
          <a:r>
            <a:rPr lang="es-ES_tradnl" sz="1600" b="1" dirty="0"/>
            <a:t>* Zona demanda creciente</a:t>
          </a:r>
        </a:p>
        <a:p>
          <a:r>
            <a:rPr lang="es-ES_tradnl" sz="1600" b="1" dirty="0"/>
            <a:t>* Zona no hay ventas</a:t>
          </a:r>
          <a:endParaRPr lang="es-ES" sz="1600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 custT="1"/>
      <dgm:spPr/>
      <dgm:t>
        <a:bodyPr/>
        <a:lstStyle/>
        <a:p>
          <a:r>
            <a:rPr lang="es-ES_tradnl" sz="1600" b="1" u="sng" dirty="0"/>
            <a:t>Competencia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Muchas empresas</a:t>
          </a:r>
        </a:p>
        <a:p>
          <a:r>
            <a:rPr lang="es-ES_tradnl" sz="1600" b="1" dirty="0"/>
            <a:t>* Pocas empresas</a:t>
          </a:r>
        </a:p>
        <a:p>
          <a:r>
            <a:rPr lang="es-ES_tradnl" sz="1600" b="1" dirty="0"/>
            <a:t>* Ninguna</a:t>
          </a:r>
          <a:endParaRPr lang="es-ES" sz="1600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A9C85AE5-253F-4D2D-8369-146DA18689FE}">
      <dgm:prSet phldrT="[Texto]" custT="1"/>
      <dgm:spPr/>
      <dgm:t>
        <a:bodyPr/>
        <a:lstStyle/>
        <a:p>
          <a:r>
            <a:rPr lang="es-ES_tradnl" sz="1600" b="1" u="sng" dirty="0"/>
            <a:t>Comunicaciones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Accesibilidad</a:t>
          </a:r>
        </a:p>
        <a:p>
          <a:r>
            <a:rPr lang="es-ES_tradnl" sz="1600" b="1" dirty="0"/>
            <a:t>* Salida por carretera</a:t>
          </a:r>
          <a:endParaRPr lang="es-ES" sz="1600" b="1" dirty="0"/>
        </a:p>
      </dgm:t>
    </dgm:pt>
    <dgm:pt modelId="{5DDB5558-0EF5-44FE-BD44-463B8F2F66D0}" type="parTrans" cxnId="{6F161C4C-46C5-4343-8D29-42875A23947E}">
      <dgm:prSet/>
      <dgm:spPr/>
      <dgm:t>
        <a:bodyPr/>
        <a:lstStyle/>
        <a:p>
          <a:endParaRPr lang="es-ES"/>
        </a:p>
      </dgm:t>
    </dgm:pt>
    <dgm:pt modelId="{762F8014-6BB8-42B7-BF6A-CB599DF626D3}" type="sibTrans" cxnId="{6F161C4C-46C5-4343-8D29-42875A23947E}">
      <dgm:prSet/>
      <dgm:spPr/>
      <dgm:t>
        <a:bodyPr/>
        <a:lstStyle/>
        <a:p>
          <a:endParaRPr lang="es-ES"/>
        </a:p>
      </dgm:t>
    </dgm:pt>
    <dgm:pt modelId="{6883B21F-2BA3-4F33-B15B-70694AA63C33}">
      <dgm:prSet phldrT="[Texto]" custT="1"/>
      <dgm:spPr/>
      <dgm:t>
        <a:bodyPr/>
        <a:lstStyle/>
        <a:p>
          <a:r>
            <a:rPr lang="es-ES_tradnl" sz="1600" b="1" u="sng" dirty="0"/>
            <a:t>Legislación:</a:t>
          </a:r>
          <a:endParaRPr lang="es-ES" sz="1600" b="1" u="sng" dirty="0"/>
        </a:p>
      </dgm:t>
    </dgm:pt>
    <dgm:pt modelId="{64BCD754-8372-4F0B-992C-96835532AD42}" type="parTrans" cxnId="{252734A7-5E79-47CD-8B2D-55C20A795E71}">
      <dgm:prSet/>
      <dgm:spPr/>
      <dgm:t>
        <a:bodyPr/>
        <a:lstStyle/>
        <a:p>
          <a:endParaRPr lang="es-ES"/>
        </a:p>
      </dgm:t>
    </dgm:pt>
    <dgm:pt modelId="{D071D3C0-A8E6-4D63-897F-CF00D5446453}" type="sibTrans" cxnId="{252734A7-5E79-47CD-8B2D-55C20A795E71}">
      <dgm:prSet/>
      <dgm:spPr/>
      <dgm:t>
        <a:bodyPr/>
        <a:lstStyle/>
        <a:p>
          <a:endParaRPr lang="es-ES"/>
        </a:p>
      </dgm:t>
    </dgm:pt>
    <dgm:pt modelId="{5B6ABB74-BB96-48AA-8352-B86C3CDB4D29}">
      <dgm:prSet phldrT="[Texto]" custT="1"/>
      <dgm:spPr/>
      <dgm:t>
        <a:bodyPr/>
        <a:lstStyle/>
        <a:p>
          <a:r>
            <a:rPr lang="es-ES_tradnl" sz="1600" b="1" dirty="0"/>
            <a:t>Zona geográfica</a:t>
          </a:r>
          <a:endParaRPr lang="es-ES" sz="1600" b="1" dirty="0"/>
        </a:p>
      </dgm:t>
    </dgm:pt>
    <dgm:pt modelId="{0C885357-B2C7-4D15-B3E3-52CE9ECA6F53}" type="parTrans" cxnId="{42FA8698-7163-44B9-8D3A-D3C8CA233AC3}">
      <dgm:prSet/>
      <dgm:spPr/>
      <dgm:t>
        <a:bodyPr/>
        <a:lstStyle/>
        <a:p>
          <a:endParaRPr lang="es-ES"/>
        </a:p>
      </dgm:t>
    </dgm:pt>
    <dgm:pt modelId="{7CCE5A6D-2F36-43C9-ACB0-2FF2C71943D2}" type="sibTrans" cxnId="{42FA8698-7163-44B9-8D3A-D3C8CA233AC3}">
      <dgm:prSet/>
      <dgm:spPr/>
      <dgm:t>
        <a:bodyPr/>
        <a:lstStyle/>
        <a:p>
          <a:endParaRPr lang="es-ES"/>
        </a:p>
      </dgm:t>
    </dgm:pt>
    <dgm:pt modelId="{3C82DDE9-AAA7-450D-977D-2F6BD0E21B05}">
      <dgm:prSet phldrT="[Texto]" custT="1"/>
      <dgm:spPr/>
      <dgm:t>
        <a:bodyPr/>
        <a:lstStyle/>
        <a:p>
          <a:r>
            <a:rPr lang="es-ES_tradnl" sz="1600" b="1" dirty="0"/>
            <a:t>Ayudas públicas</a:t>
          </a:r>
          <a:endParaRPr lang="es-ES" sz="1600" b="1" dirty="0"/>
        </a:p>
      </dgm:t>
    </dgm:pt>
    <dgm:pt modelId="{3C52F209-9EC7-4EAD-9B40-2D6826241500}" type="parTrans" cxnId="{B708F90A-D6BD-420E-9CDA-076959D429AA}">
      <dgm:prSet/>
      <dgm:spPr/>
      <dgm:t>
        <a:bodyPr/>
        <a:lstStyle/>
        <a:p>
          <a:endParaRPr lang="es-ES"/>
        </a:p>
      </dgm:t>
    </dgm:pt>
    <dgm:pt modelId="{761E6316-D93F-4E2A-9048-356136264CF3}" type="sibTrans" cxnId="{B708F90A-D6BD-420E-9CDA-076959D429AA}">
      <dgm:prSet/>
      <dgm:spPr/>
      <dgm:t>
        <a:bodyPr/>
        <a:lstStyle/>
        <a:p>
          <a:endParaRPr lang="es-ES"/>
        </a:p>
      </dgm:t>
    </dgm:pt>
    <dgm:pt modelId="{74512DAB-EC3B-4AAE-9938-09719ED0376D}">
      <dgm:prSet phldrT="[Texto]" custT="1"/>
      <dgm:spPr/>
      <dgm:t>
        <a:bodyPr/>
        <a:lstStyle/>
        <a:p>
          <a:r>
            <a:rPr lang="es-ES_tradnl" sz="1600" b="1" u="sng" dirty="0"/>
            <a:t>Recursos humanos</a:t>
          </a:r>
          <a:endParaRPr lang="es-ES" sz="1600" b="1" u="sng" dirty="0"/>
        </a:p>
      </dgm:t>
    </dgm:pt>
    <dgm:pt modelId="{999D3F1C-7409-4C12-90EE-1EC0D10542E5}" type="parTrans" cxnId="{2E0599D6-6046-4579-9620-E9BD8E536582}">
      <dgm:prSet/>
      <dgm:spPr/>
      <dgm:t>
        <a:bodyPr/>
        <a:lstStyle/>
        <a:p>
          <a:endParaRPr lang="es-ES"/>
        </a:p>
      </dgm:t>
    </dgm:pt>
    <dgm:pt modelId="{2C426EE1-BACD-4185-BBAC-A1B205CB7592}" type="sibTrans" cxnId="{2E0599D6-6046-4579-9620-E9BD8E536582}">
      <dgm:prSet/>
      <dgm:spPr/>
      <dgm:t>
        <a:bodyPr/>
        <a:lstStyle/>
        <a:p>
          <a:endParaRPr lang="es-ES"/>
        </a:p>
      </dgm:t>
    </dgm:pt>
    <dgm:pt modelId="{B0F939E6-2335-4ECB-B12E-C97A654DE978}">
      <dgm:prSet phldrT="[Texto]" custT="1"/>
      <dgm:spPr/>
      <dgm:t>
        <a:bodyPr/>
        <a:lstStyle/>
        <a:p>
          <a:r>
            <a:rPr lang="es-ES_tradnl" sz="1600" b="1" dirty="0"/>
            <a:t>Cualificados</a:t>
          </a:r>
          <a:endParaRPr lang="es-ES" sz="1600" b="1" dirty="0"/>
        </a:p>
      </dgm:t>
    </dgm:pt>
    <dgm:pt modelId="{C94807CF-367B-43C2-BF58-D4B9A3D9C1D9}" type="parTrans" cxnId="{F1B53911-B380-4499-B5A4-27DFB6E69EE4}">
      <dgm:prSet/>
      <dgm:spPr/>
      <dgm:t>
        <a:bodyPr/>
        <a:lstStyle/>
        <a:p>
          <a:endParaRPr lang="es-ES"/>
        </a:p>
      </dgm:t>
    </dgm:pt>
    <dgm:pt modelId="{F0816ABD-034A-4CC0-B315-60C52540D27B}" type="sibTrans" cxnId="{F1B53911-B380-4499-B5A4-27DFB6E69EE4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FE466-FD38-4A19-BF83-A02D9D3088DA}" type="pres">
      <dgm:prSet presAssocID="{99C31067-E078-4466-8CC0-1C151F962DC9}" presName="centerShape" presStyleLbl="node0" presStyleIdx="0" presStyleCnt="1" custScaleX="148814" custScaleY="127993" custLinFactNeighborX="633" custLinFactNeighborY="-1104"/>
      <dgm:spPr/>
    </dgm:pt>
    <dgm:pt modelId="{FD5D2952-0298-474E-8E15-AB9CABA13954}" type="pres">
      <dgm:prSet presAssocID="{14019158-7D40-42D0-BDE1-2383E4D22DE5}" presName="node" presStyleLbl="node1" presStyleIdx="0" presStyleCnt="7" custScaleX="240140" custScaleY="157576" custRadScaleRad="108177" custRadScaleInc="19864">
        <dgm:presLayoutVars>
          <dgm:bulletEnabled val="1"/>
        </dgm:presLayoutVars>
      </dgm:prSet>
      <dgm:spPr/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7"/>
      <dgm:spPr/>
    </dgm:pt>
    <dgm:pt modelId="{CEE8792D-0F8E-459D-93EB-C61AEE6E7247}" type="pres">
      <dgm:prSet presAssocID="{2AB830A5-F72F-4C5B-8781-88E2E8637CBF}" presName="node" presStyleLbl="node1" presStyleIdx="1" presStyleCnt="7" custScaleX="218595" custScaleY="128694" custRadScaleRad="156332" custRadScaleInc="57280">
        <dgm:presLayoutVars>
          <dgm:bulletEnabled val="1"/>
        </dgm:presLayoutVars>
      </dgm:prSet>
      <dgm:spPr/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7"/>
      <dgm:spPr/>
    </dgm:pt>
    <dgm:pt modelId="{12F0BD44-EBAA-4BBA-9BE9-4FEE9F25D7D6}" type="pres">
      <dgm:prSet presAssocID="{F0F093A0-FE6F-4480-BD92-E577B9C5D5CB}" presName="node" presStyleLbl="node1" presStyleIdx="2" presStyleCnt="7" custScaleX="324203" custScaleY="158039" custRadScaleRad="159704" custRadScaleInc="-57289">
        <dgm:presLayoutVars>
          <dgm:bulletEnabled val="1"/>
        </dgm:presLayoutVars>
      </dgm:prSet>
      <dgm:spPr/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7"/>
      <dgm:spPr/>
    </dgm:pt>
    <dgm:pt modelId="{69327B19-3D86-41C4-8981-DC36FD68C4AA}" type="pres">
      <dgm:prSet presAssocID="{0B5A18E8-A202-4E3A-9D66-56B8154C1359}" presName="node" presStyleLbl="node1" presStyleIdx="3" presStyleCnt="7" custScaleX="319857" custScaleY="141185" custRadScaleRad="129857" custRadScaleInc="-40315">
        <dgm:presLayoutVars>
          <dgm:bulletEnabled val="1"/>
        </dgm:presLayoutVars>
      </dgm:prSet>
      <dgm:spPr/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7"/>
      <dgm:spPr/>
    </dgm:pt>
    <dgm:pt modelId="{B2FBDFF6-D6A2-442C-8CCE-5D5E4A456FAF}" type="pres">
      <dgm:prSet presAssocID="{A9C85AE5-253F-4D2D-8369-146DA18689FE}" presName="node" presStyleLbl="node1" presStyleIdx="4" presStyleCnt="7" custScaleX="285733" custRadScaleRad="142772" custRadScaleInc="110740">
        <dgm:presLayoutVars>
          <dgm:bulletEnabled val="1"/>
        </dgm:presLayoutVars>
      </dgm:prSet>
      <dgm:spPr/>
    </dgm:pt>
    <dgm:pt modelId="{CF60F651-B5C3-4135-8B0C-DBC5E8BAA97A}" type="pres">
      <dgm:prSet presAssocID="{A9C85AE5-253F-4D2D-8369-146DA18689FE}" presName="dummy" presStyleCnt="0"/>
      <dgm:spPr/>
    </dgm:pt>
    <dgm:pt modelId="{2DF2392A-A900-4C9C-BBD8-B4639521C52B}" type="pres">
      <dgm:prSet presAssocID="{762F8014-6BB8-42B7-BF6A-CB599DF626D3}" presName="sibTrans" presStyleLbl="sibTrans2D1" presStyleIdx="4" presStyleCnt="7"/>
      <dgm:spPr/>
    </dgm:pt>
    <dgm:pt modelId="{B379A1A8-718A-4FE9-BC87-B3EF8714653B}" type="pres">
      <dgm:prSet presAssocID="{6883B21F-2BA3-4F33-B15B-70694AA63C33}" presName="node" presStyleLbl="node1" presStyleIdx="5" presStyleCnt="7" custScaleX="245839" custScaleY="128648" custRadScaleRad="130063" custRadScaleInc="17400">
        <dgm:presLayoutVars>
          <dgm:bulletEnabled val="1"/>
        </dgm:presLayoutVars>
      </dgm:prSet>
      <dgm:spPr/>
    </dgm:pt>
    <dgm:pt modelId="{DCAC368C-50D4-4A03-9106-D8DB98804902}" type="pres">
      <dgm:prSet presAssocID="{6883B21F-2BA3-4F33-B15B-70694AA63C33}" presName="dummy" presStyleCnt="0"/>
      <dgm:spPr/>
    </dgm:pt>
    <dgm:pt modelId="{162A679A-C505-4537-9163-B942DA422D54}" type="pres">
      <dgm:prSet presAssocID="{D071D3C0-A8E6-4D63-897F-CF00D5446453}" presName="sibTrans" presStyleLbl="sibTrans2D1" presStyleIdx="5" presStyleCnt="7"/>
      <dgm:spPr/>
    </dgm:pt>
    <dgm:pt modelId="{AD9B3FA0-5FAE-4089-AB93-94279E3E9E8B}" type="pres">
      <dgm:prSet presAssocID="{74512DAB-EC3B-4AAE-9938-09719ED0376D}" presName="node" presStyleLbl="node1" presStyleIdx="6" presStyleCnt="7" custScaleX="256245" custScaleY="120233" custRadScaleRad="140197" custRadScaleInc="-69310">
        <dgm:presLayoutVars>
          <dgm:bulletEnabled val="1"/>
        </dgm:presLayoutVars>
      </dgm:prSet>
      <dgm:spPr/>
    </dgm:pt>
    <dgm:pt modelId="{C256D25A-5E0A-49BD-8483-EB67C24FB8A9}" type="pres">
      <dgm:prSet presAssocID="{74512DAB-EC3B-4AAE-9938-09719ED0376D}" presName="dummy" presStyleCnt="0"/>
      <dgm:spPr/>
    </dgm:pt>
    <dgm:pt modelId="{D340888D-BB9C-4EBE-873E-094532DD6C1C}" type="pres">
      <dgm:prSet presAssocID="{2C426EE1-BACD-4185-BBAC-A1B205CB7592}" presName="sibTrans" presStyleLbl="sibTrans2D1" presStyleIdx="6" presStyleCnt="7"/>
      <dgm:spPr/>
    </dgm:pt>
  </dgm:ptLst>
  <dgm:cxnLst>
    <dgm:cxn modelId="{7C721708-A68E-41CF-B0E9-4CC99BBA342A}" type="presOf" srcId="{3C82DDE9-AAA7-450D-977D-2F6BD0E21B05}" destId="{B379A1A8-718A-4FE9-BC87-B3EF8714653B}" srcOrd="0" destOrd="2" presId="urn:microsoft.com/office/officeart/2005/8/layout/radial6"/>
    <dgm:cxn modelId="{B708F90A-D6BD-420E-9CDA-076959D429AA}" srcId="{6883B21F-2BA3-4F33-B15B-70694AA63C33}" destId="{3C82DDE9-AAA7-450D-977D-2F6BD0E21B05}" srcOrd="1" destOrd="0" parTransId="{3C52F209-9EC7-4EAD-9B40-2D6826241500}" sibTransId="{761E6316-D93F-4E2A-9048-356136264CF3}"/>
    <dgm:cxn modelId="{83B58A0B-2227-40DE-B594-599C2FAE2271}" type="presOf" srcId="{0B5A18E8-A202-4E3A-9D66-56B8154C1359}" destId="{69327B19-3D86-41C4-8981-DC36FD68C4AA}" srcOrd="0" destOrd="0" presId="urn:microsoft.com/office/officeart/2005/8/layout/radial6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8D867E0F-A56C-4D9A-8D36-93D57CABA476}" type="presOf" srcId="{99C31067-E078-4466-8CC0-1C151F962DC9}" destId="{6BDFE466-FD38-4A19-BF83-A02D9D3088DA}" srcOrd="0" destOrd="0" presId="urn:microsoft.com/office/officeart/2005/8/layout/radial6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F1B53911-B380-4499-B5A4-27DFB6E69EE4}" srcId="{74512DAB-EC3B-4AAE-9938-09719ED0376D}" destId="{B0F939E6-2335-4ECB-B12E-C97A654DE978}" srcOrd="0" destOrd="0" parTransId="{C94807CF-367B-43C2-BF58-D4B9A3D9C1D9}" sibTransId="{F0816ABD-034A-4CC0-B315-60C52540D27B}"/>
    <dgm:cxn modelId="{49855111-3E80-43E1-A731-23B546844E16}" type="presOf" srcId="{74512DAB-EC3B-4AAE-9938-09719ED0376D}" destId="{AD9B3FA0-5FAE-4089-AB93-94279E3E9E8B}" srcOrd="0" destOrd="0" presId="urn:microsoft.com/office/officeart/2005/8/layout/radial6"/>
    <dgm:cxn modelId="{F193DC16-19EC-40EC-8B44-DA4112754CE3}" type="presOf" srcId="{7A063124-B0E8-4C86-B924-8C2784519496}" destId="{9C7A7D43-A152-40E0-B828-A8D7F34EF758}" srcOrd="0" destOrd="0" presId="urn:microsoft.com/office/officeart/2005/8/layout/radial6"/>
    <dgm:cxn modelId="{2CE7CF19-51FE-4DAC-BF30-134EBFA17D3D}" type="presOf" srcId="{2C426EE1-BACD-4185-BBAC-A1B205CB7592}" destId="{D340888D-BB9C-4EBE-873E-094532DD6C1C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4E65AC2A-D845-4C28-A2EC-B84E38399045}" type="presOf" srcId="{6883B21F-2BA3-4F33-B15B-70694AA63C33}" destId="{B379A1A8-718A-4FE9-BC87-B3EF8714653B}" srcOrd="0" destOrd="0" presId="urn:microsoft.com/office/officeart/2005/8/layout/radial6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73FA283D-1DC6-4E88-B52A-480046BD7AE5}" type="presOf" srcId="{D071D3C0-A8E6-4D63-897F-CF00D5446453}" destId="{162A679A-C505-4537-9163-B942DA422D54}" srcOrd="0" destOrd="0" presId="urn:microsoft.com/office/officeart/2005/8/layout/radial6"/>
    <dgm:cxn modelId="{B3A64446-B314-465E-BF8F-FD219CEAF32B}" type="presOf" srcId="{5B6ABB74-BB96-48AA-8352-B86C3CDB4D29}" destId="{B379A1A8-718A-4FE9-BC87-B3EF8714653B}" srcOrd="0" destOrd="1" presId="urn:microsoft.com/office/officeart/2005/8/layout/radial6"/>
    <dgm:cxn modelId="{DF3F0149-3A98-4353-9B61-BE91DBEB7271}" type="presOf" srcId="{2AB830A5-F72F-4C5B-8781-88E2E8637CBF}" destId="{CEE8792D-0F8E-459D-93EB-C61AEE6E7247}" srcOrd="0" destOrd="0" presId="urn:microsoft.com/office/officeart/2005/8/layout/radial6"/>
    <dgm:cxn modelId="{6F161C4C-46C5-4343-8D29-42875A23947E}" srcId="{99C31067-E078-4466-8CC0-1C151F962DC9}" destId="{A9C85AE5-253F-4D2D-8369-146DA18689FE}" srcOrd="4" destOrd="0" parTransId="{5DDB5558-0EF5-44FE-BD44-463B8F2F66D0}" sibTransId="{762F8014-6BB8-42B7-BF6A-CB599DF626D3}"/>
    <dgm:cxn modelId="{A1FF9D6C-3742-40C2-BC94-5B023432A4C6}" type="presOf" srcId="{762F8014-6BB8-42B7-BF6A-CB599DF626D3}" destId="{2DF2392A-A900-4C9C-BBD8-B4639521C52B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0559A47E-D6E5-4906-9E7D-5A52B365F692}" type="presOf" srcId="{0CC6E3E3-544E-45CE-9457-7DD6125BAEB0}" destId="{5E5AFB69-2835-42E4-B281-C4061BFF6AAB}" srcOrd="0" destOrd="0" presId="urn:microsoft.com/office/officeart/2005/8/layout/radial6"/>
    <dgm:cxn modelId="{2EB44081-C754-45BA-846B-91E5252DB244}" type="presOf" srcId="{14019158-7D40-42D0-BDE1-2383E4D22DE5}" destId="{FD5D2952-0298-474E-8E15-AB9CABA13954}" srcOrd="0" destOrd="0" presId="urn:microsoft.com/office/officeart/2005/8/layout/radial6"/>
    <dgm:cxn modelId="{A661B687-0F64-4D1C-A4BA-C47F21915817}" type="presOf" srcId="{CEB381BF-BB7A-48E8-9133-2F653CE843DA}" destId="{8D35A721-0DA2-4BD0-A153-E8F1BCE92552}" srcOrd="0" destOrd="0" presId="urn:microsoft.com/office/officeart/2005/8/layout/radial6"/>
    <dgm:cxn modelId="{42FA8698-7163-44B9-8D3A-D3C8CA233AC3}" srcId="{6883B21F-2BA3-4F33-B15B-70694AA63C33}" destId="{5B6ABB74-BB96-48AA-8352-B86C3CDB4D29}" srcOrd="0" destOrd="0" parTransId="{0C885357-B2C7-4D15-B3E3-52CE9ECA6F53}" sibTransId="{7CCE5A6D-2F36-43C9-ACB0-2FF2C71943D2}"/>
    <dgm:cxn modelId="{F3531F9C-D7C4-46A9-9044-EFF6AE6966B7}" type="presOf" srcId="{F0F093A0-FE6F-4480-BD92-E577B9C5D5CB}" destId="{12F0BD44-EBAA-4BBA-9BE9-4FEE9F25D7D6}" srcOrd="0" destOrd="0" presId="urn:microsoft.com/office/officeart/2005/8/layout/radial6"/>
    <dgm:cxn modelId="{F39DDDA3-767A-47EB-9F89-3622A7E37B48}" type="presOf" srcId="{7671F83B-C7C0-46ED-8A0C-D9B703688F87}" destId="{76C106E9-33B2-42BC-B8B1-1FDFCFB2DC7E}" srcOrd="0" destOrd="0" presId="urn:microsoft.com/office/officeart/2005/8/layout/radial6"/>
    <dgm:cxn modelId="{252734A7-5E79-47CD-8B2D-55C20A795E71}" srcId="{99C31067-E078-4466-8CC0-1C151F962DC9}" destId="{6883B21F-2BA3-4F33-B15B-70694AA63C33}" srcOrd="5" destOrd="0" parTransId="{64BCD754-8372-4F0B-992C-96835532AD42}" sibTransId="{D071D3C0-A8E6-4D63-897F-CF00D5446453}"/>
    <dgm:cxn modelId="{5F0BE6BF-D6FC-446E-A9D5-BEFB49AE02CC}" type="presOf" srcId="{B0F939E6-2335-4ECB-B12E-C97A654DE978}" destId="{AD9B3FA0-5FAE-4089-AB93-94279E3E9E8B}" srcOrd="0" destOrd="1" presId="urn:microsoft.com/office/officeart/2005/8/layout/radial6"/>
    <dgm:cxn modelId="{2FE9C3C3-B207-432A-A905-0BB45B499ABC}" type="presOf" srcId="{A9C85AE5-253F-4D2D-8369-146DA18689FE}" destId="{B2FBDFF6-D6A2-442C-8CCE-5D5E4A456FAF}" srcOrd="0" destOrd="0" presId="urn:microsoft.com/office/officeart/2005/8/layout/radial6"/>
    <dgm:cxn modelId="{2E0599D6-6046-4579-9620-E9BD8E536582}" srcId="{99C31067-E078-4466-8CC0-1C151F962DC9}" destId="{74512DAB-EC3B-4AAE-9938-09719ED0376D}" srcOrd="6" destOrd="0" parTransId="{999D3F1C-7409-4C12-90EE-1EC0D10542E5}" sibTransId="{2C426EE1-BACD-4185-BBAC-A1B205CB7592}"/>
    <dgm:cxn modelId="{3EFA48E1-890C-4D1C-AD52-93DC8281FEE2}" type="presOf" srcId="{5CB2C71F-2A84-47A2-934F-3CA3BE6F072F}" destId="{15F45BF8-69F6-4A02-B8E1-7F592D0343DB}" srcOrd="0" destOrd="0" presId="urn:microsoft.com/office/officeart/2005/8/layout/radial6"/>
    <dgm:cxn modelId="{24A388DE-5F38-4F09-8EDC-DE4EFB9D1144}" type="presParOf" srcId="{9C7A7D43-A152-40E0-B828-A8D7F34EF758}" destId="{6BDFE466-FD38-4A19-BF83-A02D9D3088DA}" srcOrd="0" destOrd="0" presId="urn:microsoft.com/office/officeart/2005/8/layout/radial6"/>
    <dgm:cxn modelId="{2C856032-805D-4F8F-B2FB-0810BC979416}" type="presParOf" srcId="{9C7A7D43-A152-40E0-B828-A8D7F34EF758}" destId="{FD5D2952-0298-474E-8E15-AB9CABA13954}" srcOrd="1" destOrd="0" presId="urn:microsoft.com/office/officeart/2005/8/layout/radial6"/>
    <dgm:cxn modelId="{E6D5A92E-0D9C-4BA8-9E4B-4DB606B7BD36}" type="presParOf" srcId="{9C7A7D43-A152-40E0-B828-A8D7F34EF758}" destId="{E1B60251-F4F0-427F-8228-A75FB4461FDC}" srcOrd="2" destOrd="0" presId="urn:microsoft.com/office/officeart/2005/8/layout/radial6"/>
    <dgm:cxn modelId="{A3F4564B-8831-4257-8C60-F3314C0ED212}" type="presParOf" srcId="{9C7A7D43-A152-40E0-B828-A8D7F34EF758}" destId="{5E5AFB69-2835-42E4-B281-C4061BFF6AAB}" srcOrd="3" destOrd="0" presId="urn:microsoft.com/office/officeart/2005/8/layout/radial6"/>
    <dgm:cxn modelId="{A2CAD01F-79C1-4254-9919-E987CEE6C662}" type="presParOf" srcId="{9C7A7D43-A152-40E0-B828-A8D7F34EF758}" destId="{CEE8792D-0F8E-459D-93EB-C61AEE6E7247}" srcOrd="4" destOrd="0" presId="urn:microsoft.com/office/officeart/2005/8/layout/radial6"/>
    <dgm:cxn modelId="{40A96EA1-4BB3-40D2-9501-3336C7015940}" type="presParOf" srcId="{9C7A7D43-A152-40E0-B828-A8D7F34EF758}" destId="{16B26FD3-689C-4229-B23B-C255100E702F}" srcOrd="5" destOrd="0" presId="urn:microsoft.com/office/officeart/2005/8/layout/radial6"/>
    <dgm:cxn modelId="{13A07CD7-7C76-493B-9FE4-2EB2F2274F9D}" type="presParOf" srcId="{9C7A7D43-A152-40E0-B828-A8D7F34EF758}" destId="{15F45BF8-69F6-4A02-B8E1-7F592D0343DB}" srcOrd="6" destOrd="0" presId="urn:microsoft.com/office/officeart/2005/8/layout/radial6"/>
    <dgm:cxn modelId="{42D5F9E4-AC6C-4D3C-9DA2-834DD3CFBA6B}" type="presParOf" srcId="{9C7A7D43-A152-40E0-B828-A8D7F34EF758}" destId="{12F0BD44-EBAA-4BBA-9BE9-4FEE9F25D7D6}" srcOrd="7" destOrd="0" presId="urn:microsoft.com/office/officeart/2005/8/layout/radial6"/>
    <dgm:cxn modelId="{CA16F02B-8D81-41C2-9937-E6D23C5B97A7}" type="presParOf" srcId="{9C7A7D43-A152-40E0-B828-A8D7F34EF758}" destId="{4D6B7EB7-E5BF-4D6B-8500-6E75331E10B1}" srcOrd="8" destOrd="0" presId="urn:microsoft.com/office/officeart/2005/8/layout/radial6"/>
    <dgm:cxn modelId="{4F0E9BA3-847D-4AEF-A7CE-081476551465}" type="presParOf" srcId="{9C7A7D43-A152-40E0-B828-A8D7F34EF758}" destId="{76C106E9-33B2-42BC-B8B1-1FDFCFB2DC7E}" srcOrd="9" destOrd="0" presId="urn:microsoft.com/office/officeart/2005/8/layout/radial6"/>
    <dgm:cxn modelId="{E67A4ADB-A9CC-48F7-A030-DA4215EB3357}" type="presParOf" srcId="{9C7A7D43-A152-40E0-B828-A8D7F34EF758}" destId="{69327B19-3D86-41C4-8981-DC36FD68C4AA}" srcOrd="10" destOrd="0" presId="urn:microsoft.com/office/officeart/2005/8/layout/radial6"/>
    <dgm:cxn modelId="{F3B4D725-FE13-4563-9C80-57004381BDB4}" type="presParOf" srcId="{9C7A7D43-A152-40E0-B828-A8D7F34EF758}" destId="{DE29EA53-64EF-4469-900B-9236795FB564}" srcOrd="11" destOrd="0" presId="urn:microsoft.com/office/officeart/2005/8/layout/radial6"/>
    <dgm:cxn modelId="{0B66DDBC-D1B5-47C5-ABFA-F8DAB7EC6A98}" type="presParOf" srcId="{9C7A7D43-A152-40E0-B828-A8D7F34EF758}" destId="{8D35A721-0DA2-4BD0-A153-E8F1BCE92552}" srcOrd="12" destOrd="0" presId="urn:microsoft.com/office/officeart/2005/8/layout/radial6"/>
    <dgm:cxn modelId="{5F0DE051-C28C-47BA-8E83-45BD464A70E8}" type="presParOf" srcId="{9C7A7D43-A152-40E0-B828-A8D7F34EF758}" destId="{B2FBDFF6-D6A2-442C-8CCE-5D5E4A456FAF}" srcOrd="13" destOrd="0" presId="urn:microsoft.com/office/officeart/2005/8/layout/radial6"/>
    <dgm:cxn modelId="{3F79FEBB-11CA-4FC1-BAAA-2AD8A16A9DBF}" type="presParOf" srcId="{9C7A7D43-A152-40E0-B828-A8D7F34EF758}" destId="{CF60F651-B5C3-4135-8B0C-DBC5E8BAA97A}" srcOrd="14" destOrd="0" presId="urn:microsoft.com/office/officeart/2005/8/layout/radial6"/>
    <dgm:cxn modelId="{5D804EC4-7F82-49F5-86F7-330B48141889}" type="presParOf" srcId="{9C7A7D43-A152-40E0-B828-A8D7F34EF758}" destId="{2DF2392A-A900-4C9C-BBD8-B4639521C52B}" srcOrd="15" destOrd="0" presId="urn:microsoft.com/office/officeart/2005/8/layout/radial6"/>
    <dgm:cxn modelId="{B5E09D81-4519-4017-B96F-A0FA87124889}" type="presParOf" srcId="{9C7A7D43-A152-40E0-B828-A8D7F34EF758}" destId="{B379A1A8-718A-4FE9-BC87-B3EF8714653B}" srcOrd="16" destOrd="0" presId="urn:microsoft.com/office/officeart/2005/8/layout/radial6"/>
    <dgm:cxn modelId="{DCD92EED-B633-4344-815E-8D3D8B91C220}" type="presParOf" srcId="{9C7A7D43-A152-40E0-B828-A8D7F34EF758}" destId="{DCAC368C-50D4-4A03-9106-D8DB98804902}" srcOrd="17" destOrd="0" presId="urn:microsoft.com/office/officeart/2005/8/layout/radial6"/>
    <dgm:cxn modelId="{E58B23D5-9834-4B90-B085-96D77D34B461}" type="presParOf" srcId="{9C7A7D43-A152-40E0-B828-A8D7F34EF758}" destId="{162A679A-C505-4537-9163-B942DA422D54}" srcOrd="18" destOrd="0" presId="urn:microsoft.com/office/officeart/2005/8/layout/radial6"/>
    <dgm:cxn modelId="{CB55270D-760B-4A28-A8E6-766C63F984BF}" type="presParOf" srcId="{9C7A7D43-A152-40E0-B828-A8D7F34EF758}" destId="{AD9B3FA0-5FAE-4089-AB93-94279E3E9E8B}" srcOrd="19" destOrd="0" presId="urn:microsoft.com/office/officeart/2005/8/layout/radial6"/>
    <dgm:cxn modelId="{330E986F-7E94-4A5A-8B47-A89BA57ECD9E}" type="presParOf" srcId="{9C7A7D43-A152-40E0-B828-A8D7F34EF758}" destId="{C256D25A-5E0A-49BD-8483-EB67C24FB8A9}" srcOrd="20" destOrd="0" presId="urn:microsoft.com/office/officeart/2005/8/layout/radial6"/>
    <dgm:cxn modelId="{19265462-D54B-4F35-9F18-B23B0207A95F}" type="presParOf" srcId="{9C7A7D43-A152-40E0-B828-A8D7F34EF758}" destId="{D340888D-BB9C-4EBE-873E-094532DD6C1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dirty="0"/>
            <a:t>RSC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/>
      <dgm:spPr>
        <a:solidFill>
          <a:schemeClr val="accent1"/>
        </a:solidFill>
      </dgm:spPr>
      <dgm:t>
        <a:bodyPr/>
        <a:lstStyle/>
        <a:p>
          <a:r>
            <a:rPr lang="es-ES_tradnl" b="1" dirty="0"/>
            <a:t>Empresa ética y transparente</a:t>
          </a:r>
          <a:endParaRPr lang="es-ES" b="1" dirty="0"/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/>
      <dgm:spPr/>
      <dgm:t>
        <a:bodyPr/>
        <a:lstStyle/>
        <a:p>
          <a:r>
            <a:rPr lang="es-ES_tradnl" b="1" dirty="0"/>
            <a:t>Objetivos impulsan desarrollo sostenible</a:t>
          </a:r>
          <a:endParaRPr lang="es-ES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/>
      <dgm:spPr/>
      <dgm:t>
        <a:bodyPr/>
        <a:lstStyle/>
        <a:p>
          <a:r>
            <a:rPr lang="es-ES_tradnl" b="1" dirty="0"/>
            <a:t>Recursos ambientales y culturales</a:t>
          </a:r>
          <a:endParaRPr lang="es-ES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/>
      <dgm:spPr/>
      <dgm:t>
        <a:bodyPr/>
        <a:lstStyle/>
        <a:p>
          <a:r>
            <a:rPr lang="es-ES_tradnl" b="1" dirty="0"/>
            <a:t>Reducir la desigualdades sociales</a:t>
          </a:r>
          <a:endParaRPr lang="es-ES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FE466-FD38-4A19-BF83-A02D9D3088DA}" type="pres">
      <dgm:prSet presAssocID="{99C31067-E078-4466-8CC0-1C151F962DC9}" presName="centerShape" presStyleLbl="node0" presStyleIdx="0" presStyleCnt="1" custScaleX="168157" custScaleY="157993" custLinFactNeighborX="3104" custLinFactNeighborY="-5249"/>
      <dgm:spPr/>
    </dgm:pt>
    <dgm:pt modelId="{FD5D2952-0298-474E-8E15-AB9CABA13954}" type="pres">
      <dgm:prSet presAssocID="{14019158-7D40-42D0-BDE1-2383E4D22DE5}" presName="node" presStyleLbl="node1" presStyleIdx="0" presStyleCnt="4" custScaleX="218595" custScaleY="128694" custRadScaleRad="102350" custRadScaleInc="21828">
        <dgm:presLayoutVars>
          <dgm:bulletEnabled val="1"/>
        </dgm:presLayoutVars>
      </dgm:prSet>
      <dgm:spPr/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4"/>
      <dgm:spPr/>
    </dgm:pt>
    <dgm:pt modelId="{CEE8792D-0F8E-459D-93EB-C61AEE6E7247}" type="pres">
      <dgm:prSet presAssocID="{2AB830A5-F72F-4C5B-8781-88E2E8637CBF}" presName="node" presStyleLbl="node1" presStyleIdx="1" presStyleCnt="4" custScaleX="218595" custScaleY="128694" custRadScaleRad="130086" custRadScaleInc="5396">
        <dgm:presLayoutVars>
          <dgm:bulletEnabled val="1"/>
        </dgm:presLayoutVars>
      </dgm:prSet>
      <dgm:spPr/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4"/>
      <dgm:spPr/>
    </dgm:pt>
    <dgm:pt modelId="{12F0BD44-EBAA-4BBA-9BE9-4FEE9F25D7D6}" type="pres">
      <dgm:prSet presAssocID="{F0F093A0-FE6F-4480-BD92-E577B9C5D5CB}" presName="node" presStyleLbl="node1" presStyleIdx="2" presStyleCnt="4" custScaleX="218595" custScaleY="128694" custRadScaleRad="89462" custRadScaleInc="-26413">
        <dgm:presLayoutVars>
          <dgm:bulletEnabled val="1"/>
        </dgm:presLayoutVars>
      </dgm:prSet>
      <dgm:spPr/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4"/>
      <dgm:spPr/>
    </dgm:pt>
    <dgm:pt modelId="{69327B19-3D86-41C4-8981-DC36FD68C4AA}" type="pres">
      <dgm:prSet presAssocID="{0B5A18E8-A202-4E3A-9D66-56B8154C1359}" presName="node" presStyleLbl="node1" presStyleIdx="3" presStyleCnt="4" custScaleX="218595" custScaleY="128694" custRadScaleRad="122550" custRadScaleInc="-5759">
        <dgm:presLayoutVars>
          <dgm:bulletEnabled val="1"/>
        </dgm:presLayoutVars>
      </dgm:prSet>
      <dgm:spPr/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4"/>
      <dgm:spPr/>
    </dgm:pt>
  </dgm:ptLst>
  <dgm:cxnLst>
    <dgm:cxn modelId="{83B58A0B-2227-40DE-B594-599C2FAE2271}" type="presOf" srcId="{0B5A18E8-A202-4E3A-9D66-56B8154C1359}" destId="{69327B19-3D86-41C4-8981-DC36FD68C4AA}" srcOrd="0" destOrd="0" presId="urn:microsoft.com/office/officeart/2005/8/layout/radial6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8D867E0F-A56C-4D9A-8D36-93D57CABA476}" type="presOf" srcId="{99C31067-E078-4466-8CC0-1C151F962DC9}" destId="{6BDFE466-FD38-4A19-BF83-A02D9D3088DA}" srcOrd="0" destOrd="0" presId="urn:microsoft.com/office/officeart/2005/8/layout/radial6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F193DC16-19EC-40EC-8B44-DA4112754CE3}" type="presOf" srcId="{7A063124-B0E8-4C86-B924-8C2784519496}" destId="{9C7A7D43-A152-40E0-B828-A8D7F34EF758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DF3F0149-3A98-4353-9B61-BE91DBEB7271}" type="presOf" srcId="{2AB830A5-F72F-4C5B-8781-88E2E8637CBF}" destId="{CEE8792D-0F8E-459D-93EB-C61AEE6E7247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0559A47E-D6E5-4906-9E7D-5A52B365F692}" type="presOf" srcId="{0CC6E3E3-544E-45CE-9457-7DD6125BAEB0}" destId="{5E5AFB69-2835-42E4-B281-C4061BFF6AAB}" srcOrd="0" destOrd="0" presId="urn:microsoft.com/office/officeart/2005/8/layout/radial6"/>
    <dgm:cxn modelId="{2EB44081-C754-45BA-846B-91E5252DB244}" type="presOf" srcId="{14019158-7D40-42D0-BDE1-2383E4D22DE5}" destId="{FD5D2952-0298-474E-8E15-AB9CABA13954}" srcOrd="0" destOrd="0" presId="urn:microsoft.com/office/officeart/2005/8/layout/radial6"/>
    <dgm:cxn modelId="{A661B687-0F64-4D1C-A4BA-C47F21915817}" type="presOf" srcId="{CEB381BF-BB7A-48E8-9133-2F653CE843DA}" destId="{8D35A721-0DA2-4BD0-A153-E8F1BCE92552}" srcOrd="0" destOrd="0" presId="urn:microsoft.com/office/officeart/2005/8/layout/radial6"/>
    <dgm:cxn modelId="{F3531F9C-D7C4-46A9-9044-EFF6AE6966B7}" type="presOf" srcId="{F0F093A0-FE6F-4480-BD92-E577B9C5D5CB}" destId="{12F0BD44-EBAA-4BBA-9BE9-4FEE9F25D7D6}" srcOrd="0" destOrd="0" presId="urn:microsoft.com/office/officeart/2005/8/layout/radial6"/>
    <dgm:cxn modelId="{F39DDDA3-767A-47EB-9F89-3622A7E37B48}" type="presOf" srcId="{7671F83B-C7C0-46ED-8A0C-D9B703688F87}" destId="{76C106E9-33B2-42BC-B8B1-1FDFCFB2DC7E}" srcOrd="0" destOrd="0" presId="urn:microsoft.com/office/officeart/2005/8/layout/radial6"/>
    <dgm:cxn modelId="{3EFA48E1-890C-4D1C-AD52-93DC8281FEE2}" type="presOf" srcId="{5CB2C71F-2A84-47A2-934F-3CA3BE6F072F}" destId="{15F45BF8-69F6-4A02-B8E1-7F592D0343DB}" srcOrd="0" destOrd="0" presId="urn:microsoft.com/office/officeart/2005/8/layout/radial6"/>
    <dgm:cxn modelId="{24A388DE-5F38-4F09-8EDC-DE4EFB9D1144}" type="presParOf" srcId="{9C7A7D43-A152-40E0-B828-A8D7F34EF758}" destId="{6BDFE466-FD38-4A19-BF83-A02D9D3088DA}" srcOrd="0" destOrd="0" presId="urn:microsoft.com/office/officeart/2005/8/layout/radial6"/>
    <dgm:cxn modelId="{2C856032-805D-4F8F-B2FB-0810BC979416}" type="presParOf" srcId="{9C7A7D43-A152-40E0-B828-A8D7F34EF758}" destId="{FD5D2952-0298-474E-8E15-AB9CABA13954}" srcOrd="1" destOrd="0" presId="urn:microsoft.com/office/officeart/2005/8/layout/radial6"/>
    <dgm:cxn modelId="{E6D5A92E-0D9C-4BA8-9E4B-4DB606B7BD36}" type="presParOf" srcId="{9C7A7D43-A152-40E0-B828-A8D7F34EF758}" destId="{E1B60251-F4F0-427F-8228-A75FB4461FDC}" srcOrd="2" destOrd="0" presId="urn:microsoft.com/office/officeart/2005/8/layout/radial6"/>
    <dgm:cxn modelId="{A3F4564B-8831-4257-8C60-F3314C0ED212}" type="presParOf" srcId="{9C7A7D43-A152-40E0-B828-A8D7F34EF758}" destId="{5E5AFB69-2835-42E4-B281-C4061BFF6AAB}" srcOrd="3" destOrd="0" presId="urn:microsoft.com/office/officeart/2005/8/layout/radial6"/>
    <dgm:cxn modelId="{A2CAD01F-79C1-4254-9919-E987CEE6C662}" type="presParOf" srcId="{9C7A7D43-A152-40E0-B828-A8D7F34EF758}" destId="{CEE8792D-0F8E-459D-93EB-C61AEE6E7247}" srcOrd="4" destOrd="0" presId="urn:microsoft.com/office/officeart/2005/8/layout/radial6"/>
    <dgm:cxn modelId="{40A96EA1-4BB3-40D2-9501-3336C7015940}" type="presParOf" srcId="{9C7A7D43-A152-40E0-B828-A8D7F34EF758}" destId="{16B26FD3-689C-4229-B23B-C255100E702F}" srcOrd="5" destOrd="0" presId="urn:microsoft.com/office/officeart/2005/8/layout/radial6"/>
    <dgm:cxn modelId="{13A07CD7-7C76-493B-9FE4-2EB2F2274F9D}" type="presParOf" srcId="{9C7A7D43-A152-40E0-B828-A8D7F34EF758}" destId="{15F45BF8-69F6-4A02-B8E1-7F592D0343DB}" srcOrd="6" destOrd="0" presId="urn:microsoft.com/office/officeart/2005/8/layout/radial6"/>
    <dgm:cxn modelId="{42D5F9E4-AC6C-4D3C-9DA2-834DD3CFBA6B}" type="presParOf" srcId="{9C7A7D43-A152-40E0-B828-A8D7F34EF758}" destId="{12F0BD44-EBAA-4BBA-9BE9-4FEE9F25D7D6}" srcOrd="7" destOrd="0" presId="urn:microsoft.com/office/officeart/2005/8/layout/radial6"/>
    <dgm:cxn modelId="{CA16F02B-8D81-41C2-9937-E6D23C5B97A7}" type="presParOf" srcId="{9C7A7D43-A152-40E0-B828-A8D7F34EF758}" destId="{4D6B7EB7-E5BF-4D6B-8500-6E75331E10B1}" srcOrd="8" destOrd="0" presId="urn:microsoft.com/office/officeart/2005/8/layout/radial6"/>
    <dgm:cxn modelId="{4F0E9BA3-847D-4AEF-A7CE-081476551465}" type="presParOf" srcId="{9C7A7D43-A152-40E0-B828-A8D7F34EF758}" destId="{76C106E9-33B2-42BC-B8B1-1FDFCFB2DC7E}" srcOrd="9" destOrd="0" presId="urn:microsoft.com/office/officeart/2005/8/layout/radial6"/>
    <dgm:cxn modelId="{E67A4ADB-A9CC-48F7-A030-DA4215EB3357}" type="presParOf" srcId="{9C7A7D43-A152-40E0-B828-A8D7F34EF758}" destId="{69327B19-3D86-41C4-8981-DC36FD68C4AA}" srcOrd="10" destOrd="0" presId="urn:microsoft.com/office/officeart/2005/8/layout/radial6"/>
    <dgm:cxn modelId="{F3B4D725-FE13-4563-9C80-57004381BDB4}" type="presParOf" srcId="{9C7A7D43-A152-40E0-B828-A8D7F34EF758}" destId="{DE29EA53-64EF-4469-900B-9236795FB564}" srcOrd="11" destOrd="0" presId="urn:microsoft.com/office/officeart/2005/8/layout/radial6"/>
    <dgm:cxn modelId="{0B66DDBC-D1B5-47C5-ABFA-F8DAB7EC6A98}" type="presParOf" srcId="{9C7A7D43-A152-40E0-B828-A8D7F34EF758}" destId="{8D35A721-0DA2-4BD0-A153-E8F1BCE9255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F00B3-7F54-49B0-9985-A7C497DF0A38}">
      <dsp:nvSpPr>
        <dsp:cNvPr id="0" name=""/>
        <dsp:cNvSpPr/>
      </dsp:nvSpPr>
      <dsp:spPr>
        <a:xfrm>
          <a:off x="889807" y="373877"/>
          <a:ext cx="2087857" cy="2491566"/>
        </a:xfrm>
        <a:prstGeom prst="blockArc">
          <a:avLst>
            <a:gd name="adj1" fmla="val 7837146"/>
            <a:gd name="adj2" fmla="val 13060526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4959B-61A7-43E2-8E06-FE402D645148}">
      <dsp:nvSpPr>
        <dsp:cNvPr id="0" name=""/>
        <dsp:cNvSpPr/>
      </dsp:nvSpPr>
      <dsp:spPr>
        <a:xfrm>
          <a:off x="1239913" y="1790669"/>
          <a:ext cx="3151811" cy="1344531"/>
        </a:xfrm>
        <a:prstGeom prst="blockArc">
          <a:avLst>
            <a:gd name="adj1" fmla="val 21518277"/>
            <a:gd name="adj2" fmla="val 10718277"/>
            <a:gd name="adj3" fmla="val 36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A87F3-B149-438C-8E42-FBBC613DFE0E}">
      <dsp:nvSpPr>
        <dsp:cNvPr id="0" name=""/>
        <dsp:cNvSpPr/>
      </dsp:nvSpPr>
      <dsp:spPr>
        <a:xfrm>
          <a:off x="2519672" y="343250"/>
          <a:ext cx="2207104" cy="2491566"/>
        </a:xfrm>
        <a:prstGeom prst="blockArc">
          <a:avLst>
            <a:gd name="adj1" fmla="val 19344071"/>
            <a:gd name="adj2" fmla="val 2739203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1064742" y="-10385"/>
          <a:ext cx="3435446" cy="1739984"/>
        </a:xfrm>
        <a:prstGeom prst="blockArc">
          <a:avLst>
            <a:gd name="adj1" fmla="val 10780866"/>
            <a:gd name="adj2" fmla="val 21580866"/>
            <a:gd name="adj3" fmla="val 33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636196" y="579637"/>
          <a:ext cx="2254933" cy="2089262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500" b="1" kern="1200" dirty="0"/>
            <a:t>D.A.F.O.</a:t>
          </a:r>
          <a:endParaRPr lang="es-ES" sz="3500" b="1" kern="1200" dirty="0"/>
        </a:p>
      </dsp:txBody>
      <dsp:txXfrm>
        <a:off x="1966423" y="885602"/>
        <a:ext cx="1594479" cy="1477332"/>
      </dsp:txXfrm>
    </dsp:sp>
    <dsp:sp modelId="{878B6A84-97EE-4EFB-A433-E5A74748C5EF}">
      <dsp:nvSpPr>
        <dsp:cNvPr id="0" name=""/>
        <dsp:cNvSpPr/>
      </dsp:nvSpPr>
      <dsp:spPr>
        <a:xfrm>
          <a:off x="134483" y="644921"/>
          <a:ext cx="1918422" cy="44816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Fortalezas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415429" y="710554"/>
        <a:ext cx="1356530" cy="316902"/>
      </dsp:txXfrm>
    </dsp:sp>
    <dsp:sp modelId="{66459D28-CB3E-4E8D-B10B-E341C67F9FC8}">
      <dsp:nvSpPr>
        <dsp:cNvPr id="0" name=""/>
        <dsp:cNvSpPr/>
      </dsp:nvSpPr>
      <dsp:spPr>
        <a:xfrm>
          <a:off x="3298265" y="591961"/>
          <a:ext cx="2345941" cy="5164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Oportunidades </a:t>
          </a:r>
        </a:p>
      </dsp:txBody>
      <dsp:txXfrm>
        <a:off x="3641820" y="667599"/>
        <a:ext cx="1658831" cy="365214"/>
      </dsp:txXfrm>
    </dsp:sp>
    <dsp:sp modelId="{B8FADCDF-E43F-4D56-9634-DCD371EB9ECE}">
      <dsp:nvSpPr>
        <dsp:cNvPr id="0" name=""/>
        <dsp:cNvSpPr/>
      </dsp:nvSpPr>
      <dsp:spPr>
        <a:xfrm>
          <a:off x="3448323" y="2194131"/>
          <a:ext cx="1818748" cy="53743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Amenazas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714672" y="2272837"/>
        <a:ext cx="1286050" cy="380025"/>
      </dsp:txXfrm>
    </dsp:sp>
    <dsp:sp modelId="{C36A5D61-77E8-4D03-B288-585789913241}">
      <dsp:nvSpPr>
        <dsp:cNvPr id="0" name=""/>
        <dsp:cNvSpPr/>
      </dsp:nvSpPr>
      <dsp:spPr>
        <a:xfrm>
          <a:off x="325295" y="2240247"/>
          <a:ext cx="1878633" cy="5922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Debilidades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00414" y="2326986"/>
        <a:ext cx="1328395" cy="418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0888D-BB9C-4EBE-873E-094532DD6C1C}">
      <dsp:nvSpPr>
        <dsp:cNvPr id="0" name=""/>
        <dsp:cNvSpPr/>
      </dsp:nvSpPr>
      <dsp:spPr>
        <a:xfrm>
          <a:off x="1564128" y="306100"/>
          <a:ext cx="3718664" cy="3718664"/>
        </a:xfrm>
        <a:prstGeom prst="blockArc">
          <a:avLst>
            <a:gd name="adj1" fmla="val 12668419"/>
            <a:gd name="adj2" fmla="val 17846884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A679A-C505-4537-9163-B942DA422D54}">
      <dsp:nvSpPr>
        <dsp:cNvPr id="0" name=""/>
        <dsp:cNvSpPr/>
      </dsp:nvSpPr>
      <dsp:spPr>
        <a:xfrm>
          <a:off x="1625437" y="196233"/>
          <a:ext cx="3718664" cy="3718664"/>
        </a:xfrm>
        <a:prstGeom prst="blockArc">
          <a:avLst>
            <a:gd name="adj1" fmla="val 9400757"/>
            <a:gd name="adj2" fmla="val 12431121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2392A-A900-4C9C-BBD8-B4639521C52B}">
      <dsp:nvSpPr>
        <dsp:cNvPr id="0" name=""/>
        <dsp:cNvSpPr/>
      </dsp:nvSpPr>
      <dsp:spPr>
        <a:xfrm>
          <a:off x="1774215" y="893942"/>
          <a:ext cx="3718664" cy="3718664"/>
        </a:xfrm>
        <a:prstGeom prst="blockArc">
          <a:avLst>
            <a:gd name="adj1" fmla="val 8177023"/>
            <a:gd name="adj2" fmla="val 10754758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5A721-0DA2-4BD0-A153-E8F1BCE92552}">
      <dsp:nvSpPr>
        <dsp:cNvPr id="0" name=""/>
        <dsp:cNvSpPr/>
      </dsp:nvSpPr>
      <dsp:spPr>
        <a:xfrm>
          <a:off x="2010112" y="1199885"/>
          <a:ext cx="3718664" cy="3718664"/>
        </a:xfrm>
        <a:prstGeom prst="blockArc">
          <a:avLst>
            <a:gd name="adj1" fmla="val 1893100"/>
            <a:gd name="adj2" fmla="val 8906900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106E9-33B2-42BC-B8B1-1FDFCFB2DC7E}">
      <dsp:nvSpPr>
        <dsp:cNvPr id="0" name=""/>
        <dsp:cNvSpPr/>
      </dsp:nvSpPr>
      <dsp:spPr>
        <a:xfrm>
          <a:off x="3401306" y="338026"/>
          <a:ext cx="3718664" cy="3718664"/>
        </a:xfrm>
        <a:prstGeom prst="blockArc">
          <a:avLst>
            <a:gd name="adj1" fmla="val 620954"/>
            <a:gd name="adj2" fmla="val 5093462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5BF8-69F6-4A02-B8E1-7F592D0343DB}">
      <dsp:nvSpPr>
        <dsp:cNvPr id="0" name=""/>
        <dsp:cNvSpPr/>
      </dsp:nvSpPr>
      <dsp:spPr>
        <a:xfrm>
          <a:off x="3403094" y="328380"/>
          <a:ext cx="3718664" cy="3718664"/>
        </a:xfrm>
        <a:prstGeom prst="blockArc">
          <a:avLst>
            <a:gd name="adj1" fmla="val 19160088"/>
            <a:gd name="adj2" fmla="val 639454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FB69-2835-42E4-B281-C4061BFF6AAB}">
      <dsp:nvSpPr>
        <dsp:cNvPr id="0" name=""/>
        <dsp:cNvSpPr/>
      </dsp:nvSpPr>
      <dsp:spPr>
        <a:xfrm>
          <a:off x="3341177" y="252253"/>
          <a:ext cx="3718664" cy="3718664"/>
        </a:xfrm>
        <a:prstGeom prst="blockArc">
          <a:avLst>
            <a:gd name="adj1" fmla="val 14344846"/>
            <a:gd name="adj2" fmla="val 19345152"/>
            <a:gd name="adj3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E466-FD38-4A19-BF83-A02D9D3088DA}">
      <dsp:nvSpPr>
        <dsp:cNvPr id="0" name=""/>
        <dsp:cNvSpPr/>
      </dsp:nvSpPr>
      <dsp:spPr>
        <a:xfrm>
          <a:off x="3098055" y="1408675"/>
          <a:ext cx="2143329" cy="184345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b="1" kern="1200" dirty="0"/>
            <a:t>Factores localización</a:t>
          </a:r>
          <a:endParaRPr lang="es-ES" sz="2300" b="1" kern="1200" dirty="0"/>
        </a:p>
      </dsp:txBody>
      <dsp:txXfrm>
        <a:off x="3411938" y="1678642"/>
        <a:ext cx="1515563" cy="1303516"/>
      </dsp:txXfrm>
    </dsp:sp>
    <dsp:sp modelId="{FD5D2952-0298-474E-8E15-AB9CABA13954}">
      <dsp:nvSpPr>
        <dsp:cNvPr id="0" name=""/>
        <dsp:cNvSpPr/>
      </dsp:nvSpPr>
      <dsp:spPr>
        <a:xfrm>
          <a:off x="3053243" y="-246718"/>
          <a:ext cx="2421072" cy="158866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Tipo de negocio</a:t>
          </a:r>
          <a:r>
            <a:rPr lang="es-ES_tradnl" sz="1600" b="1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Empresa industrial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Empresa servicios</a:t>
          </a:r>
        </a:p>
      </dsp:txBody>
      <dsp:txXfrm>
        <a:off x="3407801" y="-14063"/>
        <a:ext cx="1711956" cy="1123358"/>
      </dsp:txXfrm>
    </dsp:sp>
    <dsp:sp modelId="{CEE8792D-0F8E-459D-93EB-C61AEE6E7247}">
      <dsp:nvSpPr>
        <dsp:cNvPr id="0" name=""/>
        <dsp:cNvSpPr/>
      </dsp:nvSpPr>
      <dsp:spPr>
        <a:xfrm>
          <a:off x="5543327" y="351011"/>
          <a:ext cx="2203857" cy="129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Costes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Solar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Precio alquiler</a:t>
          </a:r>
          <a:endParaRPr lang="es-ES" sz="1600" b="1" kern="1200" dirty="0"/>
        </a:p>
      </dsp:txBody>
      <dsp:txXfrm>
        <a:off x="5866074" y="541023"/>
        <a:ext cx="1558363" cy="917458"/>
      </dsp:txXfrm>
    </dsp:sp>
    <dsp:sp modelId="{12F0BD44-EBAA-4BBA-9BE9-4FEE9F25D7D6}">
      <dsp:nvSpPr>
        <dsp:cNvPr id="0" name=""/>
        <dsp:cNvSpPr/>
      </dsp:nvSpPr>
      <dsp:spPr>
        <a:xfrm>
          <a:off x="5419722" y="1728194"/>
          <a:ext cx="3268588" cy="1593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Demanda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Zona demanda creciente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Zona no hay ventas</a:t>
          </a:r>
          <a:endParaRPr lang="es-ES" sz="1600" b="1" kern="1200" dirty="0"/>
        </a:p>
      </dsp:txBody>
      <dsp:txXfrm>
        <a:off x="5898396" y="1961533"/>
        <a:ext cx="2311240" cy="1126658"/>
      </dsp:txXfrm>
    </dsp:sp>
    <dsp:sp modelId="{69327B19-3D86-41C4-8981-DC36FD68C4AA}">
      <dsp:nvSpPr>
        <dsp:cNvPr id="0" name=""/>
        <dsp:cNvSpPr/>
      </dsp:nvSpPr>
      <dsp:spPr>
        <a:xfrm>
          <a:off x="3810593" y="3301445"/>
          <a:ext cx="3224772" cy="1423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Competencia</a:t>
          </a:r>
          <a:r>
            <a:rPr lang="es-ES_tradnl" sz="1600" b="1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Muchas empresas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Pocas empresas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Ninguna</a:t>
          </a:r>
          <a:endParaRPr lang="es-ES" sz="1600" b="1" kern="1200" dirty="0"/>
        </a:p>
      </dsp:txBody>
      <dsp:txXfrm>
        <a:off x="4282850" y="3509899"/>
        <a:ext cx="2280258" cy="1006507"/>
      </dsp:txXfrm>
    </dsp:sp>
    <dsp:sp modelId="{B2FBDFF6-D6A2-442C-8CCE-5D5E4A456FAF}">
      <dsp:nvSpPr>
        <dsp:cNvPr id="0" name=""/>
        <dsp:cNvSpPr/>
      </dsp:nvSpPr>
      <dsp:spPr>
        <a:xfrm>
          <a:off x="875541" y="3509057"/>
          <a:ext cx="2880737" cy="1008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Comunicaciones</a:t>
          </a:r>
          <a:r>
            <a:rPr lang="es-ES_tradnl" sz="1600" b="1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Accesibilidad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* Salida por carretera</a:t>
          </a:r>
          <a:endParaRPr lang="es-ES" sz="1600" b="1" kern="1200" dirty="0"/>
        </a:p>
      </dsp:txBody>
      <dsp:txXfrm>
        <a:off x="1297415" y="3656703"/>
        <a:ext cx="2036989" cy="712899"/>
      </dsp:txXfrm>
    </dsp:sp>
    <dsp:sp modelId="{B379A1A8-718A-4FE9-BC87-B3EF8714653B}">
      <dsp:nvSpPr>
        <dsp:cNvPr id="0" name=""/>
        <dsp:cNvSpPr/>
      </dsp:nvSpPr>
      <dsp:spPr>
        <a:xfrm>
          <a:off x="571403" y="2128756"/>
          <a:ext cx="2478529" cy="1297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Legislación:</a:t>
          </a:r>
          <a:endParaRPr lang="es-ES" sz="1600" b="1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kern="1200" dirty="0"/>
            <a:t>Zona geográfica</a:t>
          </a:r>
          <a:endParaRPr lang="es-E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kern="1200" dirty="0"/>
            <a:t>Ayudas públicas</a:t>
          </a:r>
          <a:endParaRPr lang="es-ES" sz="1600" b="1" kern="1200" dirty="0"/>
        </a:p>
      </dsp:txBody>
      <dsp:txXfrm>
        <a:off x="934375" y="2318700"/>
        <a:ext cx="1752585" cy="917130"/>
      </dsp:txXfrm>
    </dsp:sp>
    <dsp:sp modelId="{AD9B3FA0-5FAE-4089-AB93-94279E3E9E8B}">
      <dsp:nvSpPr>
        <dsp:cNvPr id="0" name=""/>
        <dsp:cNvSpPr/>
      </dsp:nvSpPr>
      <dsp:spPr>
        <a:xfrm>
          <a:off x="571396" y="616584"/>
          <a:ext cx="2583441" cy="12121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Recursos humanos</a:t>
          </a:r>
          <a:endParaRPr lang="es-ES" sz="1600" b="1" u="sng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kern="1200" dirty="0"/>
            <a:t>Cualificados</a:t>
          </a:r>
          <a:endParaRPr lang="es-ES" sz="1600" b="1" kern="1200" dirty="0"/>
        </a:p>
      </dsp:txBody>
      <dsp:txXfrm>
        <a:off x="949732" y="794104"/>
        <a:ext cx="1826769" cy="857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5A721-0DA2-4BD0-A153-E8F1BCE92552}">
      <dsp:nvSpPr>
        <dsp:cNvPr id="0" name=""/>
        <dsp:cNvSpPr/>
      </dsp:nvSpPr>
      <dsp:spPr>
        <a:xfrm>
          <a:off x="1109391" y="331965"/>
          <a:ext cx="2768850" cy="2768850"/>
        </a:xfrm>
        <a:prstGeom prst="blockArc">
          <a:avLst>
            <a:gd name="adj1" fmla="val 10459366"/>
            <a:gd name="adj2" fmla="val 17416661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106E9-33B2-42BC-B8B1-1FDFCFB2DC7E}">
      <dsp:nvSpPr>
        <dsp:cNvPr id="0" name=""/>
        <dsp:cNvSpPr/>
      </dsp:nvSpPr>
      <dsp:spPr>
        <a:xfrm>
          <a:off x="1110914" y="348292"/>
          <a:ext cx="2768850" cy="2768850"/>
        </a:xfrm>
        <a:prstGeom prst="blockArc">
          <a:avLst>
            <a:gd name="adj1" fmla="val 4163228"/>
            <a:gd name="adj2" fmla="val 10501053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5BF8-69F6-4A02-B8E1-7F592D0343DB}">
      <dsp:nvSpPr>
        <dsp:cNvPr id="0" name=""/>
        <dsp:cNvSpPr/>
      </dsp:nvSpPr>
      <dsp:spPr>
        <a:xfrm>
          <a:off x="1838420" y="285297"/>
          <a:ext cx="2768850" cy="2768850"/>
        </a:xfrm>
        <a:prstGeom prst="blockArc">
          <a:avLst>
            <a:gd name="adj1" fmla="val 459392"/>
            <a:gd name="adj2" fmla="val 6042908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FB69-2835-42E4-B281-C4061BFF6AAB}">
      <dsp:nvSpPr>
        <dsp:cNvPr id="0" name=""/>
        <dsp:cNvSpPr/>
      </dsp:nvSpPr>
      <dsp:spPr>
        <a:xfrm>
          <a:off x="1828338" y="392412"/>
          <a:ext cx="2768850" cy="2768850"/>
        </a:xfrm>
        <a:prstGeom prst="blockArc">
          <a:avLst>
            <a:gd name="adj1" fmla="val 15560057"/>
            <a:gd name="adj2" fmla="val 185815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E466-FD38-4A19-BF83-A02D9D3088DA}">
      <dsp:nvSpPr>
        <dsp:cNvPr id="0" name=""/>
        <dsp:cNvSpPr/>
      </dsp:nvSpPr>
      <dsp:spPr>
        <a:xfrm>
          <a:off x="1816621" y="651061"/>
          <a:ext cx="2143935" cy="201434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500" kern="1200" dirty="0"/>
            <a:t>RSC</a:t>
          </a:r>
          <a:endParaRPr lang="es-ES" sz="6500" b="1" kern="1200" dirty="0"/>
        </a:p>
      </dsp:txBody>
      <dsp:txXfrm>
        <a:off x="2130593" y="946055"/>
        <a:ext cx="1515991" cy="1424360"/>
      </dsp:txXfrm>
    </dsp:sp>
    <dsp:sp modelId="{FD5D2952-0298-474E-8E15-AB9CABA13954}">
      <dsp:nvSpPr>
        <dsp:cNvPr id="0" name=""/>
        <dsp:cNvSpPr/>
      </dsp:nvSpPr>
      <dsp:spPr>
        <a:xfrm>
          <a:off x="1987032" y="-126375"/>
          <a:ext cx="1950899" cy="114855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Empresa ética y transparente</a:t>
          </a:r>
          <a:endParaRPr lang="es-ES" sz="1300" b="1" kern="1200" dirty="0"/>
        </a:p>
      </dsp:txBody>
      <dsp:txXfrm>
        <a:off x="2272735" y="41827"/>
        <a:ext cx="1379493" cy="812154"/>
      </dsp:txXfrm>
    </dsp:sp>
    <dsp:sp modelId="{CEE8792D-0F8E-459D-93EB-C61AEE6E7247}">
      <dsp:nvSpPr>
        <dsp:cNvPr id="0" name=""/>
        <dsp:cNvSpPr/>
      </dsp:nvSpPr>
      <dsp:spPr>
        <a:xfrm>
          <a:off x="3587634" y="1275616"/>
          <a:ext cx="1950899" cy="1148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Objetivos impulsan desarrollo sostenible</a:t>
          </a:r>
          <a:endParaRPr lang="es-ES" sz="1300" b="1" kern="1200" dirty="0"/>
        </a:p>
      </dsp:txBody>
      <dsp:txXfrm>
        <a:off x="3873337" y="1443818"/>
        <a:ext cx="1379493" cy="812154"/>
      </dsp:txXfrm>
    </dsp:sp>
    <dsp:sp modelId="{12F0BD44-EBAA-4BBA-9BE9-4FEE9F25D7D6}">
      <dsp:nvSpPr>
        <dsp:cNvPr id="0" name=""/>
        <dsp:cNvSpPr/>
      </dsp:nvSpPr>
      <dsp:spPr>
        <a:xfrm>
          <a:off x="1995968" y="2424160"/>
          <a:ext cx="1950899" cy="1148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Recursos ambientales y culturales</a:t>
          </a:r>
          <a:endParaRPr lang="es-ES" sz="1300" b="1" kern="1200" dirty="0"/>
        </a:p>
      </dsp:txBody>
      <dsp:txXfrm>
        <a:off x="2281671" y="2592362"/>
        <a:ext cx="1379493" cy="812154"/>
      </dsp:txXfrm>
    </dsp:sp>
    <dsp:sp modelId="{69327B19-3D86-41C4-8981-DC36FD68C4AA}">
      <dsp:nvSpPr>
        <dsp:cNvPr id="0" name=""/>
        <dsp:cNvSpPr/>
      </dsp:nvSpPr>
      <dsp:spPr>
        <a:xfrm>
          <a:off x="172703" y="1275885"/>
          <a:ext cx="1950899" cy="1148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Reducir la desigualdades sociales</a:t>
          </a:r>
          <a:endParaRPr lang="es-ES" sz="1300" b="1" kern="1200" dirty="0"/>
        </a:p>
      </dsp:txBody>
      <dsp:txXfrm>
        <a:off x="458406" y="1444087"/>
        <a:ext cx="1379493" cy="81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09/09/2021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6" y="1667499"/>
            <a:ext cx="7236296" cy="3823661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3               </a:t>
            </a:r>
            <a:r>
              <a:rPr lang="es-ES_tradnl" sz="5400" dirty="0">
                <a:solidFill>
                  <a:schemeClr val="accent2"/>
                </a:solidFill>
              </a:rPr>
              <a:t>EL ENTORNO DE LA EMPRESA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6. Localización del proyecto empresarial</a:t>
            </a:r>
          </a:p>
        </p:txBody>
      </p:sp>
      <p:graphicFrame>
        <p:nvGraphicFramePr>
          <p:cNvPr id="10" name="9 Diagrama"/>
          <p:cNvGraphicFramePr/>
          <p:nvPr/>
        </p:nvGraphicFramePr>
        <p:xfrm>
          <a:off x="71388" y="908720"/>
          <a:ext cx="8688311" cy="447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1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6. Localización del proyecto empresarial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41342" y="913531"/>
            <a:ext cx="505073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 externalización o deslocalización</a:t>
            </a:r>
            <a:endParaRPr lang="es-ES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0798" y="1592222"/>
            <a:ext cx="7066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Ubicar la producción en otro país buscando costes salariales más baratos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No quedan exentas de algunos riesgos o costes encubiertos:</a:t>
            </a:r>
          </a:p>
          <a:p>
            <a:pPr algn="ctr"/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baja calidad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aprendizaje del personal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baja productividad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alta rotación de personal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/>
          <p:cNvSpPr txBox="1"/>
          <p:nvPr/>
        </p:nvSpPr>
        <p:spPr>
          <a:xfrm>
            <a:off x="241343" y="1489765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Cultura de empresa: valores y creencias compartidos</a:t>
            </a:r>
            <a:endParaRPr lang="es-ES" b="1" dirty="0"/>
          </a:p>
        </p:txBody>
      </p:sp>
      <p:sp>
        <p:nvSpPr>
          <p:cNvPr id="15" name="14 Rectángulo"/>
          <p:cNvSpPr/>
          <p:nvPr/>
        </p:nvSpPr>
        <p:spPr>
          <a:xfrm>
            <a:off x="3676996" y="2219126"/>
            <a:ext cx="20114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s-ES_tradnl" b="1" dirty="0"/>
              <a:t>Normas no escritas</a:t>
            </a:r>
            <a:endParaRPr lang="es-ES" b="1" dirty="0"/>
          </a:p>
        </p:txBody>
      </p:sp>
      <p:sp>
        <p:nvSpPr>
          <p:cNvPr id="17" name="16 Rectángulo"/>
          <p:cNvSpPr/>
          <p:nvPr/>
        </p:nvSpPr>
        <p:spPr>
          <a:xfrm>
            <a:off x="3813875" y="1315099"/>
            <a:ext cx="173769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Normas escritas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766553" y="919171"/>
            <a:ext cx="934927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Misión</a:t>
            </a:r>
          </a:p>
          <a:p>
            <a:r>
              <a:rPr lang="es-ES_tradnl" dirty="0"/>
              <a:t>Visión</a:t>
            </a:r>
          </a:p>
          <a:p>
            <a:r>
              <a:rPr lang="es-ES_tradnl" dirty="0"/>
              <a:t>Valores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385156" y="1815786"/>
            <a:ext cx="1519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i="1" dirty="0">
                <a:sym typeface="Wingdings" pitchFamily="2" charset="2"/>
              </a:rPr>
              <a:t>Se transmiten</a:t>
            </a:r>
            <a:endParaRPr lang="es-ES" sz="1600" i="1" dirty="0"/>
          </a:p>
        </p:txBody>
      </p:sp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7. La cultura empresarial e imagen corporativa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 rot="19721338">
            <a:off x="2896859" y="165654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Flecha derecha"/>
          <p:cNvSpPr/>
          <p:nvPr/>
        </p:nvSpPr>
        <p:spPr>
          <a:xfrm rot="1661916">
            <a:off x="2915504" y="215434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Flecha derecha"/>
          <p:cNvSpPr/>
          <p:nvPr/>
        </p:nvSpPr>
        <p:spPr>
          <a:xfrm>
            <a:off x="5868766" y="140678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Flecha derecha"/>
          <p:cNvSpPr/>
          <p:nvPr/>
        </p:nvSpPr>
        <p:spPr>
          <a:xfrm>
            <a:off x="5905898" y="231081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683372" y="2027165"/>
            <a:ext cx="2356752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Mitos y anécdotas</a:t>
            </a:r>
          </a:p>
          <a:p>
            <a:r>
              <a:rPr lang="es-ES_tradnl" dirty="0"/>
              <a:t>Ritos y ceremonias</a:t>
            </a:r>
          </a:p>
          <a:p>
            <a:r>
              <a:rPr lang="es-ES_tradnl" dirty="0"/>
              <a:t>Espacios y vestimentas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11706" y="4105188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Imagen corporativa: cómo es percibida por el entorno</a:t>
            </a:r>
            <a:endParaRPr lang="es-ES" b="1" dirty="0"/>
          </a:p>
        </p:txBody>
      </p:sp>
      <p:sp>
        <p:nvSpPr>
          <p:cNvPr id="36" name="35 Rectángulo"/>
          <p:cNvSpPr/>
          <p:nvPr/>
        </p:nvSpPr>
        <p:spPr>
          <a:xfrm>
            <a:off x="3904523" y="4616897"/>
            <a:ext cx="171740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Forma no </a:t>
            </a:r>
          </a:p>
          <a:p>
            <a:pPr algn="ctr"/>
            <a:r>
              <a:rPr lang="es-ES_tradnl" b="1" dirty="0"/>
              <a:t>intencionada</a:t>
            </a:r>
            <a:endParaRPr lang="es-ES" b="1" dirty="0"/>
          </a:p>
        </p:txBody>
      </p:sp>
      <p:sp>
        <p:nvSpPr>
          <p:cNvPr id="37" name="36 Rectángulo"/>
          <p:cNvSpPr/>
          <p:nvPr/>
        </p:nvSpPr>
        <p:spPr>
          <a:xfrm>
            <a:off x="3884238" y="3758390"/>
            <a:ext cx="173769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Forma intencionada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836916" y="3292690"/>
            <a:ext cx="2055564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Campañas de marketing</a:t>
            </a:r>
          </a:p>
          <a:p>
            <a:r>
              <a:rPr lang="es-ES_tradnl" dirty="0"/>
              <a:t>Vídeos corporativos</a:t>
            </a:r>
          </a:p>
          <a:p>
            <a:r>
              <a:rPr lang="es-ES_tradnl" dirty="0"/>
              <a:t>Logotipo y marca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19721338">
            <a:off x="2967222" y="40998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Flecha derecha"/>
          <p:cNvSpPr/>
          <p:nvPr/>
        </p:nvSpPr>
        <p:spPr>
          <a:xfrm rot="1661916">
            <a:off x="2985867" y="45976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44 Flecha derecha"/>
          <p:cNvSpPr/>
          <p:nvPr/>
        </p:nvSpPr>
        <p:spPr>
          <a:xfrm>
            <a:off x="5868766" y="398857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Flecha derecha"/>
          <p:cNvSpPr/>
          <p:nvPr/>
        </p:nvSpPr>
        <p:spPr>
          <a:xfrm>
            <a:off x="5868765" y="484708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753735" y="4649240"/>
            <a:ext cx="2286389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Actuación cotidiana observada por la sociedad</a:t>
            </a:r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8. La responsabilidad social corporativa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94358" y="1039496"/>
            <a:ext cx="43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Responsabilidad sobre el entorno</a:t>
            </a:r>
            <a:endParaRPr lang="es-ES" dirty="0"/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3303539831"/>
              </p:ext>
            </p:extLst>
          </p:nvPr>
        </p:nvGraphicFramePr>
        <p:xfrm>
          <a:off x="71389" y="1786463"/>
          <a:ext cx="560927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71023"/>
              </p:ext>
            </p:extLst>
          </p:nvPr>
        </p:nvGraphicFramePr>
        <p:xfrm>
          <a:off x="5822827" y="1086607"/>
          <a:ext cx="2929977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Etapas</a:t>
                      </a:r>
                      <a:r>
                        <a:rPr lang="es-ES_tradnl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para su implantación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1ª etapa</a:t>
                      </a:r>
                      <a:r>
                        <a:rPr lang="es-ES_tradnl" sz="1600" dirty="0"/>
                        <a:t>: cumplimiento de la Ley. Para</a:t>
                      </a:r>
                      <a:r>
                        <a:rPr lang="es-ES_tradnl" sz="1600" baseline="0" dirty="0"/>
                        <a:t> no ser sancionadas.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2ª etapa</a:t>
                      </a:r>
                      <a:r>
                        <a:rPr lang="es-ES_tradnl" sz="1600" dirty="0"/>
                        <a:t>: Reacción frente a demandas de la sociedad (para ganar prestigio).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3ª etapa</a:t>
                      </a:r>
                      <a:r>
                        <a:rPr lang="es-ES_tradnl" sz="1600" dirty="0"/>
                        <a:t>: Concienciación</a:t>
                      </a:r>
                      <a:r>
                        <a:rPr lang="es-ES_tradnl" sz="1600" baseline="0" dirty="0"/>
                        <a:t> social. Por propio convencimiento.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6127003" y="4369185"/>
            <a:ext cx="221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Derechos humanos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Derechos laborales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Sociedad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Económico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Medioambiental</a:t>
            </a:r>
            <a:endParaRPr lang="es-ES" sz="1600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5984116" y="3803906"/>
            <a:ext cx="2503711" cy="49627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Ámbitos de actuación RSC</a:t>
            </a:r>
            <a:endParaRPr lang="es-E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>
            <a:hlinkClick r:id="rId8" action="ppaction://hlinksldjump"/>
          </p:cNvPr>
          <p:cNvSpPr txBox="1"/>
          <p:nvPr/>
        </p:nvSpPr>
        <p:spPr>
          <a:xfrm>
            <a:off x="3368080" y="63177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153344" y="64300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67531" y="1052736"/>
            <a:ext cx="8124449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Matusewicz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Budowa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Maszyn</a:t>
            </a:r>
            <a:r>
              <a:rPr lang="es-ES_tradnl" sz="1600" b="1" dirty="0">
                <a:sym typeface="Wingdings" panose="05000000000000000000" pitchFamily="2" charset="2"/>
              </a:rPr>
              <a:t> (Polonia)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Subvención de una sala informática para centro de educación y formación de la localidad y patrocinio de la banda de música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Implicación activa en organizaciones locales como asociaciones y clubs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Construcción de un centro deportivo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Asistencia técnica y financiera para los servicios locales de ambulancias y bomberos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Reciclaje y uso de material reciclado</a:t>
            </a:r>
          </a:p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Lippemeier</a:t>
            </a:r>
            <a:r>
              <a:rPr lang="es-ES_tradnl" sz="1600" b="1" dirty="0">
                <a:sym typeface="Wingdings" panose="05000000000000000000" pitchFamily="2" charset="2"/>
              </a:rPr>
              <a:t> (Alemania)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Uso de materiales respetuosos con medio ambiente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Construcción de edificio con paneles solares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Uso de agua de lluvia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Horario flexible para mujeres con niños pequeños</a:t>
            </a:r>
          </a:p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Dogan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Organik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Products</a:t>
            </a:r>
            <a:r>
              <a:rPr lang="es-ES_tradnl" sz="1600" b="1" dirty="0">
                <a:sym typeface="Wingdings" panose="05000000000000000000" pitchFamily="2" charset="2"/>
              </a:rPr>
              <a:t> (Turquía)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Asesoramiento de agricultura biológica para los agricultores locales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Creación de un centro avanzado de FP en la localidad  donde ofrecen cursos de agricultura</a:t>
            </a:r>
          </a:p>
          <a:p>
            <a:pPr marL="285750" lvl="0" indent="-285750" algn="just">
              <a:buFont typeface="Wingdings"/>
              <a:buChar char="Ø"/>
              <a:defRPr/>
            </a:pPr>
            <a:endParaRPr lang="es-ES_tradnl" sz="1600" dirty="0">
              <a:sym typeface="Wingdings" panose="05000000000000000000" pitchFamily="2" charset="2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64524" y="28978"/>
            <a:ext cx="8044091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</a:t>
            </a:r>
            <a:r>
              <a:rPr lang="es-ES_tradnl" sz="2800" b="1" dirty="0"/>
              <a:t>: </a:t>
            </a:r>
            <a:r>
              <a:rPr lang="es-ES_tradnl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“Empresas y RSC”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88347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entorno general de las empresas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18570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El entorno específico del sector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763829" y="3526471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El análisis D.A.F.O. del entorno y de la empresa</a:t>
            </a:r>
          </a:p>
        </p:txBody>
      </p:sp>
      <p:sp>
        <p:nvSpPr>
          <p:cNvPr id="9" name="8 Rectángulo">
            <a:hlinkClick r:id="rId5" action="ppaction://hlinksldjump"/>
          </p:cNvPr>
          <p:cNvSpPr/>
          <p:nvPr/>
        </p:nvSpPr>
        <p:spPr>
          <a:xfrm>
            <a:off x="744357" y="4742391"/>
            <a:ext cx="759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7.  La cultura empresarial y la imagen corporativa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0" name="9 Rectángulo">
            <a:hlinkClick r:id="rId2" action="ppaction://hlinksldjump"/>
          </p:cNvPr>
          <p:cNvSpPr/>
          <p:nvPr/>
        </p:nvSpPr>
        <p:spPr>
          <a:xfrm>
            <a:off x="716275" y="153762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Tipos de entorno: sencillo/cambiante  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20502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7" action="ppaction://hlinksldjump"/>
          </p:cNvPr>
          <p:cNvSpPr/>
          <p:nvPr/>
        </p:nvSpPr>
        <p:spPr>
          <a:xfrm>
            <a:off x="744357" y="283377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Análisis de la competencia </a:t>
            </a:r>
          </a:p>
        </p:txBody>
      </p:sp>
      <p:sp>
        <p:nvSpPr>
          <p:cNvPr id="11" name="10 Rectángulo">
            <a:hlinkClick r:id="rId8" action="ppaction://hlinksldjump"/>
          </p:cNvPr>
          <p:cNvSpPr/>
          <p:nvPr/>
        </p:nvSpPr>
        <p:spPr>
          <a:xfrm>
            <a:off x="763829" y="5373216"/>
            <a:ext cx="759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8.  La responsabilidad social corporativa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2" name="7 Rectángulo">
            <a:hlinkClick r:id="rId4" action="ppaction://hlinksldjump"/>
            <a:extLst>
              <a:ext uri="{FF2B5EF4-FFF2-40B4-BE49-F238E27FC236}">
                <a16:creationId xmlns:a16="http://schemas.microsoft.com/office/drawing/2014/main" id="{915C1DD8-2A50-46A7-BD39-2375559BAFD5}"/>
              </a:ext>
            </a:extLst>
          </p:cNvPr>
          <p:cNvSpPr/>
          <p:nvPr/>
        </p:nvSpPr>
        <p:spPr>
          <a:xfrm>
            <a:off x="716275" y="411156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La localización del proyecto empresarial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44253" y="890034"/>
            <a:ext cx="229836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Análisis P.E.S.T.</a:t>
            </a:r>
            <a:endParaRPr lang="es-ES" b="1" dirty="0"/>
          </a:p>
        </p:txBody>
      </p:sp>
      <p:sp>
        <p:nvSpPr>
          <p:cNvPr id="18" name="17 Rectángulo"/>
          <p:cNvSpPr/>
          <p:nvPr/>
        </p:nvSpPr>
        <p:spPr>
          <a:xfrm>
            <a:off x="3745278" y="1570548"/>
            <a:ext cx="5148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Sistema político y de gobierno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Legislación que afecta a la actividad de la empresa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 Entorno general de las empresas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44253" y="1570548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político-legales</a:t>
            </a:r>
            <a:endParaRPr lang="es-ES" dirty="0"/>
          </a:p>
        </p:txBody>
      </p:sp>
      <p:sp>
        <p:nvSpPr>
          <p:cNvPr id="32" name="31 Flecha derecha"/>
          <p:cNvSpPr/>
          <p:nvPr/>
        </p:nvSpPr>
        <p:spPr>
          <a:xfrm>
            <a:off x="3066153" y="166223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44251" y="2461184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económicos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34248" y="4112510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socioculturales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4252" y="5195292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tecnológicos</a:t>
            </a:r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3751387" y="2461184"/>
            <a:ext cx="5148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Crecimiento económico o de crisis económica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Mercado laboral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Tipo de interés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Tasa de inflación o I.P.C.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Renta disponible</a:t>
            </a:r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3069024" y="255286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745278" y="4112510"/>
            <a:ext cx="5148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Estilo de vida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Cambios sociales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Situación demográfica</a:t>
            </a:r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3066152" y="42041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3751387" y="5195292"/>
            <a:ext cx="5148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Desarrollo tecnológico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Inversión en I+D+I</a:t>
            </a:r>
            <a:endParaRPr lang="es-ES" dirty="0"/>
          </a:p>
        </p:txBody>
      </p:sp>
      <p:sp>
        <p:nvSpPr>
          <p:cNvPr id="40" name="39 Flecha derecha"/>
          <p:cNvSpPr/>
          <p:nvPr/>
        </p:nvSpPr>
        <p:spPr>
          <a:xfrm>
            <a:off x="3144840" y="528697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Tipos de entorno: sencillo /cambiante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29663" y="908720"/>
            <a:ext cx="91800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Sencillo 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29663" y="1412776"/>
            <a:ext cx="126455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Cambiante 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642494" y="90872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008228" y="141277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75534" y="908720"/>
            <a:ext cx="602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Pocos cambios y es más fácil reaccionar a los pocos que hay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369510" y="1412776"/>
            <a:ext cx="609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No paran de sucederse los cambios, hay que reaccionar rápidamente para no quedarse atrás de la competencia 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48156"/>
              </p:ext>
            </p:extLst>
          </p:nvPr>
        </p:nvGraphicFramePr>
        <p:xfrm>
          <a:off x="1261942" y="21328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SENCILLO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CAMBIANTE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ESTABILIDAD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Estable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Dinámico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COMPLEJIDAD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Simple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Complejo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Integrado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Diversificado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HOSTILIDAD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Favorable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Hostil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Proceso alternativo"/>
          <p:cNvSpPr/>
          <p:nvPr/>
        </p:nvSpPr>
        <p:spPr>
          <a:xfrm>
            <a:off x="258552" y="4221088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Estabilidad</a:t>
            </a:r>
            <a:endParaRPr lang="es-ES" dirty="0"/>
          </a:p>
        </p:txBody>
      </p:sp>
      <p:sp>
        <p:nvSpPr>
          <p:cNvPr id="28" name="27 Proceso alternativo"/>
          <p:cNvSpPr/>
          <p:nvPr/>
        </p:nvSpPr>
        <p:spPr>
          <a:xfrm>
            <a:off x="2449393" y="4221088"/>
            <a:ext cx="1425127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Complejidad</a:t>
            </a:r>
            <a:endParaRPr lang="es-ES" dirty="0"/>
          </a:p>
        </p:txBody>
      </p:sp>
      <p:sp>
        <p:nvSpPr>
          <p:cNvPr id="29" name="28 Proceso alternativo"/>
          <p:cNvSpPr/>
          <p:nvPr/>
        </p:nvSpPr>
        <p:spPr>
          <a:xfrm>
            <a:off x="4788024" y="4221088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Integración</a:t>
            </a:r>
            <a:endParaRPr lang="es-ES" dirty="0"/>
          </a:p>
        </p:txBody>
      </p:sp>
      <p:sp>
        <p:nvSpPr>
          <p:cNvPr id="30" name="29 Proceso alternativo"/>
          <p:cNvSpPr/>
          <p:nvPr/>
        </p:nvSpPr>
        <p:spPr>
          <a:xfrm>
            <a:off x="7045001" y="4184271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Hostilidad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6201" y="5122627"/>
            <a:ext cx="142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Número de cambios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2369510" y="5113696"/>
            <a:ext cx="175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Conocimientos</a:t>
            </a:r>
            <a:endParaRPr lang="es-ES" sz="16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735672" y="5109482"/>
            <a:ext cx="156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Venden en uno o varios mercados</a:t>
            </a:r>
            <a:endParaRPr lang="es-ES" sz="16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986112" y="5105268"/>
            <a:ext cx="190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competencia no para de innovar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290796" y="1203415"/>
            <a:ext cx="794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 las empresas también les afectan </a:t>
            </a:r>
            <a:r>
              <a:rPr lang="es-ES_tradnl" b="1" dirty="0"/>
              <a:t>factores </a:t>
            </a:r>
            <a:r>
              <a:rPr lang="es-ES_tradnl" dirty="0"/>
              <a:t>más concretos </a:t>
            </a:r>
            <a:r>
              <a:rPr lang="es-ES_tradnl" b="1" dirty="0"/>
              <a:t>propios de su sector</a:t>
            </a:r>
            <a:r>
              <a:rPr lang="es-ES_tradnl" dirty="0"/>
              <a:t>: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entorno específico del sector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5076056" y="2132856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Proveedores</a:t>
            </a:r>
            <a:r>
              <a:rPr lang="es-ES_tradnl" b="1" dirty="0">
                <a:solidFill>
                  <a:prstClr val="white"/>
                </a:solidFill>
              </a:rPr>
              <a:t> </a:t>
            </a:r>
            <a:r>
              <a:rPr lang="es-ES_tradnl" dirty="0">
                <a:solidFill>
                  <a:prstClr val="white"/>
                </a:solidFill>
              </a:rPr>
              <a:t>de materias primas y suministros</a:t>
            </a:r>
            <a:endParaRPr lang="es-ES_tradn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076056" y="4281939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Producto</a:t>
            </a:r>
            <a:r>
              <a:rPr lang="es-ES_tradnl" b="1" dirty="0">
                <a:solidFill>
                  <a:prstClr val="white"/>
                </a:solidFill>
              </a:rPr>
              <a:t>: </a:t>
            </a:r>
            <a:r>
              <a:rPr lang="es-ES_tradnl" dirty="0">
                <a:solidFill>
                  <a:prstClr val="white"/>
                </a:solidFill>
              </a:rPr>
              <a:t>la similitud y diferencia con otros del sector</a:t>
            </a: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475723" y="4263684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b="1" u="sng" dirty="0"/>
              <a:t>Clientes</a:t>
            </a:r>
            <a:r>
              <a:rPr lang="es-ES_tradnl" b="1" dirty="0"/>
              <a:t> </a:t>
            </a:r>
            <a:r>
              <a:rPr lang="es-ES_tradnl" dirty="0"/>
              <a:t>y su poder a la hora de negociar el precio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1403648" y="2204864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Los competidores</a:t>
            </a:r>
            <a:r>
              <a:rPr lang="es-ES_tradnl" b="1" dirty="0">
                <a:solidFill>
                  <a:prstClr val="white"/>
                </a:solidFill>
              </a:rPr>
              <a:t> </a:t>
            </a:r>
            <a:r>
              <a:rPr lang="es-ES_tradnl" dirty="0">
                <a:solidFill>
                  <a:prstClr val="white"/>
                </a:solidFill>
              </a:rPr>
              <a:t>que ya existen y que puedan entrar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32343" y="1493599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Grado de competencia entre empresas actuales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55640" y="2974714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Posibilidad de entrada de nuevos competidores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 rot="21600000">
            <a:off x="183745" y="4467407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Amenaza de otros productos sustitutivos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056290" y="158090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615944" y="1493599"/>
            <a:ext cx="5428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Rivalidad entre empresas depende: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Número de empresas que ya existan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Crecimiento del sector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Diferenciar el producto de otro de la competencia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Exceso de capacidad de producción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Barreras de salida del sector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23404" y="5291904"/>
            <a:ext cx="4448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Mayor poder según: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Su número, si hay productos sustitutivos, ser un cliente importante o no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3043535" y="320586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712270" y="4609111"/>
            <a:ext cx="462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Mismo uso y satisfacen la misma necesidad, por ejemplo las </a:t>
            </a:r>
            <a:r>
              <a:rPr lang="es-ES_tradnl" sz="1600" dirty="0" err="1"/>
              <a:t>tablet</a:t>
            </a:r>
            <a:r>
              <a:rPr lang="es-ES_tradnl" sz="1600" dirty="0"/>
              <a:t> y los ordenadores portátiles</a:t>
            </a:r>
          </a:p>
        </p:txBody>
      </p:sp>
      <p:sp>
        <p:nvSpPr>
          <p:cNvPr id="35" name="34 Flecha derecha"/>
          <p:cNvSpPr/>
          <p:nvPr/>
        </p:nvSpPr>
        <p:spPr>
          <a:xfrm>
            <a:off x="3043535" y="468249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641268" y="3143968"/>
            <a:ext cx="5403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Amenaza de nuevas empresas depende: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Grandes inversiones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Diferenciación del producto / marca diferenciada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Acceso canales de distribución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Requisitos legales</a:t>
            </a:r>
            <a:endParaRPr lang="es-ES" sz="1600" dirty="0"/>
          </a:p>
        </p:txBody>
      </p:sp>
      <p:sp>
        <p:nvSpPr>
          <p:cNvPr id="39" name="38 Flecha derecha"/>
          <p:cNvSpPr/>
          <p:nvPr/>
        </p:nvSpPr>
        <p:spPr>
          <a:xfrm>
            <a:off x="3075548" y="543674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212225" y="5380403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 negociación de proveedores y de clientes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entorno específico del sector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693506" y="785176"/>
            <a:ext cx="581425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Fuerzas Competitivas 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ES_tradn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/>
          <p:cNvSpPr txBox="1"/>
          <p:nvPr/>
        </p:nvSpPr>
        <p:spPr>
          <a:xfrm>
            <a:off x="246666" y="2588707"/>
            <a:ext cx="246969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Número y localización</a:t>
            </a:r>
            <a:endParaRPr lang="es-ES" b="1" dirty="0"/>
          </a:p>
        </p:txBody>
      </p:sp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Análisis de la competencia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2929798" y="2579228"/>
            <a:ext cx="1616377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Qué venden</a:t>
            </a:r>
            <a:endParaRPr lang="es-ES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4598" y="1123000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Análisis de la competencia</a:t>
            </a:r>
            <a:endParaRPr lang="es-ES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384419" y="1708642"/>
            <a:ext cx="673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Desconocer la competencia y sus acciones </a:t>
            </a:r>
            <a:r>
              <a:rPr lang="es-ES_tradnl" sz="1600" dirty="0">
                <a:sym typeface="Wingdings" panose="05000000000000000000" pitchFamily="2" charset="2"/>
              </a:rPr>
              <a:t> puede hacer peligrar la empresa</a:t>
            </a:r>
          </a:p>
          <a:p>
            <a:r>
              <a:rPr lang="es-ES_tradnl" sz="1600" dirty="0">
                <a:sym typeface="Wingdings" panose="05000000000000000000" pitchFamily="2" charset="2"/>
              </a:rPr>
              <a:t>Se necesita saber:</a:t>
            </a:r>
            <a:endParaRPr lang="es-E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88681" y="3600934"/>
            <a:ext cx="151345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Promoción</a:t>
            </a:r>
            <a:endParaRPr lang="es-ES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4224028" y="4406878"/>
            <a:ext cx="3715779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Puntos fuertes y puntos débiles</a:t>
            </a:r>
            <a:endParaRPr lang="es-ES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804751" y="2590302"/>
            <a:ext cx="176618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Cuánto venden</a:t>
            </a:r>
            <a:endParaRPr lang="es-ES" b="1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892981" y="2588761"/>
            <a:ext cx="122955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Precios</a:t>
            </a:r>
            <a:endParaRPr lang="es-ES" b="1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077273" y="3581007"/>
            <a:ext cx="202926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Atención al cliente</a:t>
            </a:r>
            <a:endParaRPr lang="es-ES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2093020" y="3595980"/>
            <a:ext cx="1644967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Distribución</a:t>
            </a:r>
            <a:endParaRPr lang="es-ES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152578" y="4443687"/>
            <a:ext cx="246969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Satisfacción al cliente</a:t>
            </a:r>
            <a:endParaRPr lang="es-ES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300192" y="3595980"/>
            <a:ext cx="2206898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Estrategias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2002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000" b="1" dirty="0"/>
              <a:t>5. EL análisis D.A.F.O. del entorno y la empresa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772652090"/>
              </p:ext>
            </p:extLst>
          </p:nvPr>
        </p:nvGraphicFramePr>
        <p:xfrm>
          <a:off x="1737972" y="1894766"/>
          <a:ext cx="5644211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7508" y="1767806"/>
            <a:ext cx="114722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INTERNAS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382184" y="1767806"/>
            <a:ext cx="114722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EXTERNAS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4244" y="2351738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Puntos fuertes internos</a:t>
            </a:r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Posición de ventaja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48256" y="4025858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Puntos débiles internos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Posición desfavorable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306469" y="2486728"/>
            <a:ext cx="183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Aspectos positivos del entorno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224375" y="4052316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Del entorno que pueden poner en peligro a la empresa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07453" y="880578"/>
            <a:ext cx="794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Análisis global de nuestra empresa y del entrono que la rodea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960</Words>
  <Application>Microsoft Office PowerPoint</Application>
  <PresentationFormat>Presentación en pantalla (4:3)</PresentationFormat>
  <Paragraphs>236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176</cp:revision>
  <dcterms:created xsi:type="dcterms:W3CDTF">2013-09-12T06:29:10Z</dcterms:created>
  <dcterms:modified xsi:type="dcterms:W3CDTF">2021-09-09T05:34:40Z</dcterms:modified>
</cp:coreProperties>
</file>