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821" r:id="rId2"/>
    <p:sldId id="817" r:id="rId3"/>
    <p:sldId id="822" r:id="rId4"/>
    <p:sldId id="777" r:id="rId5"/>
    <p:sldId id="706" r:id="rId6"/>
    <p:sldId id="813" r:id="rId7"/>
    <p:sldId id="810" r:id="rId8"/>
    <p:sldId id="811" r:id="rId9"/>
    <p:sldId id="812" r:id="rId10"/>
    <p:sldId id="778" r:id="rId11"/>
    <p:sldId id="707" r:id="rId12"/>
    <p:sldId id="734" r:id="rId13"/>
    <p:sldId id="693" r:id="rId14"/>
    <p:sldId id="798" r:id="rId15"/>
    <p:sldId id="724" r:id="rId16"/>
    <p:sldId id="725" r:id="rId17"/>
    <p:sldId id="726" r:id="rId18"/>
    <p:sldId id="730" r:id="rId19"/>
    <p:sldId id="802" r:id="rId20"/>
    <p:sldId id="806" r:id="rId21"/>
    <p:sldId id="807" r:id="rId22"/>
    <p:sldId id="808" r:id="rId23"/>
    <p:sldId id="820"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86E"/>
    <a:srgbClr val="29A5E3"/>
    <a:srgbClr val="0DC0FF"/>
    <a:srgbClr val="07BAF9"/>
    <a:srgbClr val="7B1222"/>
    <a:srgbClr val="D08E24"/>
    <a:srgbClr val="00281F"/>
    <a:srgbClr val="FDF4BD"/>
    <a:srgbClr val="8B651D"/>
    <a:srgbClr val="C30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86387" autoAdjust="0"/>
  </p:normalViewPr>
  <p:slideViewPr>
    <p:cSldViewPr snapToGrid="0" snapToObjects="1">
      <p:cViewPr varScale="1">
        <p:scale>
          <a:sx n="61" d="100"/>
          <a:sy n="61" d="100"/>
        </p:scale>
        <p:origin x="645"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1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2E0F9D5-B4A7-47E0-9E4D-EA10B3097189}" type="datetimeFigureOut">
              <a:rPr lang="en-US"/>
              <a:pPr>
                <a:defRPr/>
              </a:pPr>
              <a:t>9/3/2020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6123E08-EB9E-42EF-B838-819E2318789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6123E08-EB9E-42EF-B838-819E23187899}" type="slidenum">
              <a:rPr lang="en-US" smtClean="0"/>
              <a:pPr>
                <a:defRPr/>
              </a:pPr>
              <a:t>12</a:t>
            </a:fld>
            <a:endParaRPr lang="en-US" dirty="0"/>
          </a:p>
        </p:txBody>
      </p:sp>
    </p:spTree>
    <p:extLst>
      <p:ext uri="{BB962C8B-B14F-4D97-AF65-F5344CB8AC3E}">
        <p14:creationId xmlns:p14="http://schemas.microsoft.com/office/powerpoint/2010/main" val="63278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randgroup.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CF5368-72AE-4051-B29A-8BCCF541520C}" type="datetime1">
              <a:rPr lang="en-US" altLang="en-US"/>
              <a:pPr>
                <a:defRPr/>
              </a:pPr>
              <a:t>9/3/2020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6BE045D-C4CF-485B-B1DC-3F528BC7ADD7}" type="slidenum">
              <a:rPr lang="en-US" altLang="en-US"/>
              <a:pPr>
                <a:defRPr/>
              </a:pPr>
              <a:t>‹#›</a:t>
            </a:fld>
            <a:endParaRPr lang="en-US" altLang="en-US" dirty="0"/>
          </a:p>
        </p:txBody>
      </p:sp>
    </p:spTree>
    <p:extLst>
      <p:ext uri="{BB962C8B-B14F-4D97-AF65-F5344CB8AC3E}">
        <p14:creationId xmlns:p14="http://schemas.microsoft.com/office/powerpoint/2010/main" val="258975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90F466-B40D-417E-8787-8461F600162E}" type="datetime1">
              <a:rPr lang="en-US" altLang="en-US"/>
              <a:pPr>
                <a:defRPr/>
              </a:pPr>
              <a:t>9/3/2020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FE06DB4-9376-430E-9F87-25979D371F2A}" type="slidenum">
              <a:rPr lang="en-US" altLang="en-US"/>
              <a:pPr>
                <a:defRPr/>
              </a:pPr>
              <a:t>‹#›</a:t>
            </a:fld>
            <a:endParaRPr lang="en-US" altLang="en-US" dirty="0"/>
          </a:p>
        </p:txBody>
      </p:sp>
    </p:spTree>
    <p:extLst>
      <p:ext uri="{BB962C8B-B14F-4D97-AF65-F5344CB8AC3E}">
        <p14:creationId xmlns:p14="http://schemas.microsoft.com/office/powerpoint/2010/main" val="31495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8F94A66-0D3E-4644-A1B6-767E92BC9113}" type="datetime1">
              <a:rPr lang="en-US" altLang="en-US"/>
              <a:pPr>
                <a:defRPr/>
              </a:pPr>
              <a:t>9/3/2020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9195296-717C-4E2A-A709-85E12C3102D5}" type="slidenum">
              <a:rPr lang="en-US" altLang="en-US"/>
              <a:pPr>
                <a:defRPr/>
              </a:pPr>
              <a:t>‹#›</a:t>
            </a:fld>
            <a:endParaRPr lang="en-US" altLang="en-US" dirty="0"/>
          </a:p>
        </p:txBody>
      </p:sp>
    </p:spTree>
    <p:extLst>
      <p:ext uri="{BB962C8B-B14F-4D97-AF65-F5344CB8AC3E}">
        <p14:creationId xmlns:p14="http://schemas.microsoft.com/office/powerpoint/2010/main" val="174988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851525"/>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hlinkClick r:id="rId3"/>
          </p:cNvPr>
          <p:cNvSpPr>
            <a:spLocks noChangeArrowheads="1"/>
          </p:cNvSpPr>
          <p:nvPr userDrawn="1"/>
        </p:nvSpPr>
        <p:spPr bwMode="auto">
          <a:xfrm>
            <a:off x="7494588" y="6356350"/>
            <a:ext cx="1425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defTabSz="914400" eaLnBrk="1" hangingPunct="1">
              <a:spcBef>
                <a:spcPts val="600"/>
              </a:spcBef>
              <a:spcAft>
                <a:spcPts val="300"/>
              </a:spcAft>
              <a:buClr>
                <a:srgbClr val="E62605"/>
              </a:buClr>
              <a:buFont typeface="Lucida Grande"/>
              <a:buNone/>
              <a:defRPr/>
            </a:pPr>
            <a:r>
              <a:rPr lang="en-US" altLang="en-US" sz="1100" dirty="0">
                <a:solidFill>
                  <a:schemeClr val="bg1"/>
                </a:solidFill>
                <a:latin typeface="Corbel" panose="020B0503020204020204" pitchFamily="34" charset="0"/>
                <a:ea typeface="Segoe"/>
                <a:cs typeface="Segoe"/>
              </a:rPr>
              <a:t>www.randgroup.com</a:t>
            </a:r>
          </a:p>
        </p:txBody>
      </p:sp>
      <p:sp>
        <p:nvSpPr>
          <p:cNvPr id="2" name="Title 1"/>
          <p:cNvSpPr>
            <a:spLocks noGrp="1"/>
          </p:cNvSpPr>
          <p:nvPr>
            <p:ph type="title"/>
          </p:nvPr>
        </p:nvSpPr>
        <p:spPr/>
        <p:txBody>
          <a:bodyPr/>
          <a:lstStyle>
            <a:lvl1pPr>
              <a:defRPr cap="all"/>
            </a:lvl1pPr>
          </a:lstStyle>
          <a:p>
            <a:r>
              <a:rPr lang="en-US"/>
              <a:t>Click to edit Master title style</a:t>
            </a:r>
            <a:endParaRPr lang="en-US" dirty="0"/>
          </a:p>
        </p:txBody>
      </p:sp>
      <p:sp>
        <p:nvSpPr>
          <p:cNvPr id="8" name="Content Placeholder 2"/>
          <p:cNvSpPr>
            <a:spLocks noGrp="1"/>
          </p:cNvSpPr>
          <p:nvPr>
            <p:ph idx="1"/>
          </p:nvPr>
        </p:nvSpPr>
        <p:spPr>
          <a:xfrm>
            <a:off x="457200" y="1294190"/>
            <a:ext cx="8229600" cy="483197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0220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rot="10800000">
            <a:off x="0" y="6578600"/>
            <a:ext cx="9144000" cy="280988"/>
          </a:xfrm>
          <a:prstGeom prst="rect">
            <a:avLst/>
          </a:prstGeom>
          <a:solidFill>
            <a:srgbClr val="C309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rot="10800000">
            <a:off x="0" y="885825"/>
            <a:ext cx="9144000" cy="46038"/>
          </a:xfrm>
          <a:prstGeom prst="rect">
            <a:avLst/>
          </a:prstGeom>
          <a:solidFill>
            <a:srgbClr val="C309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2308501" y="239818"/>
            <a:ext cx="6378299" cy="555679"/>
          </a:xfrm>
        </p:spPr>
        <p:txBody>
          <a:bodyPr/>
          <a:lstStyle>
            <a:lvl1pPr algn="l">
              <a:defRPr sz="3200">
                <a:solidFill>
                  <a:schemeClr val="tx1">
                    <a:lumMod val="85000"/>
                    <a:lumOff val="1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457200" y="6626225"/>
            <a:ext cx="2133600" cy="190500"/>
          </a:xfrm>
        </p:spPr>
        <p:txBody>
          <a:bodyPr/>
          <a:lstStyle>
            <a:lvl1pPr>
              <a:defRPr/>
            </a:lvl1pPr>
          </a:lstStyle>
          <a:p>
            <a:pPr>
              <a:defRPr/>
            </a:pPr>
            <a:fld id="{7D0F14C9-76E0-4D43-AE40-65644B50F9DA}" type="datetime1">
              <a:rPr lang="en-US" altLang="en-US"/>
              <a:pPr>
                <a:defRPr/>
              </a:pPr>
              <a:t>9/3/2020</a:t>
            </a:fld>
            <a:endParaRPr lang="en-US" altLang="en-US" dirty="0"/>
          </a:p>
        </p:txBody>
      </p:sp>
      <p:sp>
        <p:nvSpPr>
          <p:cNvPr id="8" name="Footer Placeholder 4"/>
          <p:cNvSpPr>
            <a:spLocks noGrp="1"/>
          </p:cNvSpPr>
          <p:nvPr>
            <p:ph type="ftr" sz="quarter" idx="11"/>
          </p:nvPr>
        </p:nvSpPr>
        <p:spPr>
          <a:xfrm>
            <a:off x="3192463" y="6577013"/>
            <a:ext cx="2895600" cy="244475"/>
          </a:xfrm>
        </p:spPr>
        <p:txBody>
          <a:bodyPr/>
          <a:lstStyle>
            <a:lvl1pPr>
              <a:defRPr>
                <a:solidFill>
                  <a:schemeClr val="bg1"/>
                </a:solidFill>
              </a:defRPr>
            </a:lvl1pPr>
          </a:lstStyle>
          <a:p>
            <a:pPr>
              <a:defRPr/>
            </a:pPr>
            <a:endParaRPr lang="en-US" dirty="0"/>
          </a:p>
        </p:txBody>
      </p:sp>
      <p:sp>
        <p:nvSpPr>
          <p:cNvPr id="9" name="Slide Number Placeholder 5"/>
          <p:cNvSpPr>
            <a:spLocks noGrp="1"/>
          </p:cNvSpPr>
          <p:nvPr>
            <p:ph type="sldNum" sz="quarter" idx="12"/>
          </p:nvPr>
        </p:nvSpPr>
        <p:spPr>
          <a:xfrm>
            <a:off x="6553200" y="6626225"/>
            <a:ext cx="2133600" cy="195263"/>
          </a:xfrm>
        </p:spPr>
        <p:txBody>
          <a:bodyPr/>
          <a:lstStyle>
            <a:lvl1pPr>
              <a:defRPr/>
            </a:lvl1pPr>
          </a:lstStyle>
          <a:p>
            <a:pPr>
              <a:defRPr/>
            </a:pPr>
            <a:fld id="{A290E05F-6CDD-48EC-9917-4EF21FADEA7E}" type="slidenum">
              <a:rPr lang="en-US" altLang="en-US"/>
              <a:pPr>
                <a:defRPr/>
              </a:pPr>
              <a:t>‹#›</a:t>
            </a:fld>
            <a:endParaRPr lang="en-US" altLang="en-US" dirty="0"/>
          </a:p>
        </p:txBody>
      </p:sp>
      <p:pic>
        <p:nvPicPr>
          <p:cNvPr id="11" name="Picture 8" descr="Bauer_secondary.eps">
            <a:extLst>
              <a:ext uri="{FF2B5EF4-FFF2-40B4-BE49-F238E27FC236}">
                <a16:creationId xmlns:a16="http://schemas.microsoft.com/office/drawing/2014/main" id="{D328E982-D513-4B61-A0D4-975C18A786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75" y="209550"/>
            <a:ext cx="12874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01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F5A4241-452A-44BF-8FC6-6C46842C4F73}" type="datetime1">
              <a:rPr lang="en-US" altLang="en-US"/>
              <a:pPr>
                <a:defRPr/>
              </a:pPr>
              <a:t>9/3/2020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0922983-0C17-4952-8C81-1A0630079BB2}" type="slidenum">
              <a:rPr lang="en-US" altLang="en-US"/>
              <a:pPr>
                <a:defRPr/>
              </a:pPr>
              <a:t>‹#›</a:t>
            </a:fld>
            <a:endParaRPr lang="en-US" altLang="en-US" dirty="0"/>
          </a:p>
        </p:txBody>
      </p:sp>
    </p:spTree>
    <p:extLst>
      <p:ext uri="{BB962C8B-B14F-4D97-AF65-F5344CB8AC3E}">
        <p14:creationId xmlns:p14="http://schemas.microsoft.com/office/powerpoint/2010/main" val="138085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D449AAE-E976-456B-8475-EF8566E71ABE}" type="datetime1">
              <a:rPr lang="en-US" altLang="en-US"/>
              <a:pPr>
                <a:defRPr/>
              </a:pPr>
              <a:t>9/3/2020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3D2C5-5568-44CC-957A-D22F57D8EC09}" type="slidenum">
              <a:rPr lang="en-US" altLang="en-US"/>
              <a:pPr>
                <a:defRPr/>
              </a:pPr>
              <a:t>‹#›</a:t>
            </a:fld>
            <a:endParaRPr lang="en-US" altLang="en-US" dirty="0"/>
          </a:p>
        </p:txBody>
      </p:sp>
    </p:spTree>
    <p:extLst>
      <p:ext uri="{BB962C8B-B14F-4D97-AF65-F5344CB8AC3E}">
        <p14:creationId xmlns:p14="http://schemas.microsoft.com/office/powerpoint/2010/main" val="26802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7B09294-EC80-4F0C-8420-2D4F942683E2}" type="datetime1">
              <a:rPr lang="en-US" altLang="en-US"/>
              <a:pPr>
                <a:defRPr/>
              </a:pPr>
              <a:t>9/3/2020</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347ABF3-E6C2-42C6-83E5-346D56D9233C}" type="slidenum">
              <a:rPr lang="en-US" altLang="en-US"/>
              <a:pPr>
                <a:defRPr/>
              </a:pPr>
              <a:t>‹#›</a:t>
            </a:fld>
            <a:endParaRPr lang="en-US" altLang="en-US" dirty="0"/>
          </a:p>
        </p:txBody>
      </p:sp>
    </p:spTree>
    <p:extLst>
      <p:ext uri="{BB962C8B-B14F-4D97-AF65-F5344CB8AC3E}">
        <p14:creationId xmlns:p14="http://schemas.microsoft.com/office/powerpoint/2010/main" val="42181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0D2DDEA-FFA1-4605-9FFB-3511B96964C3}" type="datetime1">
              <a:rPr lang="en-US" altLang="en-US"/>
              <a:pPr>
                <a:defRPr/>
              </a:pPr>
              <a:t>9/3/2020</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FB00646-03CC-46D8-8F07-02EE6C1C4952}" type="slidenum">
              <a:rPr lang="en-US" altLang="en-US"/>
              <a:pPr>
                <a:defRPr/>
              </a:pPr>
              <a:t>‹#›</a:t>
            </a:fld>
            <a:endParaRPr lang="en-US" altLang="en-US" dirty="0"/>
          </a:p>
        </p:txBody>
      </p:sp>
    </p:spTree>
    <p:extLst>
      <p:ext uri="{BB962C8B-B14F-4D97-AF65-F5344CB8AC3E}">
        <p14:creationId xmlns:p14="http://schemas.microsoft.com/office/powerpoint/2010/main" val="376152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562BEFC-076B-4929-B4DD-E21D4FC7C645}" type="datetime1">
              <a:rPr lang="en-US" altLang="en-US"/>
              <a:pPr>
                <a:defRPr/>
              </a:pPr>
              <a:t>9/3/2020</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D6903B5-ED0C-491E-AE27-6D90BCEBD5C6}" type="slidenum">
              <a:rPr lang="en-US" altLang="en-US"/>
              <a:pPr>
                <a:defRPr/>
              </a:pPr>
              <a:t>‹#›</a:t>
            </a:fld>
            <a:endParaRPr lang="en-US" altLang="en-US" dirty="0"/>
          </a:p>
        </p:txBody>
      </p:sp>
    </p:spTree>
    <p:extLst>
      <p:ext uri="{BB962C8B-B14F-4D97-AF65-F5344CB8AC3E}">
        <p14:creationId xmlns:p14="http://schemas.microsoft.com/office/powerpoint/2010/main" val="415447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01BE48-E4F9-41B7-B408-4C4B3FD50222}" type="datetime1">
              <a:rPr lang="en-US" altLang="en-US"/>
              <a:pPr>
                <a:defRPr/>
              </a:pPr>
              <a:t>9/3/2020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79F92F-F562-43F8-A830-6529653EBD90}" type="slidenum">
              <a:rPr lang="en-US" altLang="en-US"/>
              <a:pPr>
                <a:defRPr/>
              </a:pPr>
              <a:t>‹#›</a:t>
            </a:fld>
            <a:endParaRPr lang="en-US" altLang="en-US" dirty="0"/>
          </a:p>
        </p:txBody>
      </p:sp>
    </p:spTree>
    <p:extLst>
      <p:ext uri="{BB962C8B-B14F-4D97-AF65-F5344CB8AC3E}">
        <p14:creationId xmlns:p14="http://schemas.microsoft.com/office/powerpoint/2010/main" val="199686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07AA8EC-FF76-4EB8-AE6F-4F63A5E49ACE}" type="datetime1">
              <a:rPr lang="en-US" altLang="en-US"/>
              <a:pPr>
                <a:defRPr/>
              </a:pPr>
              <a:t>9/3/2020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0D8142-BD4B-4E6D-B21C-D8F2FFDDB6CD}" type="slidenum">
              <a:rPr lang="en-US" altLang="en-US"/>
              <a:pPr>
                <a:defRPr/>
              </a:pPr>
              <a:t>‹#›</a:t>
            </a:fld>
            <a:endParaRPr lang="en-US" altLang="en-US" dirty="0"/>
          </a:p>
        </p:txBody>
      </p:sp>
    </p:spTree>
    <p:extLst>
      <p:ext uri="{BB962C8B-B14F-4D97-AF65-F5344CB8AC3E}">
        <p14:creationId xmlns:p14="http://schemas.microsoft.com/office/powerpoint/2010/main" val="61464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FFFFFF"/>
                </a:solidFill>
                <a:latin typeface="Calibri" panose="020F0502020204030204" pitchFamily="34" charset="0"/>
              </a:defRPr>
            </a:lvl1pPr>
          </a:lstStyle>
          <a:p>
            <a:pPr>
              <a:defRPr/>
            </a:pPr>
            <a:fld id="{57737039-3A7A-4CDD-B128-B39B9EDBFAFC}" type="datetime1">
              <a:rPr lang="en-US" altLang="en-US"/>
              <a:pPr>
                <a:defRPr/>
              </a:pPr>
              <a:t>9/3/2020</a:t>
            </a:fld>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FFFFFF"/>
                </a:solidFill>
                <a:latin typeface="Calibri" panose="020F0502020204030204" pitchFamily="34" charset="0"/>
              </a:defRPr>
            </a:lvl1pPr>
          </a:lstStyle>
          <a:p>
            <a:pPr>
              <a:defRPr/>
            </a:pPr>
            <a:fld id="{0D5C2F96-AE3A-4633-AC86-B49B5B7ED25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91" r:id="rId1"/>
    <p:sldLayoutId id="214748370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2" r:id="rId12"/>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1280.png"/><Relationship Id="rId3" Type="http://schemas.openxmlformats.org/officeDocument/2006/relationships/image" Target="../media/image1230.png"/><Relationship Id="rId7" Type="http://schemas.openxmlformats.org/officeDocument/2006/relationships/image" Target="../media/image127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260.png"/><Relationship Id="rId5" Type="http://schemas.openxmlformats.org/officeDocument/2006/relationships/image" Target="../media/image1250.png"/><Relationship Id="rId4" Type="http://schemas.openxmlformats.org/officeDocument/2006/relationships/image" Target="../media/image1240.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6100.png"/><Relationship Id="rId2" Type="http://schemas.openxmlformats.org/officeDocument/2006/relationships/hyperlink" Target="https://multithreaded.stitchfix.com/assets/files/gam.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D566-B148-43C0-88C7-E78A114924FD}"/>
              </a:ext>
            </a:extLst>
          </p:cNvPr>
          <p:cNvSpPr>
            <a:spLocks noGrp="1"/>
          </p:cNvSpPr>
          <p:nvPr>
            <p:ph type="title"/>
          </p:nvPr>
        </p:nvSpPr>
        <p:spPr>
          <a:xfrm>
            <a:off x="1678581" y="208741"/>
            <a:ext cx="6962499" cy="555679"/>
          </a:xfrm>
        </p:spPr>
        <p:txBody>
          <a:bodyPr/>
          <a:lstStyle/>
          <a:p>
            <a:r>
              <a:rPr lang="en-US" sz="2400" dirty="0"/>
              <a:t>Comments on Modeling and Machine Learning</a:t>
            </a:r>
          </a:p>
        </p:txBody>
      </p:sp>
      <p:sp>
        <p:nvSpPr>
          <p:cNvPr id="4" name="TextBox 3">
            <a:extLst>
              <a:ext uri="{FF2B5EF4-FFF2-40B4-BE49-F238E27FC236}">
                <a16:creationId xmlns:a16="http://schemas.microsoft.com/office/drawing/2014/main" id="{9BE93DAF-2EFE-4E7D-84E4-D0E3485CF98A}"/>
              </a:ext>
            </a:extLst>
          </p:cNvPr>
          <p:cNvSpPr txBox="1"/>
          <p:nvPr/>
        </p:nvSpPr>
        <p:spPr>
          <a:xfrm>
            <a:off x="7975600" y="6093580"/>
            <a:ext cx="881973" cy="307777"/>
          </a:xfrm>
          <a:prstGeom prst="rect">
            <a:avLst/>
          </a:prstGeom>
          <a:noFill/>
        </p:spPr>
        <p:txBody>
          <a:bodyPr wrap="none" rtlCol="0">
            <a:spAutoFit/>
          </a:bodyPr>
          <a:lstStyle/>
          <a:p>
            <a:r>
              <a:rPr lang="en-US" sz="1400" i="1" dirty="0">
                <a:solidFill>
                  <a:srgbClr val="00986E"/>
                </a:solidFill>
              </a:rPr>
              <a:t>Ch 2 ISL</a:t>
            </a:r>
          </a:p>
        </p:txBody>
      </p:sp>
      <p:pic>
        <p:nvPicPr>
          <p:cNvPr id="6" name="Picture 5">
            <a:extLst>
              <a:ext uri="{FF2B5EF4-FFF2-40B4-BE49-F238E27FC236}">
                <a16:creationId xmlns:a16="http://schemas.microsoft.com/office/drawing/2014/main" id="{F3662449-6795-4C57-AA27-84A04192B82F}"/>
              </a:ext>
            </a:extLst>
          </p:cNvPr>
          <p:cNvPicPr>
            <a:picLocks noChangeAspect="1"/>
          </p:cNvPicPr>
          <p:nvPr/>
        </p:nvPicPr>
        <p:blipFill>
          <a:blip r:embed="rId2"/>
          <a:stretch>
            <a:fillRect/>
          </a:stretch>
        </p:blipFill>
        <p:spPr>
          <a:xfrm>
            <a:off x="1134591" y="1466754"/>
            <a:ext cx="6028209" cy="59512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D546732-CD29-46EA-BAE0-F4FEB694E377}"/>
                  </a:ext>
                </a:extLst>
              </p:cNvPr>
              <p:cNvSpPr txBox="1"/>
              <p:nvPr/>
            </p:nvSpPr>
            <p:spPr>
              <a:xfrm>
                <a:off x="193040" y="2051019"/>
                <a:ext cx="3970613" cy="1677575"/>
              </a:xfrm>
              <a:prstGeom prst="rect">
                <a:avLst/>
              </a:prstGeom>
              <a:noFill/>
            </p:spPr>
            <p:txBody>
              <a:bodyPr wrap="square">
                <a:spAutoFit/>
              </a:bodyPr>
              <a:lstStyle/>
              <a:p>
                <a:r>
                  <a:rPr lang="en-US" sz="1400" dirty="0"/>
                  <a:t>Variance refers to the amount by which </a:t>
                </a:r>
                <a:r>
                  <a:rPr lang="en-US" sz="1400" b="1" dirty="0"/>
                  <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ƒ</m:t>
                        </m:r>
                      </m:e>
                    </m:acc>
                  </m:oMath>
                </a14:m>
                <a:r>
                  <a:rPr lang="en-US" sz="1400" b="1" dirty="0"/>
                  <a:t> </a:t>
                </a:r>
                <a:r>
                  <a:rPr lang="en-US" sz="1400" dirty="0"/>
                  <a:t> would change if we estimated it using a different training data set </a:t>
                </a:r>
                <a:r>
                  <a:rPr lang="en-US" sz="1400" i="1" dirty="0"/>
                  <a:t>(ISL 2.2)</a:t>
                </a:r>
                <a:endParaRPr lang="en-US" sz="1400" dirty="0"/>
              </a:p>
              <a:p>
                <a:endParaRPr lang="en-US" sz="1400" i="1" dirty="0"/>
              </a:p>
              <a:p>
                <a:r>
                  <a:rPr lang="en-US" sz="1400" i="1" dirty="0">
                    <a:solidFill>
                      <a:srgbClr val="0070C0"/>
                    </a:solidFill>
                  </a:rPr>
                  <a:t>Many ML algorithms create parameters as needed, so a different dataset will cause the creation of a different set parameters).</a:t>
                </a:r>
              </a:p>
            </p:txBody>
          </p:sp>
        </mc:Choice>
        <mc:Fallback xmlns="">
          <p:sp>
            <p:nvSpPr>
              <p:cNvPr id="8" name="TextBox 7">
                <a:extLst>
                  <a:ext uri="{FF2B5EF4-FFF2-40B4-BE49-F238E27FC236}">
                    <a16:creationId xmlns:a16="http://schemas.microsoft.com/office/drawing/2014/main" id="{1D546732-CD29-46EA-BAE0-F4FEB694E377}"/>
                  </a:ext>
                </a:extLst>
              </p:cNvPr>
              <p:cNvSpPr txBox="1">
                <a:spLocks noRot="1" noChangeAspect="1" noMove="1" noResize="1" noEditPoints="1" noAdjustHandles="1" noChangeArrowheads="1" noChangeShapeType="1" noTextEdit="1"/>
              </p:cNvSpPr>
              <p:nvPr/>
            </p:nvSpPr>
            <p:spPr>
              <a:xfrm>
                <a:off x="193040" y="2051019"/>
                <a:ext cx="3970613" cy="1677575"/>
              </a:xfrm>
              <a:prstGeom prst="rect">
                <a:avLst/>
              </a:prstGeom>
              <a:blipFill>
                <a:blip r:embed="rId3"/>
                <a:stretch>
                  <a:fillRect l="-461" t="-1449" r="-1382" b="-289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73E931C-A44F-4F4C-9D6A-661964DB37F2}"/>
              </a:ext>
            </a:extLst>
          </p:cNvPr>
          <p:cNvSpPr txBox="1"/>
          <p:nvPr/>
        </p:nvSpPr>
        <p:spPr>
          <a:xfrm>
            <a:off x="4236720" y="2122139"/>
            <a:ext cx="4790440" cy="1600438"/>
          </a:xfrm>
          <a:prstGeom prst="rect">
            <a:avLst/>
          </a:prstGeom>
          <a:noFill/>
        </p:spPr>
        <p:txBody>
          <a:bodyPr wrap="square">
            <a:spAutoFit/>
          </a:bodyPr>
          <a:lstStyle/>
          <a:p>
            <a:r>
              <a:rPr lang="en-US" sz="1400" dirty="0"/>
              <a:t>Bias refers to the error that is introduced by approximating a real-life problem, which may be extremely complicated, by a much simpler model. </a:t>
            </a:r>
            <a:r>
              <a:rPr lang="en-US" sz="1400" i="1" dirty="0"/>
              <a:t>(ISL 2.2)</a:t>
            </a:r>
          </a:p>
          <a:p>
            <a:endParaRPr lang="en-US" sz="1400" i="1" dirty="0"/>
          </a:p>
          <a:p>
            <a:r>
              <a:rPr lang="en-US" sz="1400" i="1" dirty="0">
                <a:solidFill>
                  <a:srgbClr val="0070C0"/>
                </a:solidFill>
              </a:rPr>
              <a:t>A better explanation is: bias refers to the </a:t>
            </a:r>
            <a:r>
              <a:rPr lang="en-US" sz="1400" b="1" i="1" dirty="0">
                <a:solidFill>
                  <a:srgbClr val="0070C0"/>
                </a:solidFill>
              </a:rPr>
              <a:t>process</a:t>
            </a:r>
            <a:r>
              <a:rPr lang="en-US" sz="1400" i="1" dirty="0">
                <a:solidFill>
                  <a:srgbClr val="0070C0"/>
                </a:solidFill>
              </a:rPr>
              <a:t> an algorithm uses to create parameters, find parameter values, and fit those parameters to data</a:t>
            </a:r>
            <a:r>
              <a:rPr lang="en-US" sz="1400" i="1" dirty="0"/>
              <a:t>. </a:t>
            </a:r>
          </a:p>
        </p:txBody>
      </p:sp>
      <p:sp>
        <p:nvSpPr>
          <p:cNvPr id="12" name="TextBox 11">
            <a:extLst>
              <a:ext uri="{FF2B5EF4-FFF2-40B4-BE49-F238E27FC236}">
                <a16:creationId xmlns:a16="http://schemas.microsoft.com/office/drawing/2014/main" id="{1EA6A169-AA19-46AC-87A1-4E414DBFC9F6}"/>
              </a:ext>
            </a:extLst>
          </p:cNvPr>
          <p:cNvSpPr txBox="1"/>
          <p:nvPr/>
        </p:nvSpPr>
        <p:spPr>
          <a:xfrm>
            <a:off x="67013" y="994344"/>
            <a:ext cx="4572000" cy="369332"/>
          </a:xfrm>
          <a:prstGeom prst="rect">
            <a:avLst/>
          </a:prstGeom>
          <a:noFill/>
        </p:spPr>
        <p:txBody>
          <a:bodyPr wrap="square">
            <a:spAutoFit/>
          </a:bodyPr>
          <a:lstStyle/>
          <a:p>
            <a:pPr marL="0" indent="0">
              <a:buNone/>
            </a:pPr>
            <a:r>
              <a:rPr lang="en-US" b="1" dirty="0"/>
              <a:t>The </a:t>
            </a:r>
            <a:r>
              <a:rPr lang="en-US" b="1" i="0" u="none" strike="noStrike" baseline="0" dirty="0">
                <a:latin typeface="CMR10"/>
              </a:rPr>
              <a:t>Trade-Off between</a:t>
            </a:r>
            <a:r>
              <a:rPr lang="en-US" b="1" dirty="0"/>
              <a:t> </a:t>
            </a:r>
            <a:r>
              <a:rPr lang="en-US" b="1" i="0" u="none" strike="noStrike" baseline="0" dirty="0">
                <a:latin typeface="CMR10"/>
              </a:rPr>
              <a:t>Bias and Variance</a:t>
            </a:r>
            <a:endParaRPr lang="en-US" b="1" dirty="0"/>
          </a:p>
        </p:txBody>
      </p:sp>
      <p:sp>
        <p:nvSpPr>
          <p:cNvPr id="14" name="TextBox 13">
            <a:extLst>
              <a:ext uri="{FF2B5EF4-FFF2-40B4-BE49-F238E27FC236}">
                <a16:creationId xmlns:a16="http://schemas.microsoft.com/office/drawing/2014/main" id="{330BDDE9-D5D8-4482-BD3F-E77F707EA94B}"/>
              </a:ext>
            </a:extLst>
          </p:cNvPr>
          <p:cNvSpPr txBox="1"/>
          <p:nvPr/>
        </p:nvSpPr>
        <p:spPr>
          <a:xfrm>
            <a:off x="243840" y="4046605"/>
            <a:ext cx="7523480" cy="369332"/>
          </a:xfrm>
          <a:prstGeom prst="rect">
            <a:avLst/>
          </a:prstGeom>
          <a:noFill/>
        </p:spPr>
        <p:txBody>
          <a:bodyPr wrap="square">
            <a:spAutoFit/>
          </a:bodyPr>
          <a:lstStyle/>
          <a:p>
            <a:pPr marL="0" indent="0" algn="l">
              <a:buNone/>
            </a:pPr>
            <a:r>
              <a:rPr lang="en-US" sz="1800" b="1" i="0" u="none" strike="noStrike" baseline="0" dirty="0">
                <a:latin typeface="CMR10"/>
              </a:rPr>
              <a:t>The Trade-Off between Prediction Accuracy and Interpretability</a:t>
            </a:r>
          </a:p>
        </p:txBody>
      </p:sp>
      <p:sp>
        <p:nvSpPr>
          <p:cNvPr id="16" name="TextBox 15">
            <a:extLst>
              <a:ext uri="{FF2B5EF4-FFF2-40B4-BE49-F238E27FC236}">
                <a16:creationId xmlns:a16="http://schemas.microsoft.com/office/drawing/2014/main" id="{0ADCC57E-B921-4B67-9ECF-5177829B6786}"/>
              </a:ext>
            </a:extLst>
          </p:cNvPr>
          <p:cNvSpPr txBox="1"/>
          <p:nvPr/>
        </p:nvSpPr>
        <p:spPr>
          <a:xfrm>
            <a:off x="179747" y="4865748"/>
            <a:ext cx="8623893" cy="954107"/>
          </a:xfrm>
          <a:prstGeom prst="rect">
            <a:avLst/>
          </a:prstGeom>
          <a:noFill/>
        </p:spPr>
        <p:txBody>
          <a:bodyPr wrap="square">
            <a:spAutoFit/>
          </a:bodyPr>
          <a:lstStyle/>
          <a:p>
            <a:r>
              <a:rPr lang="en-US" sz="1400" i="1" dirty="0"/>
              <a:t>As ML algorithms create, transform and expand parameters – they quickly become too complex for human interpretation, which means that they do not </a:t>
            </a:r>
            <a:r>
              <a:rPr lang="en-US" sz="1400" b="1" i="1" dirty="0"/>
              <a:t>explain</a:t>
            </a:r>
            <a:r>
              <a:rPr lang="en-US" sz="1400" i="1" dirty="0"/>
              <a:t> (i.e., explanatory models) the relationships between dimensions and outcome (i.e., business drivers can’t be explicitly managed).</a:t>
            </a:r>
          </a:p>
          <a:p>
            <a:endParaRPr lang="en-US" sz="1400" i="1" dirty="0"/>
          </a:p>
        </p:txBody>
      </p:sp>
    </p:spTree>
    <p:extLst>
      <p:ext uri="{BB962C8B-B14F-4D97-AF65-F5344CB8AC3E}">
        <p14:creationId xmlns:p14="http://schemas.microsoft.com/office/powerpoint/2010/main" val="145368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2F6E794-F2B5-44C5-B2DA-5088999CA82B}"/>
              </a:ext>
            </a:extLst>
          </p:cNvPr>
          <p:cNvGraphicFramePr>
            <a:graphicFrameLocks noChangeAspect="1"/>
          </p:cNvGraphicFramePr>
          <p:nvPr>
            <p:extLst>
              <p:ext uri="{D42A27DB-BD31-4B8C-83A1-F6EECF244321}">
                <p14:modId xmlns:p14="http://schemas.microsoft.com/office/powerpoint/2010/main" val="3339139830"/>
              </p:ext>
            </p:extLst>
          </p:nvPr>
        </p:nvGraphicFramePr>
        <p:xfrm>
          <a:off x="804268" y="3732912"/>
          <a:ext cx="6321151" cy="766915"/>
        </p:xfrm>
        <a:graphic>
          <a:graphicData uri="http://schemas.openxmlformats.org/presentationml/2006/ole">
            <mc:AlternateContent xmlns:mc="http://schemas.openxmlformats.org/markup-compatibility/2006">
              <mc:Choice xmlns:v="urn:schemas-microsoft-com:vml" Requires="v">
                <p:oleObj spid="_x0000_s1062" name="Equation" r:id="rId3" imgW="3771900" imgH="457200" progId="Equation.DSMT4">
                  <p:embed/>
                </p:oleObj>
              </mc:Choice>
              <mc:Fallback>
                <p:oleObj name="Equation" r:id="rId3" imgW="3771900" imgH="457200" progId="Equation.DSMT4">
                  <p:embed/>
                  <p:pic>
                    <p:nvPicPr>
                      <p:cNvPr id="4" name="Object 3">
                        <a:extLst>
                          <a:ext uri="{FF2B5EF4-FFF2-40B4-BE49-F238E27FC236}">
                            <a16:creationId xmlns:a16="http://schemas.microsoft.com/office/drawing/2014/main" id="{02F6E794-F2B5-44C5-B2DA-5088999CA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68" y="3732912"/>
                        <a:ext cx="6321151" cy="766915"/>
                      </a:xfrm>
                      <a:prstGeom prst="rect">
                        <a:avLst/>
                      </a:prstGeom>
                      <a:noFill/>
                    </p:spPr>
                  </p:pic>
                </p:oleObj>
              </mc:Fallback>
            </mc:AlternateContent>
          </a:graphicData>
        </a:graphic>
      </p:graphicFrame>
      <p:sp>
        <p:nvSpPr>
          <p:cNvPr id="5" name="Rectangle 4">
            <a:extLst>
              <a:ext uri="{FF2B5EF4-FFF2-40B4-BE49-F238E27FC236}">
                <a16:creationId xmlns:a16="http://schemas.microsoft.com/office/drawing/2014/main" id="{9CD20705-414A-48E2-805C-D3214198D409}"/>
              </a:ext>
            </a:extLst>
          </p:cNvPr>
          <p:cNvSpPr/>
          <p:nvPr/>
        </p:nvSpPr>
        <p:spPr>
          <a:xfrm>
            <a:off x="183536" y="2155439"/>
            <a:ext cx="8145380" cy="523220"/>
          </a:xfrm>
          <a:prstGeom prst="rect">
            <a:avLst/>
          </a:prstGeom>
        </p:spPr>
        <p:txBody>
          <a:bodyPr wrap="square">
            <a:spAutoFit/>
          </a:bodyPr>
          <a:lstStyle/>
          <a:p>
            <a:r>
              <a:rPr lang="en-US" sz="1400" dirty="0"/>
              <a:t>Regularization adds a term to a cost function to penalize complexity (which prevents overfitting – remember the </a:t>
            </a:r>
            <a:r>
              <a:rPr lang="en-US" sz="1400" dirty="0">
                <a:solidFill>
                  <a:srgbClr val="C00000"/>
                </a:solidFill>
              </a:rPr>
              <a:t>bias / variance</a:t>
            </a:r>
            <a:r>
              <a:rPr lang="en-US" sz="1400" dirty="0"/>
              <a:t> tradeoff)</a:t>
            </a:r>
          </a:p>
        </p:txBody>
      </p:sp>
      <p:sp>
        <p:nvSpPr>
          <p:cNvPr id="6" name="Oval 5">
            <a:extLst>
              <a:ext uri="{FF2B5EF4-FFF2-40B4-BE49-F238E27FC236}">
                <a16:creationId xmlns:a16="http://schemas.microsoft.com/office/drawing/2014/main" id="{0B34608F-F854-44C2-8B42-29A55E56E7C6}"/>
              </a:ext>
            </a:extLst>
          </p:cNvPr>
          <p:cNvSpPr/>
          <p:nvPr/>
        </p:nvSpPr>
        <p:spPr>
          <a:xfrm>
            <a:off x="4740214" y="3732912"/>
            <a:ext cx="2875472" cy="730369"/>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06B4B9F-593D-4AC9-8056-7CC0BB5435A3}"/>
              </a:ext>
            </a:extLst>
          </p:cNvPr>
          <p:cNvSpPr/>
          <p:nvPr/>
        </p:nvSpPr>
        <p:spPr>
          <a:xfrm>
            <a:off x="559033" y="3750137"/>
            <a:ext cx="1167935" cy="730369"/>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046EA126-2BB1-4E4A-A07F-CFE1F2E9E4AD}"/>
              </a:ext>
            </a:extLst>
          </p:cNvPr>
          <p:cNvCxnSpPr>
            <a:cxnSpLocks/>
          </p:cNvCxnSpPr>
          <p:nvPr/>
        </p:nvCxnSpPr>
        <p:spPr>
          <a:xfrm flipV="1">
            <a:off x="989161" y="3292819"/>
            <a:ext cx="6136258" cy="5753"/>
          </a:xfrm>
          <a:prstGeom prst="line">
            <a:avLst/>
          </a:prstGeom>
          <a:ln w="63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7B8420A-FFA2-486E-ABCD-99B855893956}"/>
              </a:ext>
            </a:extLst>
          </p:cNvPr>
          <p:cNvCxnSpPr>
            <a:cxnSpLocks/>
          </p:cNvCxnSpPr>
          <p:nvPr/>
        </p:nvCxnSpPr>
        <p:spPr>
          <a:xfrm>
            <a:off x="7125419" y="3292819"/>
            <a:ext cx="0" cy="356560"/>
          </a:xfrm>
          <a:prstGeom prst="straightConnector1">
            <a:avLst/>
          </a:prstGeom>
          <a:ln w="635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86738DB-AC37-40AE-8528-CF6DBDA27050}"/>
              </a:ext>
            </a:extLst>
          </p:cNvPr>
          <p:cNvCxnSpPr>
            <a:cxnSpLocks/>
          </p:cNvCxnSpPr>
          <p:nvPr/>
        </p:nvCxnSpPr>
        <p:spPr>
          <a:xfrm>
            <a:off x="989161" y="3298572"/>
            <a:ext cx="0" cy="356560"/>
          </a:xfrm>
          <a:prstGeom prst="straightConnector1">
            <a:avLst/>
          </a:prstGeom>
          <a:ln w="63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1EF7C226-FA71-446F-B414-FBBEB2672231}"/>
              </a:ext>
            </a:extLst>
          </p:cNvPr>
          <p:cNvSpPr txBox="1"/>
          <p:nvPr/>
        </p:nvSpPr>
        <p:spPr>
          <a:xfrm>
            <a:off x="1152072" y="2942012"/>
            <a:ext cx="5440913" cy="307777"/>
          </a:xfrm>
          <a:prstGeom prst="rect">
            <a:avLst/>
          </a:prstGeom>
          <a:noFill/>
        </p:spPr>
        <p:txBody>
          <a:bodyPr wrap="none" rtlCol="0">
            <a:spAutoFit/>
          </a:bodyPr>
          <a:lstStyle/>
          <a:p>
            <a:r>
              <a:rPr lang="en-US" sz="1400" b="1" i="1" dirty="0">
                <a:solidFill>
                  <a:srgbClr val="C00000"/>
                </a:solidFill>
              </a:rPr>
              <a:t>The reg term works in opposition to the minimization function</a:t>
            </a:r>
          </a:p>
        </p:txBody>
      </p:sp>
      <p:sp>
        <p:nvSpPr>
          <p:cNvPr id="17" name="Rectangle 16">
            <a:extLst>
              <a:ext uri="{FF2B5EF4-FFF2-40B4-BE49-F238E27FC236}">
                <a16:creationId xmlns:a16="http://schemas.microsoft.com/office/drawing/2014/main" id="{FC05294E-9F79-410B-BC2B-742089D7A4D7}"/>
              </a:ext>
            </a:extLst>
          </p:cNvPr>
          <p:cNvSpPr/>
          <p:nvPr/>
        </p:nvSpPr>
        <p:spPr>
          <a:xfrm>
            <a:off x="333060" y="5289701"/>
            <a:ext cx="7995856" cy="738664"/>
          </a:xfrm>
          <a:prstGeom prst="rect">
            <a:avLst/>
          </a:prstGeom>
        </p:spPr>
        <p:txBody>
          <a:bodyPr wrap="square">
            <a:spAutoFit/>
          </a:bodyPr>
          <a:lstStyle/>
          <a:p>
            <a:pPr marL="285750" indent="-285750">
              <a:buFont typeface="Arial" panose="020B0604020202020204" pitchFamily="34" charset="0"/>
              <a:buChar char="•"/>
            </a:pPr>
            <a:r>
              <a:rPr lang="en-US" sz="1400" dirty="0"/>
              <a:t>It favors smaller coefficients when there’s uncertainty.</a:t>
            </a:r>
          </a:p>
          <a:p>
            <a:pPr marL="285750" indent="-285750">
              <a:buFont typeface="Arial" panose="020B0604020202020204" pitchFamily="34" charset="0"/>
              <a:buChar char="•"/>
            </a:pPr>
            <a:r>
              <a:rPr lang="en-US" sz="1400" b="1" i="1" dirty="0">
                <a:solidFill>
                  <a:srgbClr val="C00000"/>
                </a:solidFill>
              </a:rPr>
              <a:t>Overfitting</a:t>
            </a:r>
            <a:r>
              <a:rPr lang="en-US" sz="1400" dirty="0"/>
              <a:t> is controlled by parameter </a:t>
            </a:r>
            <a:r>
              <a:rPr lang="en-US" sz="1400" i="1" dirty="0"/>
              <a:t>C.</a:t>
            </a:r>
            <a:r>
              <a:rPr lang="en-US" sz="1400" dirty="0"/>
              <a:t> </a:t>
            </a:r>
          </a:p>
          <a:p>
            <a:pPr marL="285750" indent="-285750">
              <a:buFont typeface="Arial" panose="020B0604020202020204" pitchFamily="34" charset="0"/>
              <a:buChar char="•"/>
            </a:pPr>
            <a:r>
              <a:rPr lang="en-US" sz="1400" i="1" dirty="0"/>
              <a:t>C</a:t>
            </a:r>
            <a:r>
              <a:rPr lang="en-US" sz="1400" dirty="0"/>
              <a:t> is set in practice using nested cross-validation (later in the course).</a:t>
            </a:r>
            <a:endParaRPr lang="en-US" sz="1400" i="1" dirty="0"/>
          </a:p>
        </p:txBody>
      </p:sp>
      <p:sp>
        <p:nvSpPr>
          <p:cNvPr id="18" name="TextBox 17">
            <a:extLst>
              <a:ext uri="{FF2B5EF4-FFF2-40B4-BE49-F238E27FC236}">
                <a16:creationId xmlns:a16="http://schemas.microsoft.com/office/drawing/2014/main" id="{2B4D7BCD-BA63-46E6-92B7-ECC4E9801604}"/>
              </a:ext>
            </a:extLst>
          </p:cNvPr>
          <p:cNvSpPr txBox="1"/>
          <p:nvPr/>
        </p:nvSpPr>
        <p:spPr>
          <a:xfrm>
            <a:off x="6190890" y="4726126"/>
            <a:ext cx="2849593" cy="276999"/>
          </a:xfrm>
          <a:prstGeom prst="rect">
            <a:avLst/>
          </a:prstGeom>
          <a:noFill/>
        </p:spPr>
        <p:txBody>
          <a:bodyPr wrap="square" rtlCol="0">
            <a:spAutoFit/>
          </a:bodyPr>
          <a:lstStyle/>
          <a:p>
            <a:r>
              <a:rPr lang="en-US" sz="1200" b="1" dirty="0">
                <a:solidFill>
                  <a:srgbClr val="C00000"/>
                </a:solidFill>
              </a:rPr>
              <a:t>We’ll use Lambda for the Constant</a:t>
            </a:r>
            <a:endParaRPr lang="en-US" sz="1200" b="1" i="1" dirty="0">
              <a:solidFill>
                <a:srgbClr val="C00000"/>
              </a:solidFill>
            </a:endParaRPr>
          </a:p>
        </p:txBody>
      </p:sp>
      <p:sp>
        <p:nvSpPr>
          <p:cNvPr id="3" name="TextBox 2">
            <a:extLst>
              <a:ext uri="{FF2B5EF4-FFF2-40B4-BE49-F238E27FC236}">
                <a16:creationId xmlns:a16="http://schemas.microsoft.com/office/drawing/2014/main" id="{FC29FCFF-9B1A-42B6-A993-7447B7CB799D}"/>
              </a:ext>
            </a:extLst>
          </p:cNvPr>
          <p:cNvSpPr txBox="1"/>
          <p:nvPr/>
        </p:nvSpPr>
        <p:spPr>
          <a:xfrm>
            <a:off x="183536" y="1258981"/>
            <a:ext cx="8813319" cy="584775"/>
          </a:xfrm>
          <a:prstGeom prst="rect">
            <a:avLst/>
          </a:prstGeom>
          <a:noFill/>
          <a:ln>
            <a:solidFill>
              <a:schemeClr val="accent1"/>
            </a:solidFill>
          </a:ln>
        </p:spPr>
        <p:txBody>
          <a:bodyPr wrap="square" rtlCol="0">
            <a:spAutoFit/>
          </a:bodyPr>
          <a:lstStyle/>
          <a:p>
            <a:r>
              <a:rPr lang="en-US" sz="1600" b="1" dirty="0"/>
              <a:t>Again, this is a central concept in machine learning. Remember, the bias variance tradeoff. </a:t>
            </a:r>
            <a:r>
              <a:rPr lang="en-US" sz="1600" i="1" dirty="0"/>
              <a:t>(Chpt 6 in the book – good source of MC questions)</a:t>
            </a:r>
            <a:r>
              <a:rPr lang="en-US" sz="1600" b="1" dirty="0"/>
              <a:t>.</a:t>
            </a:r>
          </a:p>
        </p:txBody>
      </p:sp>
    </p:spTree>
    <p:extLst>
      <p:ext uri="{BB962C8B-B14F-4D97-AF65-F5344CB8AC3E}">
        <p14:creationId xmlns:p14="http://schemas.microsoft.com/office/powerpoint/2010/main" val="59564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9BCE-6C75-4ADB-8777-36951087EA69}"/>
              </a:ext>
            </a:extLst>
          </p:cNvPr>
          <p:cNvSpPr>
            <a:spLocks noGrp="1"/>
          </p:cNvSpPr>
          <p:nvPr>
            <p:ph type="title"/>
          </p:nvPr>
        </p:nvSpPr>
        <p:spPr/>
        <p:txBody>
          <a:bodyPr/>
          <a:lstStyle/>
          <a:p>
            <a:r>
              <a:rPr lang="en-US" dirty="0"/>
              <a:t>… polynomial and regularization</a:t>
            </a:r>
          </a:p>
        </p:txBody>
      </p:sp>
      <p:pic>
        <p:nvPicPr>
          <p:cNvPr id="4" name="Picture 3">
            <a:extLst>
              <a:ext uri="{FF2B5EF4-FFF2-40B4-BE49-F238E27FC236}">
                <a16:creationId xmlns:a16="http://schemas.microsoft.com/office/drawing/2014/main" id="{CD85F46F-6516-41F8-B5BE-931D7061E213}"/>
              </a:ext>
            </a:extLst>
          </p:cNvPr>
          <p:cNvPicPr>
            <a:picLocks noChangeAspect="1"/>
          </p:cNvPicPr>
          <p:nvPr/>
        </p:nvPicPr>
        <p:blipFill>
          <a:blip r:embed="rId2"/>
          <a:stretch>
            <a:fillRect/>
          </a:stretch>
        </p:blipFill>
        <p:spPr>
          <a:xfrm>
            <a:off x="4832818" y="1233519"/>
            <a:ext cx="3922811" cy="3320070"/>
          </a:xfrm>
          <a:prstGeom prst="rect">
            <a:avLst/>
          </a:prstGeom>
        </p:spPr>
      </p:pic>
      <p:sp>
        <p:nvSpPr>
          <p:cNvPr id="5" name="Rectangle 4">
            <a:extLst>
              <a:ext uri="{FF2B5EF4-FFF2-40B4-BE49-F238E27FC236}">
                <a16:creationId xmlns:a16="http://schemas.microsoft.com/office/drawing/2014/main" id="{E5C4667E-22B6-401E-9876-8E52D6783209}"/>
              </a:ext>
            </a:extLst>
          </p:cNvPr>
          <p:cNvSpPr/>
          <p:nvPr/>
        </p:nvSpPr>
        <p:spPr>
          <a:xfrm>
            <a:off x="260818" y="1322821"/>
            <a:ext cx="4572000" cy="4862870"/>
          </a:xfrm>
          <a:prstGeom prst="rect">
            <a:avLst/>
          </a:prstGeom>
        </p:spPr>
        <p:txBody>
          <a:bodyPr>
            <a:spAutoFit/>
          </a:bodyPr>
          <a:lstStyle/>
          <a:p>
            <a:r>
              <a:rPr lang="en-US" sz="1000" dirty="0"/>
              <a:t>m = length(mydata$X) </a:t>
            </a:r>
          </a:p>
          <a:p>
            <a:r>
              <a:rPr lang="en-US" sz="1000" dirty="0"/>
              <a:t>x = matrix(c(rep(1,m), mydata$X, mydata$X^2), ncol=3)</a:t>
            </a:r>
          </a:p>
          <a:p>
            <a:r>
              <a:rPr lang="en-US" sz="1000" dirty="0"/>
              <a:t>n = ncol(x)</a:t>
            </a:r>
          </a:p>
          <a:p>
            <a:r>
              <a:rPr lang="en-US" sz="1000" dirty="0"/>
              <a:t>y = matrix(mydata$Y, ncol=1)</a:t>
            </a:r>
          </a:p>
          <a:p>
            <a:r>
              <a:rPr lang="en-US" sz="1000" b="1" dirty="0">
                <a:solidFill>
                  <a:srgbClr val="C00000"/>
                </a:solidFill>
              </a:rPr>
              <a:t>lambda = c(0,1,10)</a:t>
            </a:r>
          </a:p>
          <a:p>
            <a:r>
              <a:rPr lang="en-US" sz="1000" dirty="0"/>
              <a:t>d = diag(1,n,n)</a:t>
            </a:r>
          </a:p>
          <a:p>
            <a:r>
              <a:rPr lang="en-US" sz="1000" dirty="0"/>
              <a:t>d[1,1] = 0</a:t>
            </a:r>
          </a:p>
          <a:p>
            <a:r>
              <a:rPr lang="en-US" sz="1000" dirty="0"/>
              <a:t>th = array(0,c(n,length(lambda)))</a:t>
            </a:r>
          </a:p>
          <a:p>
            <a:endParaRPr lang="en-US" sz="1000" dirty="0"/>
          </a:p>
          <a:p>
            <a:r>
              <a:rPr lang="en-US" sz="1000" dirty="0"/>
              <a:t>f</a:t>
            </a:r>
            <a:r>
              <a:rPr lang="en-US" sz="1000" b="1" dirty="0">
                <a:solidFill>
                  <a:srgbClr val="C00000"/>
                </a:solidFill>
              </a:rPr>
              <a:t>or (i in 1:length(lambda))</a:t>
            </a:r>
            <a:r>
              <a:rPr lang="en-US" sz="1000" dirty="0"/>
              <a:t> {</a:t>
            </a:r>
          </a:p>
          <a:p>
            <a:r>
              <a:rPr lang="en-US" sz="1000" dirty="0"/>
              <a:t>  th[,i] = solve(t(x) %*% x + </a:t>
            </a:r>
            <a:r>
              <a:rPr lang="en-US" sz="1000" dirty="0">
                <a:solidFill>
                  <a:srgbClr val="FF0000"/>
                </a:solidFill>
              </a:rPr>
              <a:t>(</a:t>
            </a:r>
            <a:r>
              <a:rPr lang="en-US" sz="1000" b="1" dirty="0">
                <a:solidFill>
                  <a:srgbClr val="C00000"/>
                </a:solidFill>
              </a:rPr>
              <a:t>lambda[i] * d)</a:t>
            </a:r>
            <a:r>
              <a:rPr lang="en-US" sz="1000" dirty="0"/>
              <a:t>) %*% (t(x) %*% y)</a:t>
            </a:r>
          </a:p>
          <a:p>
            <a:r>
              <a:rPr lang="en-US" sz="1000" dirty="0"/>
              <a:t>}</a:t>
            </a:r>
          </a:p>
          <a:p>
            <a:endParaRPr lang="en-US" sz="1000" dirty="0"/>
          </a:p>
          <a:p>
            <a:r>
              <a:rPr lang="en-US" sz="1000" dirty="0"/>
              <a:t>nwx = seq(1, 4, len=50)</a:t>
            </a:r>
          </a:p>
          <a:p>
            <a:r>
              <a:rPr lang="en-US" sz="1000" dirty="0"/>
              <a:t>x = matrix(c(rep(1,length(nwx)), nwx, nwx^2), ncol=3)</a:t>
            </a:r>
          </a:p>
          <a:p>
            <a:r>
              <a:rPr lang="en-US" sz="1000" dirty="0"/>
              <a:t>newData &lt;- as.data.frame(nwx)</a:t>
            </a:r>
          </a:p>
          <a:p>
            <a:r>
              <a:rPr lang="en-US" sz="1000" dirty="0"/>
              <a:t>newData$th1 &lt;- (x %*% th[,1])</a:t>
            </a:r>
          </a:p>
          <a:p>
            <a:r>
              <a:rPr lang="en-US" sz="1000" dirty="0"/>
              <a:t>newData$th2 &lt;- (x %*% th[,2])</a:t>
            </a:r>
          </a:p>
          <a:p>
            <a:r>
              <a:rPr lang="en-US" sz="1000" dirty="0"/>
              <a:t>newData$th3 &lt;- (x %*% th[,3])</a:t>
            </a:r>
          </a:p>
          <a:p>
            <a:endParaRPr lang="en-US" sz="1000" dirty="0"/>
          </a:p>
          <a:p>
            <a:r>
              <a:rPr lang="en-US" sz="1000" dirty="0"/>
              <a:t>X &lt;- newData$nwx</a:t>
            </a:r>
          </a:p>
          <a:p>
            <a:r>
              <a:rPr lang="en-US" sz="1000" dirty="0"/>
              <a:t>newData$lm &lt;- predict(model, newData = X)</a:t>
            </a:r>
          </a:p>
          <a:p>
            <a:endParaRPr lang="en-US" sz="1000" dirty="0"/>
          </a:p>
          <a:p>
            <a:r>
              <a:rPr lang="en-US" sz="1000" dirty="0"/>
              <a:t>  </a:t>
            </a:r>
          </a:p>
          <a:p>
            <a:r>
              <a:rPr lang="en-US" sz="1000" dirty="0"/>
              <a:t>p &lt;- ggplot(mydata, aes(x=X, y=Y))+geom_point() + geom_smooth(method = 'lm', se=FALSE, color = 'black') </a:t>
            </a:r>
          </a:p>
          <a:p>
            <a:r>
              <a:rPr lang="en-US" sz="1000" dirty="0"/>
              <a:t>p &lt;- p+ geom_smooth(data = newData, aes(x=nwx, y = th1), color = 'blue')</a:t>
            </a:r>
          </a:p>
          <a:p>
            <a:r>
              <a:rPr lang="en-US" sz="1000" dirty="0"/>
              <a:t>p &lt;- p+ geom_smooth(data = newData, aes(x=nwx, y = th2), color = 'red')</a:t>
            </a:r>
          </a:p>
          <a:p>
            <a:r>
              <a:rPr lang="en-US" sz="1000" dirty="0"/>
              <a:t>p &lt;- p+ geom_smooth(data = newData, aes(x=nwx, y = th3), color = 'green')</a:t>
            </a:r>
          </a:p>
          <a:p>
            <a:r>
              <a:rPr lang="en-US" sz="1000" dirty="0"/>
              <a:t>p</a:t>
            </a:r>
          </a:p>
          <a:p>
            <a:endParaRPr lang="en-US" sz="10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E406F56-54B7-4B39-86F6-16E0607F5034}"/>
                  </a:ext>
                </a:extLst>
              </p:cNvPr>
              <p:cNvSpPr/>
              <p:nvPr/>
            </p:nvSpPr>
            <p:spPr>
              <a:xfrm>
                <a:off x="6711003" y="5106707"/>
                <a:ext cx="1525418" cy="307777"/>
              </a:xfrm>
              <a:prstGeom prst="rect">
                <a:avLst/>
              </a:prstGeom>
            </p:spPr>
            <p:txBody>
              <a:bodyPr wrap="none">
                <a:spAutoFit/>
              </a:bodyPr>
              <a:lstStyle/>
              <a:p>
                <a14:m>
                  <m:oMath xmlns:m="http://schemas.openxmlformats.org/officeDocument/2006/math">
                    <m:r>
                      <a:rPr lang="en-US" sz="1400" b="0" i="1" dirty="0" smtClean="0">
                        <a:solidFill>
                          <a:srgbClr val="C00000"/>
                        </a:solidFill>
                        <a:latin typeface="Cambria Math" panose="02040503050406030204" pitchFamily="18" charset="0"/>
                      </a:rPr>
                      <m:t>𝛽</m:t>
                    </m:r>
                  </m:oMath>
                </a14:m>
                <a:r>
                  <a:rPr lang="en-US" sz="1400" dirty="0">
                    <a:solidFill>
                      <a:srgbClr val="C00000"/>
                    </a:solidFill>
                  </a:rPr>
                  <a:t> = (X</a:t>
                </a:r>
                <a:r>
                  <a:rPr lang="en-US" sz="1400" baseline="30000" dirty="0">
                    <a:solidFill>
                      <a:srgbClr val="C00000"/>
                    </a:solidFill>
                  </a:rPr>
                  <a:t>T</a:t>
                </a:r>
                <a:r>
                  <a:rPr lang="en-US" sz="1400" dirty="0">
                    <a:solidFill>
                      <a:srgbClr val="C00000"/>
                    </a:solidFill>
                  </a:rPr>
                  <a:t>X)</a:t>
                </a:r>
                <a:r>
                  <a:rPr lang="en-US" sz="1400" baseline="30000" dirty="0">
                    <a:solidFill>
                      <a:srgbClr val="C00000"/>
                    </a:solidFill>
                  </a:rPr>
                  <a:t>-1</a:t>
                </a:r>
                <a:r>
                  <a:rPr lang="en-US" sz="1400" dirty="0">
                    <a:solidFill>
                      <a:srgbClr val="C00000"/>
                    </a:solidFill>
                  </a:rPr>
                  <a:t> (X</a:t>
                </a:r>
                <a:r>
                  <a:rPr lang="en-US" sz="1400" baseline="30000" dirty="0">
                    <a:solidFill>
                      <a:srgbClr val="C00000"/>
                    </a:solidFill>
                  </a:rPr>
                  <a:t>T</a:t>
                </a:r>
                <a:r>
                  <a:rPr lang="en-US" sz="1400" dirty="0">
                    <a:solidFill>
                      <a:srgbClr val="C00000"/>
                    </a:solidFill>
                  </a:rPr>
                  <a:t>Y)</a:t>
                </a:r>
              </a:p>
            </p:txBody>
          </p:sp>
        </mc:Choice>
        <mc:Fallback xmlns="">
          <p:sp>
            <p:nvSpPr>
              <p:cNvPr id="6" name="Rectangle 5">
                <a:extLst>
                  <a:ext uri="{FF2B5EF4-FFF2-40B4-BE49-F238E27FC236}">
                    <a16:creationId xmlns:a16="http://schemas.microsoft.com/office/drawing/2014/main" id="{4E406F56-54B7-4B39-86F6-16E0607F5034}"/>
                  </a:ext>
                </a:extLst>
              </p:cNvPr>
              <p:cNvSpPr>
                <a:spLocks noRot="1" noChangeAspect="1" noMove="1" noResize="1" noEditPoints="1" noAdjustHandles="1" noChangeArrowheads="1" noChangeShapeType="1" noTextEdit="1"/>
              </p:cNvSpPr>
              <p:nvPr/>
            </p:nvSpPr>
            <p:spPr>
              <a:xfrm>
                <a:off x="6711003" y="5106707"/>
                <a:ext cx="1525418" cy="307777"/>
              </a:xfrm>
              <a:prstGeom prst="rect">
                <a:avLst/>
              </a:prstGeom>
              <a:blipFill>
                <a:blip r:embed="rId3"/>
                <a:stretch>
                  <a:fillRect t="-4000" r="-400" b="-20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75451EA-84AC-43D2-ABFD-5197708741B5}"/>
              </a:ext>
            </a:extLst>
          </p:cNvPr>
          <p:cNvSpPr/>
          <p:nvPr/>
        </p:nvSpPr>
        <p:spPr>
          <a:xfrm>
            <a:off x="5503469" y="5569180"/>
            <a:ext cx="3252160" cy="461665"/>
          </a:xfrm>
          <a:prstGeom prst="rect">
            <a:avLst/>
          </a:prstGeom>
        </p:spPr>
        <p:txBody>
          <a:bodyPr wrap="square">
            <a:spAutoFit/>
          </a:bodyPr>
          <a:lstStyle/>
          <a:p>
            <a:r>
              <a:rPr lang="en-US" sz="1200" b="1" dirty="0">
                <a:solidFill>
                  <a:srgbClr val="C00000"/>
                </a:solidFill>
              </a:rPr>
              <a:t>betaHat &lt;- solve(t(X)%*%X) %*% t(X) %*%y</a:t>
            </a:r>
          </a:p>
        </p:txBody>
      </p:sp>
      <p:cxnSp>
        <p:nvCxnSpPr>
          <p:cNvPr id="9" name="Straight Arrow Connector 8">
            <a:extLst>
              <a:ext uri="{FF2B5EF4-FFF2-40B4-BE49-F238E27FC236}">
                <a16:creationId xmlns:a16="http://schemas.microsoft.com/office/drawing/2014/main" id="{D3CBE05D-709F-48F4-B570-1DDD3A14AEE4}"/>
              </a:ext>
            </a:extLst>
          </p:cNvPr>
          <p:cNvCxnSpPr/>
          <p:nvPr/>
        </p:nvCxnSpPr>
        <p:spPr>
          <a:xfrm flipH="1" flipV="1">
            <a:off x="2265872" y="3145766"/>
            <a:ext cx="3387305" cy="2277374"/>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8A84C8F-C2FA-470F-8B94-C39B96A2559C}"/>
              </a:ext>
            </a:extLst>
          </p:cNvPr>
          <p:cNvSpPr txBox="1"/>
          <p:nvPr/>
        </p:nvSpPr>
        <p:spPr>
          <a:xfrm>
            <a:off x="4832818" y="4520688"/>
            <a:ext cx="4307456" cy="430887"/>
          </a:xfrm>
          <a:prstGeom prst="rect">
            <a:avLst/>
          </a:prstGeom>
          <a:noFill/>
        </p:spPr>
        <p:txBody>
          <a:bodyPr wrap="square" rtlCol="0">
            <a:spAutoFit/>
          </a:bodyPr>
          <a:lstStyle/>
          <a:p>
            <a:r>
              <a:rPr lang="en-US" sz="1100" b="1" dirty="0">
                <a:solidFill>
                  <a:srgbClr val="C00000"/>
                </a:solidFill>
              </a:rPr>
              <a:t>Take the normal equation from Regression 1 </a:t>
            </a:r>
            <a:r>
              <a:rPr lang="en-US" sz="1100" b="1" i="1" dirty="0">
                <a:solidFill>
                  <a:srgbClr val="C00000"/>
                </a:solidFill>
              </a:rPr>
              <a:t>(which is a least cost minimization function)</a:t>
            </a:r>
          </a:p>
        </p:txBody>
      </p:sp>
      <p:sp>
        <p:nvSpPr>
          <p:cNvPr id="11" name="TextBox 10">
            <a:extLst>
              <a:ext uri="{FF2B5EF4-FFF2-40B4-BE49-F238E27FC236}">
                <a16:creationId xmlns:a16="http://schemas.microsoft.com/office/drawing/2014/main" id="{1E240C13-E2D9-4298-A405-130E1F33A942}"/>
              </a:ext>
            </a:extLst>
          </p:cNvPr>
          <p:cNvSpPr txBox="1"/>
          <p:nvPr/>
        </p:nvSpPr>
        <p:spPr>
          <a:xfrm>
            <a:off x="2782606" y="2999726"/>
            <a:ext cx="3857421" cy="430887"/>
          </a:xfrm>
          <a:prstGeom prst="rect">
            <a:avLst/>
          </a:prstGeom>
          <a:noFill/>
        </p:spPr>
        <p:txBody>
          <a:bodyPr wrap="square" rtlCol="0">
            <a:spAutoFit/>
          </a:bodyPr>
          <a:lstStyle/>
          <a:p>
            <a:r>
              <a:rPr lang="en-US" sz="1100" b="1" dirty="0">
                <a:solidFill>
                  <a:srgbClr val="C00000"/>
                </a:solidFill>
              </a:rPr>
              <a:t>Add a regularization term </a:t>
            </a:r>
            <a:r>
              <a:rPr lang="en-US" sz="1100" b="1" i="1" dirty="0">
                <a:solidFill>
                  <a:srgbClr val="C00000"/>
                </a:solidFill>
              </a:rPr>
              <a:t>(here, we added 3 increasing values to see the effects)</a:t>
            </a:r>
          </a:p>
        </p:txBody>
      </p:sp>
      <p:sp>
        <p:nvSpPr>
          <p:cNvPr id="12" name="TextBox 11">
            <a:extLst>
              <a:ext uri="{FF2B5EF4-FFF2-40B4-BE49-F238E27FC236}">
                <a16:creationId xmlns:a16="http://schemas.microsoft.com/office/drawing/2014/main" id="{32B2F247-BEA5-4E07-A8CF-37A1CC2E2FFA}"/>
              </a:ext>
            </a:extLst>
          </p:cNvPr>
          <p:cNvSpPr txBox="1"/>
          <p:nvPr/>
        </p:nvSpPr>
        <p:spPr>
          <a:xfrm>
            <a:off x="3959525" y="1388612"/>
            <a:ext cx="3804250" cy="1107996"/>
          </a:xfrm>
          <a:prstGeom prst="rect">
            <a:avLst/>
          </a:prstGeom>
          <a:noFill/>
        </p:spPr>
        <p:txBody>
          <a:bodyPr wrap="square" rtlCol="0">
            <a:spAutoFit/>
          </a:bodyPr>
          <a:lstStyle/>
          <a:p>
            <a:r>
              <a:rPr lang="en-US" sz="1100" b="1" dirty="0">
                <a:solidFill>
                  <a:srgbClr val="C00000"/>
                </a:solidFill>
              </a:rPr>
              <a:t>Plot out with different reg terms:</a:t>
            </a:r>
          </a:p>
          <a:p>
            <a:r>
              <a:rPr lang="en-US" sz="1100" b="1" i="1" dirty="0">
                <a:solidFill>
                  <a:srgbClr val="C00000"/>
                </a:solidFill>
              </a:rPr>
              <a:t>Black line is straight lr – no reg term</a:t>
            </a:r>
          </a:p>
          <a:p>
            <a:r>
              <a:rPr lang="en-US" sz="1100" b="1" i="1" dirty="0">
                <a:solidFill>
                  <a:srgbClr val="C00000"/>
                </a:solidFill>
              </a:rPr>
              <a:t>Blue line is polynomial with lambda = 0</a:t>
            </a:r>
          </a:p>
          <a:p>
            <a:r>
              <a:rPr lang="en-US" sz="1100" b="1" i="1" dirty="0">
                <a:solidFill>
                  <a:srgbClr val="C00000"/>
                </a:solidFill>
              </a:rPr>
              <a:t>Red line is polynomial with lambda = 1</a:t>
            </a:r>
          </a:p>
          <a:p>
            <a:r>
              <a:rPr lang="en-US" sz="1100" b="1" i="1" dirty="0">
                <a:solidFill>
                  <a:srgbClr val="C00000"/>
                </a:solidFill>
              </a:rPr>
              <a:t>Green line is polynomial with lambda = 10</a:t>
            </a:r>
          </a:p>
          <a:p>
            <a:r>
              <a:rPr lang="en-US" sz="1100" b="1" i="1" dirty="0">
                <a:solidFill>
                  <a:srgbClr val="C00000"/>
                </a:solidFill>
              </a:rPr>
              <a:t> </a:t>
            </a:r>
          </a:p>
        </p:txBody>
      </p:sp>
    </p:spTree>
    <p:extLst>
      <p:ext uri="{BB962C8B-B14F-4D97-AF65-F5344CB8AC3E}">
        <p14:creationId xmlns:p14="http://schemas.microsoft.com/office/powerpoint/2010/main" val="215963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036B-21D7-4B7F-A880-CB2D00921C12}"/>
              </a:ext>
            </a:extLst>
          </p:cNvPr>
          <p:cNvSpPr>
            <a:spLocks noGrp="1"/>
          </p:cNvSpPr>
          <p:nvPr>
            <p:ph type="title"/>
          </p:nvPr>
        </p:nvSpPr>
        <p:spPr/>
        <p:txBody>
          <a:bodyPr/>
          <a:lstStyle/>
          <a:p>
            <a:r>
              <a:rPr lang="en-US" dirty="0"/>
              <a:t>L1 and L2 Norms</a:t>
            </a:r>
          </a:p>
        </p:txBody>
      </p:sp>
      <p:pic>
        <p:nvPicPr>
          <p:cNvPr id="4" name="Picture 3">
            <a:extLst>
              <a:ext uri="{FF2B5EF4-FFF2-40B4-BE49-F238E27FC236}">
                <a16:creationId xmlns:a16="http://schemas.microsoft.com/office/drawing/2014/main" id="{48DB5F1E-D319-40B1-B30E-682891F92747}"/>
              </a:ext>
            </a:extLst>
          </p:cNvPr>
          <p:cNvPicPr>
            <a:picLocks noChangeAspect="1"/>
          </p:cNvPicPr>
          <p:nvPr/>
        </p:nvPicPr>
        <p:blipFill>
          <a:blip r:embed="rId3"/>
          <a:stretch>
            <a:fillRect/>
          </a:stretch>
        </p:blipFill>
        <p:spPr>
          <a:xfrm>
            <a:off x="179593" y="1576725"/>
            <a:ext cx="1917754" cy="713080"/>
          </a:xfrm>
          <a:prstGeom prst="rect">
            <a:avLst/>
          </a:prstGeom>
        </p:spPr>
      </p:pic>
      <p:sp>
        <p:nvSpPr>
          <p:cNvPr id="5" name="TextBox 4">
            <a:extLst>
              <a:ext uri="{FF2B5EF4-FFF2-40B4-BE49-F238E27FC236}">
                <a16:creationId xmlns:a16="http://schemas.microsoft.com/office/drawing/2014/main" id="{DD84AFA1-50EC-492C-8412-68289D2DC59F}"/>
              </a:ext>
            </a:extLst>
          </p:cNvPr>
          <p:cNvSpPr txBox="1"/>
          <p:nvPr/>
        </p:nvSpPr>
        <p:spPr>
          <a:xfrm>
            <a:off x="202518" y="1128027"/>
            <a:ext cx="1745991" cy="338554"/>
          </a:xfrm>
          <a:prstGeom prst="rect">
            <a:avLst/>
          </a:prstGeom>
          <a:noFill/>
        </p:spPr>
        <p:txBody>
          <a:bodyPr wrap="none" rtlCol="0">
            <a:spAutoFit/>
          </a:bodyPr>
          <a:lstStyle/>
          <a:p>
            <a:r>
              <a:rPr lang="en-US" sz="1600" dirty="0"/>
              <a:t>L1 Loss Function</a:t>
            </a:r>
          </a:p>
        </p:txBody>
      </p:sp>
      <p:sp>
        <p:nvSpPr>
          <p:cNvPr id="6" name="TextBox 5">
            <a:extLst>
              <a:ext uri="{FF2B5EF4-FFF2-40B4-BE49-F238E27FC236}">
                <a16:creationId xmlns:a16="http://schemas.microsoft.com/office/drawing/2014/main" id="{51DCCE79-8012-4D2D-8C77-860A3B68859D}"/>
              </a:ext>
            </a:extLst>
          </p:cNvPr>
          <p:cNvSpPr txBox="1"/>
          <p:nvPr/>
        </p:nvSpPr>
        <p:spPr>
          <a:xfrm>
            <a:off x="202518" y="2342113"/>
            <a:ext cx="1745991" cy="338554"/>
          </a:xfrm>
          <a:prstGeom prst="rect">
            <a:avLst/>
          </a:prstGeom>
          <a:noFill/>
        </p:spPr>
        <p:txBody>
          <a:bodyPr wrap="none" rtlCol="0">
            <a:spAutoFit/>
          </a:bodyPr>
          <a:lstStyle/>
          <a:p>
            <a:r>
              <a:rPr lang="en-US" sz="1600" dirty="0"/>
              <a:t>L2 Loss Function</a:t>
            </a:r>
          </a:p>
        </p:txBody>
      </p:sp>
      <p:pic>
        <p:nvPicPr>
          <p:cNvPr id="7" name="Picture 6">
            <a:extLst>
              <a:ext uri="{FF2B5EF4-FFF2-40B4-BE49-F238E27FC236}">
                <a16:creationId xmlns:a16="http://schemas.microsoft.com/office/drawing/2014/main" id="{EEDB4E34-FE01-46B9-B9A9-22F657AF32D7}"/>
              </a:ext>
            </a:extLst>
          </p:cNvPr>
          <p:cNvPicPr>
            <a:picLocks noChangeAspect="1"/>
          </p:cNvPicPr>
          <p:nvPr/>
        </p:nvPicPr>
        <p:blipFill>
          <a:blip r:embed="rId4"/>
          <a:stretch>
            <a:fillRect/>
          </a:stretch>
        </p:blipFill>
        <p:spPr>
          <a:xfrm>
            <a:off x="117318" y="2859786"/>
            <a:ext cx="1846891" cy="734120"/>
          </a:xfrm>
          <a:prstGeom prst="rect">
            <a:avLst/>
          </a:prstGeom>
        </p:spPr>
      </p:pic>
      <p:sp>
        <p:nvSpPr>
          <p:cNvPr id="8" name="TextBox 7">
            <a:extLst>
              <a:ext uri="{FF2B5EF4-FFF2-40B4-BE49-F238E27FC236}">
                <a16:creationId xmlns:a16="http://schemas.microsoft.com/office/drawing/2014/main" id="{940CA14E-E50A-4014-A11F-D87314047511}"/>
              </a:ext>
            </a:extLst>
          </p:cNvPr>
          <p:cNvSpPr txBox="1"/>
          <p:nvPr/>
        </p:nvSpPr>
        <p:spPr>
          <a:xfrm>
            <a:off x="117318" y="3798507"/>
            <a:ext cx="1778051" cy="338554"/>
          </a:xfrm>
          <a:prstGeom prst="rect">
            <a:avLst/>
          </a:prstGeom>
          <a:noFill/>
        </p:spPr>
        <p:txBody>
          <a:bodyPr wrap="none" rtlCol="0">
            <a:spAutoFit/>
          </a:bodyPr>
          <a:lstStyle/>
          <a:p>
            <a:r>
              <a:rPr lang="en-US" sz="1600" dirty="0"/>
              <a:t>L1 Regularization</a:t>
            </a:r>
          </a:p>
        </p:txBody>
      </p:sp>
      <p:sp>
        <p:nvSpPr>
          <p:cNvPr id="9" name="TextBox 8">
            <a:extLst>
              <a:ext uri="{FF2B5EF4-FFF2-40B4-BE49-F238E27FC236}">
                <a16:creationId xmlns:a16="http://schemas.microsoft.com/office/drawing/2014/main" id="{3C7CF677-5DBD-4B40-AD5E-C7F35F054D8D}"/>
              </a:ext>
            </a:extLst>
          </p:cNvPr>
          <p:cNvSpPr txBox="1"/>
          <p:nvPr/>
        </p:nvSpPr>
        <p:spPr>
          <a:xfrm>
            <a:off x="117318" y="5012593"/>
            <a:ext cx="3228769" cy="338554"/>
          </a:xfrm>
          <a:prstGeom prst="rect">
            <a:avLst/>
          </a:prstGeom>
          <a:noFill/>
        </p:spPr>
        <p:txBody>
          <a:bodyPr wrap="none" rtlCol="0">
            <a:spAutoFit/>
          </a:bodyPr>
          <a:lstStyle/>
          <a:p>
            <a:r>
              <a:rPr lang="en-US" sz="1600" dirty="0"/>
              <a:t>L2 Regularization </a:t>
            </a:r>
            <a:r>
              <a:rPr lang="en-US" sz="1400" i="1" dirty="0">
                <a:solidFill>
                  <a:schemeClr val="tx2">
                    <a:lumMod val="60000"/>
                    <a:lumOff val="40000"/>
                  </a:schemeClr>
                </a:solidFill>
              </a:rPr>
              <a:t>(what we just did)</a:t>
            </a:r>
          </a:p>
        </p:txBody>
      </p:sp>
      <p:pic>
        <p:nvPicPr>
          <p:cNvPr id="10" name="Picture 9">
            <a:extLst>
              <a:ext uri="{FF2B5EF4-FFF2-40B4-BE49-F238E27FC236}">
                <a16:creationId xmlns:a16="http://schemas.microsoft.com/office/drawing/2014/main" id="{83B40625-1DF7-4C61-8B47-E9EA5C7C82D3}"/>
              </a:ext>
            </a:extLst>
          </p:cNvPr>
          <p:cNvPicPr>
            <a:picLocks noChangeAspect="1"/>
          </p:cNvPicPr>
          <p:nvPr/>
        </p:nvPicPr>
        <p:blipFill>
          <a:blip r:embed="rId5"/>
          <a:stretch>
            <a:fillRect/>
          </a:stretch>
        </p:blipFill>
        <p:spPr>
          <a:xfrm>
            <a:off x="202515" y="4113052"/>
            <a:ext cx="4970899" cy="899541"/>
          </a:xfrm>
          <a:prstGeom prst="rect">
            <a:avLst/>
          </a:prstGeom>
        </p:spPr>
      </p:pic>
      <p:pic>
        <p:nvPicPr>
          <p:cNvPr id="11" name="Picture 10">
            <a:extLst>
              <a:ext uri="{FF2B5EF4-FFF2-40B4-BE49-F238E27FC236}">
                <a16:creationId xmlns:a16="http://schemas.microsoft.com/office/drawing/2014/main" id="{74717FD8-F5C6-488F-AB45-0B773FAD567F}"/>
              </a:ext>
            </a:extLst>
          </p:cNvPr>
          <p:cNvPicPr>
            <a:picLocks noChangeAspect="1"/>
          </p:cNvPicPr>
          <p:nvPr/>
        </p:nvPicPr>
        <p:blipFill>
          <a:blip r:embed="rId6"/>
          <a:stretch>
            <a:fillRect/>
          </a:stretch>
        </p:blipFill>
        <p:spPr>
          <a:xfrm>
            <a:off x="202515" y="5527994"/>
            <a:ext cx="5081364" cy="934074"/>
          </a:xfrm>
          <a:prstGeom prst="rect">
            <a:avLst/>
          </a:prstGeom>
        </p:spPr>
      </p:pic>
      <p:pic>
        <p:nvPicPr>
          <p:cNvPr id="12" name="Picture 11">
            <a:extLst>
              <a:ext uri="{FF2B5EF4-FFF2-40B4-BE49-F238E27FC236}">
                <a16:creationId xmlns:a16="http://schemas.microsoft.com/office/drawing/2014/main" id="{F50B6D03-F882-4A9E-87AE-ED3BD6C601F7}"/>
              </a:ext>
            </a:extLst>
          </p:cNvPr>
          <p:cNvPicPr>
            <a:picLocks noChangeAspect="1"/>
          </p:cNvPicPr>
          <p:nvPr/>
        </p:nvPicPr>
        <p:blipFill>
          <a:blip r:embed="rId7"/>
          <a:stretch>
            <a:fillRect/>
          </a:stretch>
        </p:blipFill>
        <p:spPr>
          <a:xfrm>
            <a:off x="5029939" y="3949447"/>
            <a:ext cx="4114061" cy="1535597"/>
          </a:xfrm>
          <a:prstGeom prst="rect">
            <a:avLst/>
          </a:prstGeom>
        </p:spPr>
      </p:pic>
      <p:pic>
        <p:nvPicPr>
          <p:cNvPr id="13" name="Picture 12">
            <a:extLst>
              <a:ext uri="{FF2B5EF4-FFF2-40B4-BE49-F238E27FC236}">
                <a16:creationId xmlns:a16="http://schemas.microsoft.com/office/drawing/2014/main" id="{ADF25186-439B-4DBE-94D1-491A61DD9D51}"/>
              </a:ext>
            </a:extLst>
          </p:cNvPr>
          <p:cNvPicPr>
            <a:picLocks noChangeAspect="1"/>
          </p:cNvPicPr>
          <p:nvPr/>
        </p:nvPicPr>
        <p:blipFill>
          <a:blip r:embed="rId8"/>
          <a:stretch>
            <a:fillRect/>
          </a:stretch>
        </p:blipFill>
        <p:spPr>
          <a:xfrm>
            <a:off x="4855271" y="1819128"/>
            <a:ext cx="4144529" cy="1283061"/>
          </a:xfrm>
          <a:prstGeom prst="rect">
            <a:avLst/>
          </a:prstGeom>
        </p:spPr>
      </p:pic>
      <p:pic>
        <p:nvPicPr>
          <p:cNvPr id="3" name="Picture 2">
            <a:extLst>
              <a:ext uri="{FF2B5EF4-FFF2-40B4-BE49-F238E27FC236}">
                <a16:creationId xmlns:a16="http://schemas.microsoft.com/office/drawing/2014/main" id="{EC1D8B63-6A62-468D-8301-046823E09977}"/>
              </a:ext>
            </a:extLst>
          </p:cNvPr>
          <p:cNvPicPr>
            <a:picLocks noChangeAspect="1"/>
          </p:cNvPicPr>
          <p:nvPr/>
        </p:nvPicPr>
        <p:blipFill>
          <a:blip r:embed="rId9"/>
          <a:stretch>
            <a:fillRect/>
          </a:stretch>
        </p:blipFill>
        <p:spPr>
          <a:xfrm>
            <a:off x="2611565" y="1728807"/>
            <a:ext cx="1904156" cy="2275884"/>
          </a:xfrm>
          <a:prstGeom prst="rect">
            <a:avLst/>
          </a:prstGeom>
        </p:spPr>
      </p:pic>
      <p:sp>
        <p:nvSpPr>
          <p:cNvPr id="14" name="TextBox 13">
            <a:extLst>
              <a:ext uri="{FF2B5EF4-FFF2-40B4-BE49-F238E27FC236}">
                <a16:creationId xmlns:a16="http://schemas.microsoft.com/office/drawing/2014/main" id="{B340F32A-0963-499C-8550-9B9182445608}"/>
              </a:ext>
            </a:extLst>
          </p:cNvPr>
          <p:cNvSpPr txBox="1"/>
          <p:nvPr/>
        </p:nvSpPr>
        <p:spPr>
          <a:xfrm>
            <a:off x="2349062" y="1063857"/>
            <a:ext cx="5391807" cy="307777"/>
          </a:xfrm>
          <a:prstGeom prst="rect">
            <a:avLst/>
          </a:prstGeom>
          <a:noFill/>
        </p:spPr>
        <p:txBody>
          <a:bodyPr wrap="square" rtlCol="0">
            <a:spAutoFit/>
          </a:bodyPr>
          <a:lstStyle/>
          <a:p>
            <a:r>
              <a:rPr lang="en-US" sz="1400" dirty="0"/>
              <a:t>Note: the book refers to L1 as Lasso and L2 as Ridge Regression</a:t>
            </a:r>
            <a:endParaRPr lang="en-US" sz="1400" i="1" dirty="0"/>
          </a:p>
        </p:txBody>
      </p:sp>
      <p:sp>
        <p:nvSpPr>
          <p:cNvPr id="15" name="TextBox 14">
            <a:extLst>
              <a:ext uri="{FF2B5EF4-FFF2-40B4-BE49-F238E27FC236}">
                <a16:creationId xmlns:a16="http://schemas.microsoft.com/office/drawing/2014/main" id="{9937BD3B-41F2-4404-AD66-CC2290EF9F5E}"/>
              </a:ext>
            </a:extLst>
          </p:cNvPr>
          <p:cNvSpPr txBox="1"/>
          <p:nvPr/>
        </p:nvSpPr>
        <p:spPr>
          <a:xfrm>
            <a:off x="5163077" y="3202652"/>
            <a:ext cx="3638105" cy="461665"/>
          </a:xfrm>
          <a:prstGeom prst="rect">
            <a:avLst/>
          </a:prstGeom>
          <a:noFill/>
        </p:spPr>
        <p:txBody>
          <a:bodyPr wrap="square" rtlCol="0">
            <a:spAutoFit/>
          </a:bodyPr>
          <a:lstStyle/>
          <a:p>
            <a:r>
              <a:rPr lang="en-US" sz="1200" i="1" dirty="0">
                <a:solidFill>
                  <a:srgbClr val="C00000"/>
                </a:solidFill>
              </a:rPr>
              <a:t>The compares with a </a:t>
            </a:r>
            <a:r>
              <a:rPr lang="en-US" sz="1200" b="1" i="1" dirty="0">
                <a:solidFill>
                  <a:srgbClr val="C00000"/>
                </a:solidFill>
              </a:rPr>
              <a:t>scaled </a:t>
            </a:r>
            <a:r>
              <a:rPr lang="en-US" sz="1200" i="1" dirty="0">
                <a:solidFill>
                  <a:srgbClr val="C00000"/>
                </a:solidFill>
              </a:rPr>
              <a:t>lambda term in your code sample</a:t>
            </a:r>
          </a:p>
        </p:txBody>
      </p:sp>
      <p:cxnSp>
        <p:nvCxnSpPr>
          <p:cNvPr id="17" name="Straight Connector 16">
            <a:extLst>
              <a:ext uri="{FF2B5EF4-FFF2-40B4-BE49-F238E27FC236}">
                <a16:creationId xmlns:a16="http://schemas.microsoft.com/office/drawing/2014/main" id="{107821A6-16B3-4E42-983E-415CA1893FB9}"/>
              </a:ext>
            </a:extLst>
          </p:cNvPr>
          <p:cNvCxnSpPr/>
          <p:nvPr/>
        </p:nvCxnSpPr>
        <p:spPr>
          <a:xfrm>
            <a:off x="4351283" y="2859786"/>
            <a:ext cx="730469" cy="342866"/>
          </a:xfrm>
          <a:prstGeom prst="line">
            <a:avLst/>
          </a:prstGeom>
          <a:ln w="6350">
            <a:solidFill>
              <a:srgbClr val="C0000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45CF952-BC1B-4F72-9639-D01A8A5AF678}"/>
              </a:ext>
            </a:extLst>
          </p:cNvPr>
          <p:cNvSpPr txBox="1"/>
          <p:nvPr/>
        </p:nvSpPr>
        <p:spPr>
          <a:xfrm>
            <a:off x="5173414" y="5487948"/>
            <a:ext cx="3573173" cy="461665"/>
          </a:xfrm>
          <a:prstGeom prst="rect">
            <a:avLst/>
          </a:prstGeom>
          <a:noFill/>
        </p:spPr>
        <p:txBody>
          <a:bodyPr wrap="square" rtlCol="0">
            <a:spAutoFit/>
          </a:bodyPr>
          <a:lstStyle/>
          <a:p>
            <a:r>
              <a:rPr lang="en-US" sz="1200" b="1" i="1" dirty="0">
                <a:solidFill>
                  <a:schemeClr val="accent1">
                    <a:lumMod val="75000"/>
                  </a:schemeClr>
                </a:solidFill>
              </a:rPr>
              <a:t>Read about comparison between L1 and L2 re: dimension reduction in book – Chptr 6!! </a:t>
            </a:r>
          </a:p>
        </p:txBody>
      </p:sp>
      <p:sp>
        <p:nvSpPr>
          <p:cNvPr id="16" name="Oval 15">
            <a:extLst>
              <a:ext uri="{FF2B5EF4-FFF2-40B4-BE49-F238E27FC236}">
                <a16:creationId xmlns:a16="http://schemas.microsoft.com/office/drawing/2014/main" id="{CE048B10-C1B0-496B-BF95-EFB748C5FC40}"/>
              </a:ext>
            </a:extLst>
          </p:cNvPr>
          <p:cNvSpPr/>
          <p:nvPr/>
        </p:nvSpPr>
        <p:spPr>
          <a:xfrm>
            <a:off x="6900041" y="4790800"/>
            <a:ext cx="1901141" cy="70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216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884A-D69D-4003-8267-9A7D3638707B}"/>
              </a:ext>
            </a:extLst>
          </p:cNvPr>
          <p:cNvSpPr>
            <a:spLocks noGrp="1"/>
          </p:cNvSpPr>
          <p:nvPr>
            <p:ph type="title"/>
          </p:nvPr>
        </p:nvSpPr>
        <p:spPr/>
        <p:txBody>
          <a:bodyPr/>
          <a:lstStyle/>
          <a:p>
            <a:r>
              <a:rPr lang="en-US" dirty="0"/>
              <a:t>L1 and L2 norms</a:t>
            </a:r>
          </a:p>
        </p:txBody>
      </p:sp>
      <p:sp>
        <p:nvSpPr>
          <p:cNvPr id="5" name="TextBox 4">
            <a:extLst>
              <a:ext uri="{FF2B5EF4-FFF2-40B4-BE49-F238E27FC236}">
                <a16:creationId xmlns:a16="http://schemas.microsoft.com/office/drawing/2014/main" id="{0587631D-D3DB-49BB-9CA7-AA4A439DBF66}"/>
              </a:ext>
            </a:extLst>
          </p:cNvPr>
          <p:cNvSpPr txBox="1"/>
          <p:nvPr/>
        </p:nvSpPr>
        <p:spPr>
          <a:xfrm>
            <a:off x="97447" y="1203133"/>
            <a:ext cx="8795550" cy="738664"/>
          </a:xfrm>
          <a:prstGeom prst="rect">
            <a:avLst/>
          </a:prstGeom>
          <a:noFill/>
        </p:spPr>
        <p:txBody>
          <a:bodyPr wrap="square" rtlCol="0">
            <a:spAutoFit/>
          </a:bodyPr>
          <a:lstStyle/>
          <a:p>
            <a:r>
              <a:rPr lang="en-US" sz="1400" dirty="0"/>
              <a:t>OLS assumes that the “best” predictions for y minimize the squared residuals. Known as the </a:t>
            </a:r>
            <a:r>
              <a:rPr lang="en-US" sz="1400" b="1" dirty="0"/>
              <a:t>L2 norm</a:t>
            </a:r>
            <a:r>
              <a:rPr lang="en-US" sz="1400" dirty="0"/>
              <a:t>:</a:t>
            </a:r>
          </a:p>
          <a:p>
            <a:r>
              <a:rPr lang="en-US" sz="1400" dirty="0"/>
              <a:t> </a:t>
            </a:r>
          </a:p>
          <a:p>
            <a:endParaRPr lang="en-US" sz="1400" dirty="0"/>
          </a:p>
        </p:txBody>
      </p:sp>
      <p:sp>
        <p:nvSpPr>
          <p:cNvPr id="11" name="Rectangle 10">
            <a:extLst>
              <a:ext uri="{FF2B5EF4-FFF2-40B4-BE49-F238E27FC236}">
                <a16:creationId xmlns:a16="http://schemas.microsoft.com/office/drawing/2014/main" id="{E4E5AB52-ECE4-4426-B1AF-B05CF8ED7C3F}"/>
              </a:ext>
            </a:extLst>
          </p:cNvPr>
          <p:cNvSpPr/>
          <p:nvPr/>
        </p:nvSpPr>
        <p:spPr>
          <a:xfrm>
            <a:off x="97446" y="2253506"/>
            <a:ext cx="8402177" cy="523220"/>
          </a:xfrm>
          <a:prstGeom prst="rect">
            <a:avLst/>
          </a:prstGeom>
        </p:spPr>
        <p:txBody>
          <a:bodyPr wrap="square">
            <a:spAutoFit/>
          </a:bodyPr>
          <a:lstStyle/>
          <a:p>
            <a:r>
              <a:rPr lang="en-US" sz="1400" dirty="0"/>
              <a:t>An </a:t>
            </a:r>
            <a:r>
              <a:rPr lang="en-US" sz="1400" b="1" dirty="0"/>
              <a:t>L1 norm</a:t>
            </a:r>
            <a:r>
              <a:rPr lang="en-US" sz="1400" dirty="0"/>
              <a:t> considers the absolute error </a:t>
            </a:r>
            <a:r>
              <a:rPr lang="en-US" sz="1400" i="1" dirty="0"/>
              <a:t>(instead of the squared error which can over-emphasize outliers)</a:t>
            </a:r>
            <a:r>
              <a:rPr lang="en-US" sz="1400" dirty="0"/>
              <a:t>.</a:t>
            </a:r>
          </a:p>
        </p:txBody>
      </p:sp>
      <p:pic>
        <p:nvPicPr>
          <p:cNvPr id="13" name="Picture 12" descr="A screenshot of a cell phone&#10;&#10;Description generated with very high confidence">
            <a:extLst>
              <a:ext uri="{FF2B5EF4-FFF2-40B4-BE49-F238E27FC236}">
                <a16:creationId xmlns:a16="http://schemas.microsoft.com/office/drawing/2014/main" id="{1A2AA275-52AF-44BF-8BDE-FEB86CE29F47}"/>
              </a:ext>
            </a:extLst>
          </p:cNvPr>
          <p:cNvPicPr>
            <a:picLocks noChangeAspect="1"/>
          </p:cNvPicPr>
          <p:nvPr/>
        </p:nvPicPr>
        <p:blipFill>
          <a:blip r:embed="rId2"/>
          <a:stretch>
            <a:fillRect/>
          </a:stretch>
        </p:blipFill>
        <p:spPr>
          <a:xfrm>
            <a:off x="2840996" y="3916598"/>
            <a:ext cx="5513965" cy="2170507"/>
          </a:xfrm>
          <a:prstGeom prst="rect">
            <a:avLst/>
          </a:prstGeom>
        </p:spPr>
      </p:pic>
      <p:sp>
        <p:nvSpPr>
          <p:cNvPr id="14" name="Rectangle 13">
            <a:extLst>
              <a:ext uri="{FF2B5EF4-FFF2-40B4-BE49-F238E27FC236}">
                <a16:creationId xmlns:a16="http://schemas.microsoft.com/office/drawing/2014/main" id="{04A727FE-9D75-4D22-95B8-C6409DF72E66}"/>
              </a:ext>
            </a:extLst>
          </p:cNvPr>
          <p:cNvSpPr/>
          <p:nvPr/>
        </p:nvSpPr>
        <p:spPr>
          <a:xfrm>
            <a:off x="405246" y="3846959"/>
            <a:ext cx="1859027" cy="307777"/>
          </a:xfrm>
          <a:prstGeom prst="rect">
            <a:avLst/>
          </a:prstGeom>
        </p:spPr>
        <p:txBody>
          <a:bodyPr wrap="square">
            <a:spAutoFit/>
          </a:bodyPr>
          <a:lstStyle/>
          <a:p>
            <a:r>
              <a:rPr lang="en-US" sz="1400" dirty="0"/>
              <a:t>Comparing again:</a:t>
            </a:r>
          </a:p>
        </p:txBody>
      </p:sp>
      <p:grpSp>
        <p:nvGrpSpPr>
          <p:cNvPr id="12" name="Group 11">
            <a:extLst>
              <a:ext uri="{FF2B5EF4-FFF2-40B4-BE49-F238E27FC236}">
                <a16:creationId xmlns:a16="http://schemas.microsoft.com/office/drawing/2014/main" id="{B185EFE9-BD2C-44B2-86B4-A2E34B88066B}"/>
              </a:ext>
            </a:extLst>
          </p:cNvPr>
          <p:cNvGrpSpPr/>
          <p:nvPr/>
        </p:nvGrpSpPr>
        <p:grpSpPr>
          <a:xfrm>
            <a:off x="3339755" y="1624905"/>
            <a:ext cx="2858778" cy="588174"/>
            <a:chOff x="4034759" y="3323687"/>
            <a:chExt cx="2858778" cy="588174"/>
          </a:xfrm>
        </p:grpSpPr>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7AE0CA9-7014-47C9-A60F-2B27513F21C5}"/>
                    </a:ext>
                  </a:extLst>
                </p:cNvPr>
                <p:cNvSpPr/>
                <p:nvPr/>
              </p:nvSpPr>
              <p:spPr>
                <a:xfrm>
                  <a:off x="4836308" y="3484315"/>
                  <a:ext cx="2057229" cy="307777"/>
                </a:xfrm>
                <a:prstGeom prst="rect">
                  <a:avLst/>
                </a:prstGeom>
              </p:spPr>
              <p:txBody>
                <a:bodyPr wrap="square">
                  <a:spAutoFit/>
                </a:bodyPr>
                <a:lstStyle/>
                <a:p>
                  <a:r>
                    <a:rPr lang="pt-BR" sz="1400" b="1" dirty="0"/>
                    <a:t>(</a:t>
                  </a:r>
                  <a14:m>
                    <m:oMath xmlns:m="http://schemas.openxmlformats.org/officeDocument/2006/math">
                      <m:r>
                        <m:rPr>
                          <m:nor/>
                        </m:rPr>
                        <a:rPr lang="en-US" sz="1400" dirty="0"/>
                        <m:t>y</m:t>
                      </m:r>
                      <m:r>
                        <m:rPr>
                          <m:nor/>
                        </m:rPr>
                        <a:rPr lang="en-US" sz="1400" baseline="-25000" dirty="0"/>
                        <m:t>i</m:t>
                      </m:r>
                      <m:r>
                        <a:rPr lang="en-US" sz="1400" b="1" i="1" baseline="-25000" dirty="0" smtClean="0">
                          <a:latin typeface="Cambria Math" panose="02040503050406030204" pitchFamily="18" charset="0"/>
                        </a:rPr>
                        <m:t> </m:t>
                      </m:r>
                      <m:r>
                        <m:rPr>
                          <m:nor/>
                        </m:rPr>
                        <a:rPr lang="en-US" sz="1400" b="0" i="0" dirty="0" smtClean="0"/>
                        <m:t>−  (</m:t>
                      </m:r>
                      <m:sSub>
                        <m:sSubPr>
                          <m:ctrlPr>
                            <a:rPr lang="en-US" sz="1400" i="1" smtClean="0">
                              <a:latin typeface="Cambria Math" panose="02040503050406030204" pitchFamily="18" charset="0"/>
                            </a:rPr>
                          </m:ctrlPr>
                        </m:sSubPr>
                        <m:e>
                          <m:r>
                            <a:rPr lang="en-US" sz="1400" i="1" dirty="0">
                              <a:latin typeface="Cambria Math" panose="02040503050406030204" pitchFamily="18" charset="0"/>
                            </a:rPr>
                            <m:t>𝛽</m:t>
                          </m:r>
                        </m:e>
                        <m:sub>
                          <m:r>
                            <a:rPr lang="en-US" sz="1400" dirty="0">
                              <a:latin typeface="Cambria Math" panose="02040503050406030204" pitchFamily="18" charset="0"/>
                            </a:rPr>
                            <m:t>0</m:t>
                          </m:r>
                        </m:sub>
                      </m:sSub>
                      <m:r>
                        <m:rPr>
                          <m:nor/>
                        </m:rPr>
                        <a:rPr lang="en-US" sz="1400" b="0" i="0" dirty="0" smtClean="0"/>
                        <m:t>+</m:t>
                      </m:r>
                      <m:sSub>
                        <m:sSubPr>
                          <m:ctrlPr>
                            <a:rPr lang="en-US" sz="1400" i="1">
                              <a:latin typeface="Cambria Math" panose="02040503050406030204" pitchFamily="18" charset="0"/>
                            </a:rPr>
                          </m:ctrlPr>
                        </m:sSubPr>
                        <m:e>
                          <m:r>
                            <a:rPr lang="en-US" sz="1400" i="1" dirty="0">
                              <a:latin typeface="Cambria Math" panose="02040503050406030204" pitchFamily="18" charset="0"/>
                            </a:rPr>
                            <m:t>𝛽</m:t>
                          </m:r>
                        </m:e>
                        <m:sub>
                          <m:r>
                            <a:rPr lang="en-US" sz="1400" b="0" i="0" dirty="0" smtClean="0">
                              <a:latin typeface="Cambria Math" panose="02040503050406030204" pitchFamily="18" charset="0"/>
                            </a:rPr>
                            <m:t>1</m:t>
                          </m:r>
                        </m:sub>
                      </m:sSub>
                      <m:r>
                        <a:rPr lang="en-US" sz="1400" b="0" i="1" smtClean="0">
                          <a:latin typeface="Cambria Math" panose="02040503050406030204" pitchFamily="18" charset="0"/>
                        </a:rPr>
                        <m:t>𝑋</m:t>
                      </m:r>
                      <m:r>
                        <a:rPr lang="en-US" sz="1400" b="0" i="1" baseline="-25000" smtClean="0">
                          <a:latin typeface="Cambria Math" panose="02040503050406030204" pitchFamily="18" charset="0"/>
                        </a:rPr>
                        <m:t>𝑖</m:t>
                      </m:r>
                      <m:r>
                        <a:rPr lang="en-US" sz="1400" b="0" i="1" smtClean="0">
                          <a:latin typeface="Cambria Math" panose="02040503050406030204" pitchFamily="18" charset="0"/>
                        </a:rPr>
                        <m:t> </m:t>
                      </m:r>
                      <m:r>
                        <m:rPr>
                          <m:nor/>
                        </m:rPr>
                        <a:rPr lang="en-US" sz="1400" b="0" i="0" dirty="0" smtClean="0"/>
                        <m:t>) = 0</m:t>
                      </m:r>
                    </m:oMath>
                  </a14:m>
                  <a:r>
                    <a:rPr lang="en-US" sz="1400" dirty="0"/>
                    <a:t> </a:t>
                  </a:r>
                </a:p>
              </p:txBody>
            </p:sp>
          </mc:Choice>
          <mc:Fallback xmlns="">
            <p:sp>
              <p:nvSpPr>
                <p:cNvPr id="15" name="Rectangle 14">
                  <a:extLst>
                    <a:ext uri="{FF2B5EF4-FFF2-40B4-BE49-F238E27FC236}">
                      <a16:creationId xmlns:a16="http://schemas.microsoft.com/office/drawing/2014/main" id="{27AE0CA9-7014-47C9-A60F-2B27513F21C5}"/>
                    </a:ext>
                  </a:extLst>
                </p:cNvPr>
                <p:cNvSpPr>
                  <a:spLocks noRot="1" noChangeAspect="1" noMove="1" noResize="1" noEditPoints="1" noAdjustHandles="1" noChangeArrowheads="1" noChangeShapeType="1" noTextEdit="1"/>
                </p:cNvSpPr>
                <p:nvPr/>
              </p:nvSpPr>
              <p:spPr>
                <a:xfrm>
                  <a:off x="4836308" y="3484315"/>
                  <a:ext cx="2057229" cy="307777"/>
                </a:xfrm>
                <a:prstGeom prst="rect">
                  <a:avLst/>
                </a:prstGeom>
                <a:blipFill>
                  <a:blip r:embed="rId3"/>
                  <a:stretch>
                    <a:fillRect l="-888"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5E12949-A501-4B15-9003-C05A758F8D0D}"/>
                    </a:ext>
                  </a:extLst>
                </p:cNvPr>
                <p:cNvSpPr/>
                <p:nvPr/>
              </p:nvSpPr>
              <p:spPr>
                <a:xfrm>
                  <a:off x="4034759" y="3394668"/>
                  <a:ext cx="388120" cy="4970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𝑚</m:t>
                            </m:r>
                          </m:den>
                        </m:f>
                      </m:oMath>
                    </m:oMathPara>
                  </a14:m>
                  <a:endParaRPr lang="en-US" sz="1400" dirty="0"/>
                </a:p>
              </p:txBody>
            </p:sp>
          </mc:Choice>
          <mc:Fallback xmlns="">
            <p:sp>
              <p:nvSpPr>
                <p:cNvPr id="16" name="Rectangle 15">
                  <a:extLst>
                    <a:ext uri="{FF2B5EF4-FFF2-40B4-BE49-F238E27FC236}">
                      <a16:creationId xmlns:a16="http://schemas.microsoft.com/office/drawing/2014/main" id="{95E12949-A501-4B15-9003-C05A758F8D0D}"/>
                    </a:ext>
                  </a:extLst>
                </p:cNvPr>
                <p:cNvSpPr>
                  <a:spLocks noRot="1" noChangeAspect="1" noMove="1" noResize="1" noEditPoints="1" noAdjustHandles="1" noChangeArrowheads="1" noChangeShapeType="1" noTextEdit="1"/>
                </p:cNvSpPr>
                <p:nvPr/>
              </p:nvSpPr>
              <p:spPr>
                <a:xfrm>
                  <a:off x="4034759" y="3394668"/>
                  <a:ext cx="388120" cy="49705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EEDC338-A77B-4064-8339-7C734EEDF490}"/>
                    </a:ext>
                  </a:extLst>
                </p:cNvPr>
                <p:cNvSpPr txBox="1"/>
                <p:nvPr/>
              </p:nvSpPr>
              <p:spPr>
                <a:xfrm>
                  <a:off x="4541195" y="3323687"/>
                  <a:ext cx="357727" cy="588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en-US" sz="1400" b="0" i="1" smtClean="0">
                                <a:latin typeface="Cambria Math" panose="02040503050406030204" pitchFamily="18" charset="0"/>
                              </a:rPr>
                              <m:t>𝑖</m:t>
                            </m:r>
                            <m:r>
                              <a:rPr lang="pt-BR" sz="1400" i="1" smtClean="0">
                                <a:latin typeface="Cambria Math" panose="02040503050406030204" pitchFamily="18" charset="0"/>
                              </a:rPr>
                              <m:t>=1</m:t>
                            </m:r>
                          </m:sub>
                          <m:sup>
                            <m:r>
                              <a:rPr lang="en-US" sz="1400" b="0" i="1" smtClean="0">
                                <a:latin typeface="Cambria Math" panose="02040503050406030204" pitchFamily="18" charset="0"/>
                              </a:rPr>
                              <m:t>𝑚</m:t>
                            </m:r>
                          </m:sup>
                          <m:e>
                            <m:r>
                              <a:rPr lang="en-US" sz="1400" b="0" i="1" smtClean="0">
                                <a:latin typeface="Cambria Math" panose="02040503050406030204" pitchFamily="18" charset="0"/>
                              </a:rPr>
                              <m:t> </m:t>
                            </m:r>
                          </m:e>
                        </m:nary>
                      </m:oMath>
                    </m:oMathPara>
                  </a14:m>
                  <a:endParaRPr lang="en-US" sz="1400" dirty="0"/>
                </a:p>
              </p:txBody>
            </p:sp>
          </mc:Choice>
          <mc:Fallback xmlns="">
            <p:sp>
              <p:nvSpPr>
                <p:cNvPr id="18" name="TextBox 17">
                  <a:extLst>
                    <a:ext uri="{FF2B5EF4-FFF2-40B4-BE49-F238E27FC236}">
                      <a16:creationId xmlns:a16="http://schemas.microsoft.com/office/drawing/2014/main" id="{5EEDC338-A77B-4064-8339-7C734EEDF490}"/>
                    </a:ext>
                  </a:extLst>
                </p:cNvPr>
                <p:cNvSpPr txBox="1">
                  <a:spLocks noRot="1" noChangeAspect="1" noMove="1" noResize="1" noEditPoints="1" noAdjustHandles="1" noChangeArrowheads="1" noChangeShapeType="1" noTextEdit="1"/>
                </p:cNvSpPr>
                <p:nvPr/>
              </p:nvSpPr>
              <p:spPr>
                <a:xfrm>
                  <a:off x="4541195" y="3323687"/>
                  <a:ext cx="357727" cy="588174"/>
                </a:xfrm>
                <a:prstGeom prst="rect">
                  <a:avLst/>
                </a:prstGeom>
                <a:blipFill>
                  <a:blip r:embed="rId5"/>
                  <a:stretch>
                    <a:fillRect b="-1042"/>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2745F6AA-83EC-4DA4-9A48-0951EBDD0CF5}"/>
              </a:ext>
            </a:extLst>
          </p:cNvPr>
          <p:cNvGrpSpPr/>
          <p:nvPr/>
        </p:nvGrpSpPr>
        <p:grpSpPr>
          <a:xfrm>
            <a:off x="3339755" y="2811098"/>
            <a:ext cx="2914011" cy="588174"/>
            <a:chOff x="4034759" y="3323687"/>
            <a:chExt cx="2914011" cy="588174"/>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2C19BE0-35ED-49FD-952E-8AA64CB1180A}"/>
                    </a:ext>
                  </a:extLst>
                </p:cNvPr>
                <p:cNvSpPr/>
                <p:nvPr/>
              </p:nvSpPr>
              <p:spPr>
                <a:xfrm>
                  <a:off x="4891541" y="3484315"/>
                  <a:ext cx="2057229" cy="307777"/>
                </a:xfrm>
                <a:prstGeom prst="rect">
                  <a:avLst/>
                </a:prstGeom>
              </p:spPr>
              <p:txBody>
                <a:bodyPr wrap="square">
                  <a:spAutoFit/>
                </a:bodyPr>
                <a:lstStyle/>
                <a:p>
                  <a:r>
                    <a:rPr lang="pt-BR" sz="1400" b="1" dirty="0"/>
                    <a:t>(</a:t>
                  </a:r>
                  <a14:m>
                    <m:oMath xmlns:m="http://schemas.openxmlformats.org/officeDocument/2006/math">
                      <m:r>
                        <m:rPr>
                          <m:nor/>
                        </m:rPr>
                        <a:rPr lang="en-US" sz="1400" dirty="0"/>
                        <m:t>y</m:t>
                      </m:r>
                      <m:r>
                        <m:rPr>
                          <m:nor/>
                        </m:rPr>
                        <a:rPr lang="en-US" sz="1400" baseline="-25000" dirty="0"/>
                        <m:t>i</m:t>
                      </m:r>
                      <m:r>
                        <a:rPr lang="en-US" sz="1400" b="1" i="1" baseline="-25000" dirty="0" smtClean="0">
                          <a:latin typeface="Cambria Math" panose="02040503050406030204" pitchFamily="18" charset="0"/>
                        </a:rPr>
                        <m:t> </m:t>
                      </m:r>
                      <m:r>
                        <m:rPr>
                          <m:nor/>
                        </m:rPr>
                        <a:rPr lang="en-US" sz="1400" b="0" i="0" dirty="0" smtClean="0"/>
                        <m:t>−  </m:t>
                      </m:r>
                      <m:r>
                        <a:rPr lang="en-US" sz="1400" b="0" i="1" dirty="0"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dirty="0">
                              <a:latin typeface="Cambria Math" panose="02040503050406030204" pitchFamily="18" charset="0"/>
                            </a:rPr>
                            <m:t>𝛽</m:t>
                          </m:r>
                        </m:e>
                        <m:sub>
                          <m:r>
                            <a:rPr lang="en-US" sz="1400" dirty="0">
                              <a:latin typeface="Cambria Math" panose="02040503050406030204" pitchFamily="18" charset="0"/>
                            </a:rPr>
                            <m:t>0</m:t>
                          </m:r>
                        </m:sub>
                      </m:sSub>
                      <m:r>
                        <m:rPr>
                          <m:nor/>
                        </m:rPr>
                        <a:rPr lang="en-US" sz="1400" b="0" i="0" dirty="0" smtClean="0"/>
                        <m:t>+</m:t>
                      </m:r>
                      <m:sSub>
                        <m:sSubPr>
                          <m:ctrlPr>
                            <a:rPr lang="en-US" sz="1400" i="1">
                              <a:latin typeface="Cambria Math" panose="02040503050406030204" pitchFamily="18" charset="0"/>
                            </a:rPr>
                          </m:ctrlPr>
                        </m:sSubPr>
                        <m:e>
                          <m:r>
                            <a:rPr lang="en-US" sz="1400" i="1" dirty="0">
                              <a:latin typeface="Cambria Math" panose="02040503050406030204" pitchFamily="18" charset="0"/>
                            </a:rPr>
                            <m:t>𝛽</m:t>
                          </m:r>
                        </m:e>
                        <m:sub>
                          <m:r>
                            <a:rPr lang="en-US" sz="1400" b="0" i="0" dirty="0" smtClean="0">
                              <a:latin typeface="Cambria Math" panose="02040503050406030204" pitchFamily="18" charset="0"/>
                            </a:rPr>
                            <m:t>1</m:t>
                          </m:r>
                        </m:sub>
                      </m:sSub>
                      <m:r>
                        <a:rPr lang="en-US" sz="1400" b="0" i="1" smtClean="0">
                          <a:latin typeface="Cambria Math" panose="02040503050406030204" pitchFamily="18" charset="0"/>
                        </a:rPr>
                        <m:t>𝑋</m:t>
                      </m:r>
                      <m:r>
                        <a:rPr lang="en-US" sz="1400" i="1" baseline="-25000">
                          <a:latin typeface="Cambria Math" panose="02040503050406030204" pitchFamily="18" charset="0"/>
                        </a:rPr>
                        <m:t>𝑖</m:t>
                      </m:r>
                      <m:r>
                        <m:rPr>
                          <m:nor/>
                        </m:rPr>
                        <a:rPr lang="en-US" sz="1400" b="0" i="0" smtClean="0">
                          <a:latin typeface="Cambria Math" panose="02040503050406030204" pitchFamily="18" charset="0"/>
                        </a:rPr>
                        <m:t>|</m:t>
                      </m:r>
                      <m:r>
                        <m:rPr>
                          <m:nor/>
                        </m:rPr>
                        <a:rPr lang="en-US" sz="1400" b="0" i="0" dirty="0" smtClean="0"/>
                        <m:t> = 0</m:t>
                      </m:r>
                    </m:oMath>
                  </a14:m>
                  <a:r>
                    <a:rPr lang="en-US" sz="1400" dirty="0"/>
                    <a:t> </a:t>
                  </a:r>
                </a:p>
              </p:txBody>
            </p:sp>
          </mc:Choice>
          <mc:Fallback xmlns="">
            <p:sp>
              <p:nvSpPr>
                <p:cNvPr id="20" name="Rectangle 19">
                  <a:extLst>
                    <a:ext uri="{FF2B5EF4-FFF2-40B4-BE49-F238E27FC236}">
                      <a16:creationId xmlns:a16="http://schemas.microsoft.com/office/drawing/2014/main" id="{C2C19BE0-35ED-49FD-952E-8AA64CB1180A}"/>
                    </a:ext>
                  </a:extLst>
                </p:cNvPr>
                <p:cNvSpPr>
                  <a:spLocks noRot="1" noChangeAspect="1" noMove="1" noResize="1" noEditPoints="1" noAdjustHandles="1" noChangeArrowheads="1" noChangeShapeType="1" noTextEdit="1"/>
                </p:cNvSpPr>
                <p:nvPr/>
              </p:nvSpPr>
              <p:spPr>
                <a:xfrm>
                  <a:off x="4891541" y="3484315"/>
                  <a:ext cx="2057229" cy="307777"/>
                </a:xfrm>
                <a:prstGeom prst="rect">
                  <a:avLst/>
                </a:prstGeom>
                <a:blipFill>
                  <a:blip r:embed="rId6"/>
                  <a:stretch>
                    <a:fillRect l="-888"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7467510-B4C2-40BE-A484-5B75EEBA52BD}"/>
                    </a:ext>
                  </a:extLst>
                </p:cNvPr>
                <p:cNvSpPr/>
                <p:nvPr/>
              </p:nvSpPr>
              <p:spPr>
                <a:xfrm>
                  <a:off x="4034759" y="3394668"/>
                  <a:ext cx="388120" cy="4970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𝑚</m:t>
                            </m:r>
                          </m:den>
                        </m:f>
                      </m:oMath>
                    </m:oMathPara>
                  </a14:m>
                  <a:endParaRPr lang="en-US" sz="1400" dirty="0"/>
                </a:p>
              </p:txBody>
            </p:sp>
          </mc:Choice>
          <mc:Fallback xmlns="">
            <p:sp>
              <p:nvSpPr>
                <p:cNvPr id="21" name="Rectangle 20">
                  <a:extLst>
                    <a:ext uri="{FF2B5EF4-FFF2-40B4-BE49-F238E27FC236}">
                      <a16:creationId xmlns:a16="http://schemas.microsoft.com/office/drawing/2014/main" id="{E7467510-B4C2-40BE-A484-5B75EEBA52BD}"/>
                    </a:ext>
                  </a:extLst>
                </p:cNvPr>
                <p:cNvSpPr>
                  <a:spLocks noRot="1" noChangeAspect="1" noMove="1" noResize="1" noEditPoints="1" noAdjustHandles="1" noChangeArrowheads="1" noChangeShapeType="1" noTextEdit="1"/>
                </p:cNvSpPr>
                <p:nvPr/>
              </p:nvSpPr>
              <p:spPr>
                <a:xfrm>
                  <a:off x="4034759" y="3394668"/>
                  <a:ext cx="388120" cy="49705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3F0D7A9-EDB1-41B9-9758-0548BD50E193}"/>
                    </a:ext>
                  </a:extLst>
                </p:cNvPr>
                <p:cNvSpPr txBox="1"/>
                <p:nvPr/>
              </p:nvSpPr>
              <p:spPr>
                <a:xfrm>
                  <a:off x="4541195" y="3323687"/>
                  <a:ext cx="357727" cy="588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en-US" sz="1400" b="0" i="1" smtClean="0">
                                <a:latin typeface="Cambria Math" panose="02040503050406030204" pitchFamily="18" charset="0"/>
                              </a:rPr>
                              <m:t>𝑖</m:t>
                            </m:r>
                            <m:r>
                              <a:rPr lang="pt-BR" sz="1400" i="1" smtClean="0">
                                <a:latin typeface="Cambria Math" panose="02040503050406030204" pitchFamily="18" charset="0"/>
                              </a:rPr>
                              <m:t>=1</m:t>
                            </m:r>
                          </m:sub>
                          <m:sup>
                            <m:r>
                              <a:rPr lang="en-US" sz="1400" b="0" i="1" smtClean="0">
                                <a:latin typeface="Cambria Math" panose="02040503050406030204" pitchFamily="18" charset="0"/>
                              </a:rPr>
                              <m:t>𝑚</m:t>
                            </m:r>
                          </m:sup>
                          <m:e>
                            <m:r>
                              <a:rPr lang="en-US" sz="1400" b="0" i="1" smtClean="0">
                                <a:latin typeface="Cambria Math" panose="02040503050406030204" pitchFamily="18" charset="0"/>
                              </a:rPr>
                              <m:t> </m:t>
                            </m:r>
                          </m:e>
                        </m:nary>
                      </m:oMath>
                    </m:oMathPara>
                  </a14:m>
                  <a:endParaRPr lang="en-US" sz="1400" dirty="0"/>
                </a:p>
              </p:txBody>
            </p:sp>
          </mc:Choice>
          <mc:Fallback xmlns="">
            <p:sp>
              <p:nvSpPr>
                <p:cNvPr id="22" name="TextBox 21">
                  <a:extLst>
                    <a:ext uri="{FF2B5EF4-FFF2-40B4-BE49-F238E27FC236}">
                      <a16:creationId xmlns:a16="http://schemas.microsoft.com/office/drawing/2014/main" id="{43F0D7A9-EDB1-41B9-9758-0548BD50E193}"/>
                    </a:ext>
                  </a:extLst>
                </p:cNvPr>
                <p:cNvSpPr txBox="1">
                  <a:spLocks noRot="1" noChangeAspect="1" noMove="1" noResize="1" noEditPoints="1" noAdjustHandles="1" noChangeArrowheads="1" noChangeShapeType="1" noTextEdit="1"/>
                </p:cNvSpPr>
                <p:nvPr/>
              </p:nvSpPr>
              <p:spPr>
                <a:xfrm>
                  <a:off x="4541195" y="3323687"/>
                  <a:ext cx="357727" cy="588174"/>
                </a:xfrm>
                <a:prstGeom prst="rect">
                  <a:avLst/>
                </a:prstGeom>
                <a:blipFill>
                  <a:blip r:embed="rId8"/>
                  <a:stretch>
                    <a:fillRect/>
                  </a:stretch>
                </a:blipFill>
              </p:spPr>
              <p:txBody>
                <a:bodyPr/>
                <a:lstStyle/>
                <a:p>
                  <a:r>
                    <a:rPr lang="en-US">
                      <a:noFill/>
                    </a:rPr>
                    <a:t> </a:t>
                  </a:r>
                </a:p>
              </p:txBody>
            </p:sp>
          </mc:Fallback>
        </mc:AlternateContent>
      </p:grpSp>
      <p:sp>
        <p:nvSpPr>
          <p:cNvPr id="3" name="Oval 2">
            <a:extLst>
              <a:ext uri="{FF2B5EF4-FFF2-40B4-BE49-F238E27FC236}">
                <a16:creationId xmlns:a16="http://schemas.microsoft.com/office/drawing/2014/main" id="{B7AE0098-EA2B-4BE1-A51B-8D2929DE45D2}"/>
              </a:ext>
            </a:extLst>
          </p:cNvPr>
          <p:cNvSpPr/>
          <p:nvPr/>
        </p:nvSpPr>
        <p:spPr>
          <a:xfrm>
            <a:off x="3234840" y="4676032"/>
            <a:ext cx="1923393" cy="48347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42E1E72-C900-4493-84A7-D3EC1DE7EFF1}"/>
              </a:ext>
            </a:extLst>
          </p:cNvPr>
          <p:cNvCxnSpPr>
            <a:stCxn id="3" idx="2"/>
          </p:cNvCxnSpPr>
          <p:nvPr/>
        </p:nvCxnSpPr>
        <p:spPr>
          <a:xfrm flipH="1">
            <a:off x="2175641" y="4917770"/>
            <a:ext cx="1059199" cy="42148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889C8C1-1BB1-4A3A-BB82-F06BD6A81AC8}"/>
              </a:ext>
            </a:extLst>
          </p:cNvPr>
          <p:cNvSpPr txBox="1"/>
          <p:nvPr/>
        </p:nvSpPr>
        <p:spPr>
          <a:xfrm>
            <a:off x="352097" y="5343437"/>
            <a:ext cx="2112579" cy="523220"/>
          </a:xfrm>
          <a:prstGeom prst="rect">
            <a:avLst/>
          </a:prstGeom>
          <a:noFill/>
        </p:spPr>
        <p:txBody>
          <a:bodyPr wrap="square" rtlCol="0">
            <a:spAutoFit/>
          </a:bodyPr>
          <a:lstStyle/>
          <a:p>
            <a:r>
              <a:rPr lang="en-US" sz="1400" i="1" dirty="0">
                <a:solidFill>
                  <a:schemeClr val="tx2">
                    <a:lumMod val="75000"/>
                  </a:schemeClr>
                </a:solidFill>
              </a:rPr>
              <a:t>True if you consider ‘Inf’ and ‘NA’ solutions</a:t>
            </a:r>
          </a:p>
        </p:txBody>
      </p:sp>
      <p:sp>
        <p:nvSpPr>
          <p:cNvPr id="23" name="Oval 22">
            <a:extLst>
              <a:ext uri="{FF2B5EF4-FFF2-40B4-BE49-F238E27FC236}">
                <a16:creationId xmlns:a16="http://schemas.microsoft.com/office/drawing/2014/main" id="{8872AF8A-A2E7-42F6-B955-905D190B42F5}"/>
              </a:ext>
            </a:extLst>
          </p:cNvPr>
          <p:cNvSpPr/>
          <p:nvPr/>
        </p:nvSpPr>
        <p:spPr>
          <a:xfrm>
            <a:off x="5893390" y="5171391"/>
            <a:ext cx="1923393" cy="48347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309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E557-FCC8-444D-9A83-666E21F1943D}"/>
              </a:ext>
            </a:extLst>
          </p:cNvPr>
          <p:cNvSpPr>
            <a:spLocks noGrp="1"/>
          </p:cNvSpPr>
          <p:nvPr>
            <p:ph type="title"/>
          </p:nvPr>
        </p:nvSpPr>
        <p:spPr/>
        <p:txBody>
          <a:bodyPr/>
          <a:lstStyle/>
          <a:p>
            <a:r>
              <a:rPr lang="en-US" dirty="0"/>
              <a:t>splines</a:t>
            </a:r>
          </a:p>
        </p:txBody>
      </p:sp>
      <p:sp>
        <p:nvSpPr>
          <p:cNvPr id="4" name="Rectangle 3">
            <a:extLst>
              <a:ext uri="{FF2B5EF4-FFF2-40B4-BE49-F238E27FC236}">
                <a16:creationId xmlns:a16="http://schemas.microsoft.com/office/drawing/2014/main" id="{6665FF62-536C-42ED-AE8F-216F3D9B48AB}"/>
              </a:ext>
            </a:extLst>
          </p:cNvPr>
          <p:cNvSpPr/>
          <p:nvPr/>
        </p:nvSpPr>
        <p:spPr>
          <a:xfrm>
            <a:off x="129675" y="1329612"/>
            <a:ext cx="8261131" cy="1169551"/>
          </a:xfrm>
          <a:prstGeom prst="rect">
            <a:avLst/>
          </a:prstGeom>
        </p:spPr>
        <p:txBody>
          <a:bodyPr wrap="square">
            <a:spAutoFit/>
          </a:bodyPr>
          <a:lstStyle/>
          <a:p>
            <a:r>
              <a:rPr lang="en-US" sz="1400" dirty="0"/>
              <a:t>A ‘spline’ is a function that is constructed piece-wise from polynomial functions. The term comes from the tool used by shipbuilders and drafters to construct smooth shapes having desired properties. Drafters have long made use of a bendable strip ﬁxed in position at a number of points that relaxes to form a smooth curve passing through those points</a:t>
            </a:r>
          </a:p>
          <a:p>
            <a:endParaRPr lang="en-US" sz="1400" dirty="0"/>
          </a:p>
        </p:txBody>
      </p:sp>
      <p:pic>
        <p:nvPicPr>
          <p:cNvPr id="5" name="Picture 4" descr="A close up of a map&#10;&#10;Description generated with very high confidence">
            <a:extLst>
              <a:ext uri="{FF2B5EF4-FFF2-40B4-BE49-F238E27FC236}">
                <a16:creationId xmlns:a16="http://schemas.microsoft.com/office/drawing/2014/main" id="{63BF3F94-581B-4B12-92A4-8CFC20FAF1CA}"/>
              </a:ext>
            </a:extLst>
          </p:cNvPr>
          <p:cNvPicPr>
            <a:picLocks noChangeAspect="1"/>
          </p:cNvPicPr>
          <p:nvPr/>
        </p:nvPicPr>
        <p:blipFill>
          <a:blip r:embed="rId2"/>
          <a:stretch>
            <a:fillRect/>
          </a:stretch>
        </p:blipFill>
        <p:spPr>
          <a:xfrm>
            <a:off x="4489764" y="2189126"/>
            <a:ext cx="4097137" cy="2640377"/>
          </a:xfrm>
          <a:prstGeom prst="rect">
            <a:avLst/>
          </a:prstGeom>
        </p:spPr>
      </p:pic>
      <p:sp>
        <p:nvSpPr>
          <p:cNvPr id="6" name="Rectangle 5">
            <a:extLst>
              <a:ext uri="{FF2B5EF4-FFF2-40B4-BE49-F238E27FC236}">
                <a16:creationId xmlns:a16="http://schemas.microsoft.com/office/drawing/2014/main" id="{E9B9C1C0-8439-4243-9604-6D4130E9246B}"/>
              </a:ext>
            </a:extLst>
          </p:cNvPr>
          <p:cNvSpPr/>
          <p:nvPr/>
        </p:nvSpPr>
        <p:spPr>
          <a:xfrm>
            <a:off x="183932" y="2411789"/>
            <a:ext cx="3846785" cy="1384995"/>
          </a:xfrm>
          <a:prstGeom prst="rect">
            <a:avLst/>
          </a:prstGeom>
        </p:spPr>
        <p:txBody>
          <a:bodyPr wrap="square">
            <a:spAutoFit/>
          </a:bodyPr>
          <a:lstStyle/>
          <a:p>
            <a:r>
              <a:rPr lang="en-US" sz="1400" dirty="0"/>
              <a:t>B-spline knots. B-spline curves are composed from many polynomial pieces.</a:t>
            </a:r>
          </a:p>
          <a:p>
            <a:endParaRPr lang="en-US" sz="1400" dirty="0"/>
          </a:p>
          <a:p>
            <a:r>
              <a:rPr lang="en-US" sz="1400" dirty="0"/>
              <a:t>Most people select knots by trail and error. Some R packages will select knots for you </a:t>
            </a:r>
            <a:r>
              <a:rPr lang="en-US" sz="1200" i="1" dirty="0"/>
              <a:t>(Semi-Parametric)</a:t>
            </a:r>
            <a:r>
              <a:rPr lang="en-US" sz="1400" dirty="0"/>
              <a:t>.</a:t>
            </a:r>
          </a:p>
        </p:txBody>
      </p:sp>
    </p:spTree>
    <p:extLst>
      <p:ext uri="{BB962C8B-B14F-4D97-AF65-F5344CB8AC3E}">
        <p14:creationId xmlns:p14="http://schemas.microsoft.com/office/powerpoint/2010/main" val="252336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63D2EA-4528-4CFC-8AB0-929D15962EC0}"/>
              </a:ext>
            </a:extLst>
          </p:cNvPr>
          <p:cNvPicPr>
            <a:picLocks noChangeAspect="1"/>
          </p:cNvPicPr>
          <p:nvPr/>
        </p:nvPicPr>
        <p:blipFill>
          <a:blip r:embed="rId2"/>
          <a:stretch>
            <a:fillRect/>
          </a:stretch>
        </p:blipFill>
        <p:spPr>
          <a:xfrm>
            <a:off x="5332978" y="1062231"/>
            <a:ext cx="3633052" cy="3099229"/>
          </a:xfrm>
          <a:prstGeom prst="rect">
            <a:avLst/>
          </a:prstGeom>
        </p:spPr>
      </p:pic>
      <p:sp>
        <p:nvSpPr>
          <p:cNvPr id="2" name="Title 1">
            <a:extLst>
              <a:ext uri="{FF2B5EF4-FFF2-40B4-BE49-F238E27FC236}">
                <a16:creationId xmlns:a16="http://schemas.microsoft.com/office/drawing/2014/main" id="{AE574FA7-7FF7-4466-8742-0B01A10DE7E5}"/>
              </a:ext>
            </a:extLst>
          </p:cNvPr>
          <p:cNvSpPr>
            <a:spLocks noGrp="1"/>
          </p:cNvSpPr>
          <p:nvPr>
            <p:ph type="title"/>
          </p:nvPr>
        </p:nvSpPr>
        <p:spPr/>
        <p:txBody>
          <a:bodyPr/>
          <a:lstStyle/>
          <a:p>
            <a:r>
              <a:rPr lang="en-US" dirty="0"/>
              <a:t>Local Regression - splines</a:t>
            </a:r>
          </a:p>
        </p:txBody>
      </p:sp>
      <p:sp>
        <p:nvSpPr>
          <p:cNvPr id="6" name="Rectangle 5">
            <a:extLst>
              <a:ext uri="{FF2B5EF4-FFF2-40B4-BE49-F238E27FC236}">
                <a16:creationId xmlns:a16="http://schemas.microsoft.com/office/drawing/2014/main" id="{C1B0295E-AA92-4F84-9A95-9B05BFF4EFE1}"/>
              </a:ext>
            </a:extLst>
          </p:cNvPr>
          <p:cNvSpPr/>
          <p:nvPr/>
        </p:nvSpPr>
        <p:spPr>
          <a:xfrm>
            <a:off x="82848" y="909636"/>
            <a:ext cx="6041505" cy="5632311"/>
          </a:xfrm>
          <a:prstGeom prst="rect">
            <a:avLst/>
          </a:prstGeom>
        </p:spPr>
        <p:txBody>
          <a:bodyPr wrap="square">
            <a:spAutoFit/>
          </a:bodyPr>
          <a:lstStyle/>
          <a:p>
            <a:r>
              <a:rPr lang="en-US" sz="1200" dirty="0"/>
              <a:t>library(ggplot2)</a:t>
            </a:r>
          </a:p>
          <a:p>
            <a:r>
              <a:rPr lang="en-US" sz="1200" dirty="0"/>
              <a:t>library(splines)</a:t>
            </a:r>
          </a:p>
          <a:p>
            <a:endParaRPr lang="en-US" sz="1200" dirty="0"/>
          </a:p>
          <a:p>
            <a:r>
              <a:rPr lang="en-US" sz="1200" dirty="0"/>
              <a:t>setwd("C:/Users/ellen/OneDrive/Documents/Spring 2017/Section III/History")</a:t>
            </a:r>
          </a:p>
          <a:p>
            <a:r>
              <a:rPr lang="en-US" sz="1200" dirty="0"/>
              <a:t>mydata &lt;- read.csv(file="Ex1LS.csv", header=TRUE, sep=",")</a:t>
            </a:r>
          </a:p>
          <a:p>
            <a:endParaRPr lang="en-US" sz="1200" dirty="0"/>
          </a:p>
          <a:p>
            <a:r>
              <a:rPr lang="en-US" sz="1200" dirty="0"/>
              <a:t>mydata$X1 &lt;- mydata$X</a:t>
            </a:r>
          </a:p>
          <a:p>
            <a:endParaRPr lang="en-US" sz="1200" dirty="0"/>
          </a:p>
          <a:p>
            <a:r>
              <a:rPr lang="en-US" sz="1200" dirty="0"/>
              <a:t>model &lt;- lm( formula = Y ~ X, mydata)</a:t>
            </a:r>
          </a:p>
          <a:p>
            <a:r>
              <a:rPr lang="en-US" sz="1200" dirty="0">
                <a:solidFill>
                  <a:srgbClr val="C00000"/>
                </a:solidFill>
              </a:rPr>
              <a:t>modelQ</a:t>
            </a:r>
            <a:r>
              <a:rPr lang="en-US" sz="1200" dirty="0"/>
              <a:t> &lt;- lm( formula = Y ~ X + </a:t>
            </a:r>
            <a:r>
              <a:rPr lang="en-US" sz="1200" b="1" dirty="0">
                <a:solidFill>
                  <a:srgbClr val="C00000"/>
                </a:solidFill>
              </a:rPr>
              <a:t>I(X^2)</a:t>
            </a:r>
            <a:r>
              <a:rPr lang="en-US" sz="1200" dirty="0"/>
              <a:t>, mydata)</a:t>
            </a:r>
          </a:p>
          <a:p>
            <a:r>
              <a:rPr lang="en-US" sz="1200" b="1" dirty="0">
                <a:solidFill>
                  <a:srgbClr val="C00000"/>
                </a:solidFill>
              </a:rPr>
              <a:t>modelNS</a:t>
            </a:r>
            <a:r>
              <a:rPr lang="en-US" sz="1200" dirty="0"/>
              <a:t> &lt;- lm(data = mydata, Y ~ </a:t>
            </a:r>
            <a:r>
              <a:rPr lang="en-US" sz="1200" b="1" dirty="0">
                <a:solidFill>
                  <a:srgbClr val="C00000"/>
                </a:solidFill>
              </a:rPr>
              <a:t>ns(X, 3))</a:t>
            </a:r>
            <a:endParaRPr lang="en-US" sz="1200" dirty="0"/>
          </a:p>
          <a:p>
            <a:r>
              <a:rPr lang="en-US" sz="1200" dirty="0"/>
              <a:t>predData &lt;- data.frame(X = seq(1, 10, 1))</a:t>
            </a:r>
          </a:p>
          <a:p>
            <a:endParaRPr lang="en-US" sz="1200" dirty="0"/>
          </a:p>
          <a:p>
            <a:r>
              <a:rPr lang="en-US" sz="1200" dirty="0"/>
              <a:t>predData$Y &lt;- predict(model, predData)</a:t>
            </a:r>
          </a:p>
          <a:p>
            <a:r>
              <a:rPr lang="en-US" sz="1200" dirty="0"/>
              <a:t>predData$Q &lt;- predict(modelQ, predData)</a:t>
            </a:r>
          </a:p>
          <a:p>
            <a:r>
              <a:rPr lang="en-US" sz="1200" dirty="0"/>
              <a:t>predData$NS &lt;- predict(modelNS, predData)</a:t>
            </a:r>
          </a:p>
          <a:p>
            <a:endParaRPr lang="en-US" sz="1200" dirty="0"/>
          </a:p>
          <a:p>
            <a:r>
              <a:rPr lang="en-US" sz="1200" dirty="0"/>
              <a:t>p &lt;- ggplot(predData, aes(x=X, y=Y))</a:t>
            </a:r>
          </a:p>
          <a:p>
            <a:r>
              <a:rPr lang="en-US" sz="1200" dirty="0"/>
              <a:t>p &lt;- p + geom_point(data = predData, aes(x=X, y = Y), color = 'black')</a:t>
            </a:r>
          </a:p>
          <a:p>
            <a:r>
              <a:rPr lang="en-US" sz="1200" dirty="0"/>
              <a:t>p &lt;- p + geom_point(data = predData, aes(x=X, y = Q), color = 'red')</a:t>
            </a:r>
          </a:p>
          <a:p>
            <a:r>
              <a:rPr lang="en-US" sz="1200" dirty="0"/>
              <a:t>p &lt;- p + geom_point(data = predData, aes(x=X, y = NS), color = 'blue')</a:t>
            </a:r>
          </a:p>
          <a:p>
            <a:r>
              <a:rPr lang="en-US" sz="1200" dirty="0"/>
              <a:t>p &lt;- p + geom_smooth(data=predData, aes(x=X, y = Y), se=FALSE, color = "black")</a:t>
            </a:r>
          </a:p>
          <a:p>
            <a:r>
              <a:rPr lang="en-US" sz="1200" dirty="0"/>
              <a:t>p &lt;- p + geom_smooth(data=predData, aes(x=X, y = Q), se=FALSE, color = "red")</a:t>
            </a:r>
          </a:p>
          <a:p>
            <a:r>
              <a:rPr lang="en-US" sz="1200" dirty="0"/>
              <a:t>p &lt;- p + geom_smooth(data=predData, aes(x=X, y = NS), se=FALSE, color = "blue")</a:t>
            </a:r>
          </a:p>
          <a:p>
            <a:r>
              <a:rPr lang="en-US" sz="1200" dirty="0"/>
              <a:t>p</a:t>
            </a:r>
          </a:p>
          <a:p>
            <a:endParaRPr lang="en-US" sz="1200" dirty="0"/>
          </a:p>
          <a:p>
            <a:r>
              <a:rPr lang="en-US" sz="1200" dirty="0"/>
              <a:t>summary(model)</a:t>
            </a:r>
          </a:p>
          <a:p>
            <a:r>
              <a:rPr lang="en-US" sz="1200" dirty="0"/>
              <a:t>summary(modelQ)</a:t>
            </a:r>
          </a:p>
          <a:p>
            <a:r>
              <a:rPr lang="en-US" sz="1200" dirty="0"/>
              <a:t>summary(modelNS)</a:t>
            </a:r>
          </a:p>
        </p:txBody>
      </p:sp>
    </p:spTree>
    <p:extLst>
      <p:ext uri="{BB962C8B-B14F-4D97-AF65-F5344CB8AC3E}">
        <p14:creationId xmlns:p14="http://schemas.microsoft.com/office/powerpoint/2010/main" val="39981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441A-ED75-4CB1-884A-7AECC140F6F8}"/>
              </a:ext>
            </a:extLst>
          </p:cNvPr>
          <p:cNvSpPr>
            <a:spLocks noGrp="1"/>
          </p:cNvSpPr>
          <p:nvPr>
            <p:ph type="title"/>
          </p:nvPr>
        </p:nvSpPr>
        <p:spPr/>
        <p:txBody>
          <a:bodyPr/>
          <a:lstStyle/>
          <a:p>
            <a:r>
              <a:rPr lang="en-US" sz="2400" dirty="0"/>
              <a:t>splines – comparing models</a:t>
            </a:r>
          </a:p>
        </p:txBody>
      </p:sp>
      <p:pic>
        <p:nvPicPr>
          <p:cNvPr id="5" name="Picture 4">
            <a:extLst>
              <a:ext uri="{FF2B5EF4-FFF2-40B4-BE49-F238E27FC236}">
                <a16:creationId xmlns:a16="http://schemas.microsoft.com/office/drawing/2014/main" id="{24322F5D-3EDB-4BE1-AB0E-4768A4C415EF}"/>
              </a:ext>
            </a:extLst>
          </p:cNvPr>
          <p:cNvPicPr>
            <a:picLocks noChangeAspect="1"/>
          </p:cNvPicPr>
          <p:nvPr/>
        </p:nvPicPr>
        <p:blipFill>
          <a:blip r:embed="rId2"/>
          <a:stretch>
            <a:fillRect/>
          </a:stretch>
        </p:blipFill>
        <p:spPr>
          <a:xfrm>
            <a:off x="92053" y="1024864"/>
            <a:ext cx="4544433" cy="2687967"/>
          </a:xfrm>
          <a:prstGeom prst="rect">
            <a:avLst/>
          </a:prstGeom>
        </p:spPr>
      </p:pic>
      <p:pic>
        <p:nvPicPr>
          <p:cNvPr id="6" name="Picture 5">
            <a:extLst>
              <a:ext uri="{FF2B5EF4-FFF2-40B4-BE49-F238E27FC236}">
                <a16:creationId xmlns:a16="http://schemas.microsoft.com/office/drawing/2014/main" id="{A79EAF56-31C4-4F9E-9134-3A6BAF6A6880}"/>
              </a:ext>
            </a:extLst>
          </p:cNvPr>
          <p:cNvPicPr>
            <a:picLocks noChangeAspect="1"/>
          </p:cNvPicPr>
          <p:nvPr/>
        </p:nvPicPr>
        <p:blipFill>
          <a:blip r:embed="rId3"/>
          <a:stretch>
            <a:fillRect/>
          </a:stretch>
        </p:blipFill>
        <p:spPr>
          <a:xfrm>
            <a:off x="4369482" y="1024865"/>
            <a:ext cx="4682464" cy="2878932"/>
          </a:xfrm>
          <a:prstGeom prst="rect">
            <a:avLst/>
          </a:prstGeom>
        </p:spPr>
      </p:pic>
      <p:pic>
        <p:nvPicPr>
          <p:cNvPr id="7" name="Picture 6">
            <a:extLst>
              <a:ext uri="{FF2B5EF4-FFF2-40B4-BE49-F238E27FC236}">
                <a16:creationId xmlns:a16="http://schemas.microsoft.com/office/drawing/2014/main" id="{C98516C8-2981-4CEE-BAD6-8F63B0EC2C1A}"/>
              </a:ext>
            </a:extLst>
          </p:cNvPr>
          <p:cNvPicPr>
            <a:picLocks noChangeAspect="1"/>
          </p:cNvPicPr>
          <p:nvPr/>
        </p:nvPicPr>
        <p:blipFill>
          <a:blip r:embed="rId4"/>
          <a:stretch>
            <a:fillRect/>
          </a:stretch>
        </p:blipFill>
        <p:spPr>
          <a:xfrm>
            <a:off x="117623" y="3833475"/>
            <a:ext cx="4363953" cy="2687968"/>
          </a:xfrm>
          <a:prstGeom prst="rect">
            <a:avLst/>
          </a:prstGeom>
        </p:spPr>
      </p:pic>
    </p:spTree>
    <p:extLst>
      <p:ext uri="{BB962C8B-B14F-4D97-AF65-F5344CB8AC3E}">
        <p14:creationId xmlns:p14="http://schemas.microsoft.com/office/powerpoint/2010/main" val="343062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2C377D-0438-4238-A9CF-0360122DE2BD}"/>
              </a:ext>
            </a:extLst>
          </p:cNvPr>
          <p:cNvPicPr>
            <a:picLocks noChangeAspect="1"/>
          </p:cNvPicPr>
          <p:nvPr/>
        </p:nvPicPr>
        <p:blipFill>
          <a:blip r:embed="rId2"/>
          <a:stretch>
            <a:fillRect/>
          </a:stretch>
        </p:blipFill>
        <p:spPr>
          <a:xfrm>
            <a:off x="5737164" y="994912"/>
            <a:ext cx="3333193" cy="2821259"/>
          </a:xfrm>
          <a:prstGeom prst="rect">
            <a:avLst/>
          </a:prstGeom>
        </p:spPr>
      </p:pic>
      <p:sp>
        <p:nvSpPr>
          <p:cNvPr id="6" name="Rectangle 5">
            <a:extLst>
              <a:ext uri="{FF2B5EF4-FFF2-40B4-BE49-F238E27FC236}">
                <a16:creationId xmlns:a16="http://schemas.microsoft.com/office/drawing/2014/main" id="{DA4B15FD-B7DD-49C7-B140-D2FFF591FC3E}"/>
              </a:ext>
            </a:extLst>
          </p:cNvPr>
          <p:cNvSpPr/>
          <p:nvPr/>
        </p:nvSpPr>
        <p:spPr>
          <a:xfrm>
            <a:off x="92056" y="1000016"/>
            <a:ext cx="6090208" cy="5632311"/>
          </a:xfrm>
          <a:prstGeom prst="rect">
            <a:avLst/>
          </a:prstGeom>
        </p:spPr>
        <p:txBody>
          <a:bodyPr wrap="square">
            <a:spAutoFit/>
          </a:bodyPr>
          <a:lstStyle/>
          <a:p>
            <a:r>
              <a:rPr lang="en-US" sz="1200" b="1" dirty="0"/>
              <a:t>Comparing Splines to Polynomial</a:t>
            </a:r>
          </a:p>
          <a:p>
            <a:endParaRPr lang="en-US" sz="1200" dirty="0"/>
          </a:p>
          <a:p>
            <a:r>
              <a:rPr lang="en-US" sz="1200" dirty="0"/>
              <a:t>model &lt;- lm(price ~ horsepower + highway.mpg, data = Auto)</a:t>
            </a:r>
          </a:p>
          <a:p>
            <a:r>
              <a:rPr lang="en-US" sz="1200" dirty="0"/>
              <a:t>model</a:t>
            </a:r>
            <a:r>
              <a:rPr lang="en-US" sz="1200" b="1" dirty="0">
                <a:solidFill>
                  <a:srgbClr val="C00000"/>
                </a:solidFill>
              </a:rPr>
              <a:t>Q</a:t>
            </a:r>
            <a:r>
              <a:rPr lang="en-US" sz="1200" dirty="0"/>
              <a:t> &lt;- lm( formula = price ~ horsepower +</a:t>
            </a:r>
            <a:r>
              <a:rPr lang="en-US" sz="1200" b="1" dirty="0">
                <a:solidFill>
                  <a:srgbClr val="C00000"/>
                </a:solidFill>
              </a:rPr>
              <a:t> I(horsepower^2) </a:t>
            </a:r>
            <a:r>
              <a:rPr lang="en-US" sz="1200" dirty="0"/>
              <a:t>+ highway.mpg + </a:t>
            </a:r>
            <a:r>
              <a:rPr lang="en-US" sz="1200" b="1" dirty="0">
                <a:solidFill>
                  <a:srgbClr val="C00000"/>
                </a:solidFill>
              </a:rPr>
              <a:t>I(highway.mpg^2)</a:t>
            </a:r>
            <a:r>
              <a:rPr lang="en-US" sz="1200" dirty="0"/>
              <a:t>, Auto)</a:t>
            </a:r>
          </a:p>
          <a:p>
            <a:r>
              <a:rPr lang="en-US" sz="1200" b="1" dirty="0">
                <a:solidFill>
                  <a:srgbClr val="C00000"/>
                </a:solidFill>
              </a:rPr>
              <a:t>modelNS</a:t>
            </a:r>
            <a:r>
              <a:rPr lang="en-US" sz="1200" dirty="0"/>
              <a:t> &lt;- lm(data = Auto, price ~  </a:t>
            </a:r>
            <a:r>
              <a:rPr lang="en-US" sz="1200" b="1" dirty="0">
                <a:solidFill>
                  <a:srgbClr val="C00000"/>
                </a:solidFill>
              </a:rPr>
              <a:t>ns(horsepower, 5)</a:t>
            </a:r>
            <a:r>
              <a:rPr lang="en-US" sz="1200" dirty="0"/>
              <a:t> + ns(highway.mpg, 5))</a:t>
            </a:r>
          </a:p>
          <a:p>
            <a:endParaRPr lang="en-US" sz="1200" dirty="0"/>
          </a:p>
          <a:p>
            <a:r>
              <a:rPr lang="en-US" sz="1200" dirty="0"/>
              <a:t>predData &lt;- data.frame(horsepower = seq(min(Auto$horsepower), max(Auto$horsepower), length.out = 50), highway.mpg = seq(min(Auto$highway.mpg), max(Auto$highway.mpg), length.out = 50))</a:t>
            </a:r>
          </a:p>
          <a:p>
            <a:endParaRPr lang="en-US" sz="1200" dirty="0"/>
          </a:p>
          <a:p>
            <a:r>
              <a:rPr lang="en-US" sz="1200" dirty="0"/>
              <a:t>predData$Y &lt;- predict(model, predData)</a:t>
            </a:r>
          </a:p>
          <a:p>
            <a:r>
              <a:rPr lang="en-US" sz="1200" dirty="0"/>
              <a:t>predData$Q &lt;- predict(modelQ, predData)</a:t>
            </a:r>
          </a:p>
          <a:p>
            <a:r>
              <a:rPr lang="en-US" sz="1200" dirty="0"/>
              <a:t>predData$NS &lt;- predict(modelNS, predData)</a:t>
            </a:r>
          </a:p>
          <a:p>
            <a:endParaRPr lang="en-US" sz="1200" dirty="0"/>
          </a:p>
          <a:p>
            <a:r>
              <a:rPr lang="en-US" sz="1200" dirty="0"/>
              <a:t>p &lt;- ggplot(predData, aes(x=X, y=Y))</a:t>
            </a:r>
          </a:p>
          <a:p>
            <a:r>
              <a:rPr lang="en-US" sz="1200" dirty="0"/>
              <a:t>p &lt;- p + geom_point(data = predData, aes(x=horsepower, y = Y), color = 'black')</a:t>
            </a:r>
          </a:p>
          <a:p>
            <a:r>
              <a:rPr lang="en-US" sz="1200" dirty="0"/>
              <a:t>p &lt;- p + geom_point(data = predData, aes(x=horsepower, y = Q), color = 'red')</a:t>
            </a:r>
          </a:p>
          <a:p>
            <a:r>
              <a:rPr lang="en-US" sz="1200" dirty="0"/>
              <a:t>p &lt;- p + geom_point(data = predData, aes(x=horsepower, y = NS), color = 'blue')</a:t>
            </a:r>
          </a:p>
          <a:p>
            <a:r>
              <a:rPr lang="en-US" sz="1200" dirty="0"/>
              <a:t>p &lt;- p + geom_smooth(data=predData, aes(x=horsepower, y = Y), se=FALSE, color = "black")</a:t>
            </a:r>
          </a:p>
          <a:p>
            <a:r>
              <a:rPr lang="en-US" sz="1200" dirty="0"/>
              <a:t>p &lt;- p + geom_smooth(data=predData, aes(x=horsepower, y = Q), se=FALSE, color = "red")</a:t>
            </a:r>
          </a:p>
          <a:p>
            <a:r>
              <a:rPr lang="en-US" sz="1200" dirty="0"/>
              <a:t>p &lt;- p + geom_smooth(data=predData, aes(x=horsepower, y = NS), se=FALSE, color = "blue")</a:t>
            </a:r>
          </a:p>
          <a:p>
            <a:r>
              <a:rPr lang="en-US" sz="1200" dirty="0"/>
              <a:t>p</a:t>
            </a:r>
          </a:p>
          <a:p>
            <a:endParaRPr lang="en-US" sz="1200" dirty="0"/>
          </a:p>
          <a:p>
            <a:r>
              <a:rPr lang="en-US" sz="1200" dirty="0"/>
              <a:t>summary(model)</a:t>
            </a:r>
          </a:p>
          <a:p>
            <a:r>
              <a:rPr lang="en-US" sz="1200" dirty="0"/>
              <a:t>summary(modelQ)</a:t>
            </a:r>
          </a:p>
          <a:p>
            <a:r>
              <a:rPr lang="en-US" sz="1200" dirty="0"/>
              <a:t>summary(modelNS)</a:t>
            </a:r>
          </a:p>
        </p:txBody>
      </p:sp>
    </p:spTree>
    <p:extLst>
      <p:ext uri="{BB962C8B-B14F-4D97-AF65-F5344CB8AC3E}">
        <p14:creationId xmlns:p14="http://schemas.microsoft.com/office/powerpoint/2010/main" val="251634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38ACD2-F4CE-42CD-96B8-D8956747463D}"/>
              </a:ext>
            </a:extLst>
          </p:cNvPr>
          <p:cNvPicPr>
            <a:picLocks noChangeAspect="1"/>
          </p:cNvPicPr>
          <p:nvPr/>
        </p:nvPicPr>
        <p:blipFill>
          <a:blip r:embed="rId2"/>
          <a:stretch>
            <a:fillRect/>
          </a:stretch>
        </p:blipFill>
        <p:spPr>
          <a:xfrm>
            <a:off x="135012" y="972036"/>
            <a:ext cx="3762019" cy="2344402"/>
          </a:xfrm>
          <a:prstGeom prst="rect">
            <a:avLst/>
          </a:prstGeom>
        </p:spPr>
      </p:pic>
      <p:pic>
        <p:nvPicPr>
          <p:cNvPr id="5" name="Picture 4">
            <a:extLst>
              <a:ext uri="{FF2B5EF4-FFF2-40B4-BE49-F238E27FC236}">
                <a16:creationId xmlns:a16="http://schemas.microsoft.com/office/drawing/2014/main" id="{469C6584-7F21-46B1-B121-52698625F3C2}"/>
              </a:ext>
            </a:extLst>
          </p:cNvPr>
          <p:cNvPicPr>
            <a:picLocks noChangeAspect="1"/>
          </p:cNvPicPr>
          <p:nvPr/>
        </p:nvPicPr>
        <p:blipFill>
          <a:blip r:embed="rId3"/>
          <a:stretch>
            <a:fillRect/>
          </a:stretch>
        </p:blipFill>
        <p:spPr>
          <a:xfrm>
            <a:off x="4222196" y="972036"/>
            <a:ext cx="3725232" cy="2544415"/>
          </a:xfrm>
          <a:prstGeom prst="rect">
            <a:avLst/>
          </a:prstGeom>
        </p:spPr>
      </p:pic>
      <p:pic>
        <p:nvPicPr>
          <p:cNvPr id="6" name="Picture 5">
            <a:extLst>
              <a:ext uri="{FF2B5EF4-FFF2-40B4-BE49-F238E27FC236}">
                <a16:creationId xmlns:a16="http://schemas.microsoft.com/office/drawing/2014/main" id="{A72D63AF-83D3-40FA-87D8-4AD71183BAC8}"/>
              </a:ext>
            </a:extLst>
          </p:cNvPr>
          <p:cNvPicPr>
            <a:picLocks noChangeAspect="1"/>
          </p:cNvPicPr>
          <p:nvPr/>
        </p:nvPicPr>
        <p:blipFill>
          <a:blip r:embed="rId4"/>
          <a:stretch>
            <a:fillRect/>
          </a:stretch>
        </p:blipFill>
        <p:spPr>
          <a:xfrm>
            <a:off x="213857" y="3424499"/>
            <a:ext cx="3449879" cy="2983229"/>
          </a:xfrm>
          <a:prstGeom prst="rect">
            <a:avLst/>
          </a:prstGeom>
        </p:spPr>
      </p:pic>
      <p:sp>
        <p:nvSpPr>
          <p:cNvPr id="3" name="TextBox 2">
            <a:extLst>
              <a:ext uri="{FF2B5EF4-FFF2-40B4-BE49-F238E27FC236}">
                <a16:creationId xmlns:a16="http://schemas.microsoft.com/office/drawing/2014/main" id="{B0E41B59-DDAD-43E0-8A3F-EC88FF86B0A1}"/>
              </a:ext>
            </a:extLst>
          </p:cNvPr>
          <p:cNvSpPr txBox="1"/>
          <p:nvPr/>
        </p:nvSpPr>
        <p:spPr>
          <a:xfrm>
            <a:off x="4307457" y="3747230"/>
            <a:ext cx="4622686" cy="1015663"/>
          </a:xfrm>
          <a:prstGeom prst="rect">
            <a:avLst/>
          </a:prstGeom>
          <a:noFill/>
        </p:spPr>
        <p:txBody>
          <a:bodyPr wrap="square" rtlCol="0">
            <a:spAutoFit/>
          </a:bodyPr>
          <a:lstStyle/>
          <a:p>
            <a:r>
              <a:rPr lang="en-US" sz="1200" i="1" dirty="0"/>
              <a:t>We asked lm to use a natural spline and create 5 knots. We get a different coefficient for each section, and to construct a formula, we would have to segment the data and run each through the coefficient values. </a:t>
            </a:r>
          </a:p>
          <a:p>
            <a:endParaRPr lang="en-US" sz="1200" i="1" dirty="0"/>
          </a:p>
        </p:txBody>
      </p:sp>
      <p:cxnSp>
        <p:nvCxnSpPr>
          <p:cNvPr id="8" name="Straight Connector 7">
            <a:extLst>
              <a:ext uri="{FF2B5EF4-FFF2-40B4-BE49-F238E27FC236}">
                <a16:creationId xmlns:a16="http://schemas.microsoft.com/office/drawing/2014/main" id="{F1BDDDB7-9DDA-450A-A490-7BD88069809A}"/>
              </a:ext>
            </a:extLst>
          </p:cNvPr>
          <p:cNvCxnSpPr>
            <a:cxnSpLocks/>
            <a:endCxn id="3" idx="1"/>
          </p:cNvCxnSpPr>
          <p:nvPr/>
        </p:nvCxnSpPr>
        <p:spPr>
          <a:xfrm flipV="1">
            <a:off x="3525328" y="4255062"/>
            <a:ext cx="782129" cy="193786"/>
          </a:xfrm>
          <a:prstGeom prst="line">
            <a:avLst/>
          </a:prstGeom>
          <a:ln w="6350">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21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8D78BB-B4DB-4A90-A728-89215A68ECFB}"/>
              </a:ext>
            </a:extLst>
          </p:cNvPr>
          <p:cNvSpPr/>
          <p:nvPr/>
        </p:nvSpPr>
        <p:spPr>
          <a:xfrm>
            <a:off x="161333" y="1029261"/>
            <a:ext cx="8821334" cy="5047536"/>
          </a:xfrm>
          <a:prstGeom prst="rect">
            <a:avLst/>
          </a:prstGeom>
        </p:spPr>
        <p:txBody>
          <a:bodyPr wrap="square">
            <a:spAutoFit/>
          </a:bodyPr>
          <a:lstStyle/>
          <a:p>
            <a:r>
              <a:rPr lang="en-US" sz="1400" b="1" dirty="0"/>
              <a:t>Generalized additive models (GAMs),</a:t>
            </a:r>
            <a:r>
              <a:rPr lang="en-US" sz="1400" dirty="0"/>
              <a:t> invented by Trevor Hastie and Robert Tibshirani in 1986, have a  lot of appeal:</a:t>
            </a:r>
          </a:p>
          <a:p>
            <a:endParaRPr lang="en-US" sz="1400" dirty="0"/>
          </a:p>
          <a:p>
            <a:pPr marL="171450" indent="-171450">
              <a:buFont typeface="Arial" panose="020B0604020202020204" pitchFamily="34" charset="0"/>
              <a:buChar char="•"/>
            </a:pPr>
            <a:r>
              <a:rPr lang="en-US" sz="1400" dirty="0"/>
              <a:t>Relationships between the individual predictors and the dependent variable follow smooth patterns that can be linear or </a:t>
            </a:r>
            <a:r>
              <a:rPr lang="en-US" sz="1400" b="1" i="1" dirty="0"/>
              <a:t>nonlinear</a:t>
            </a:r>
            <a:r>
              <a:rPr lang="en-US" sz="1400" dirty="0"/>
              <a:t>.</a:t>
            </a:r>
          </a:p>
          <a:p>
            <a:pPr marL="171450" indent="-171450">
              <a:buFont typeface="Arial" panose="020B0604020202020204" pitchFamily="34" charset="0"/>
              <a:buChar char="•"/>
            </a:pPr>
            <a:r>
              <a:rPr lang="en-US" sz="1400" dirty="0"/>
              <a:t>We can estimate these smooth relationships simultaneously and then predict </a:t>
            </a:r>
            <a:r>
              <a:rPr lang="en-US" sz="1400" b="1" dirty="0">
                <a:latin typeface="Cambria Math" panose="02040503050406030204" pitchFamily="18" charset="0"/>
                <a:ea typeface="Cambria Math" panose="02040503050406030204" pitchFamily="18" charset="0"/>
              </a:rPr>
              <a:t>g(E(Y))</a:t>
            </a:r>
            <a:r>
              <a:rPr lang="en-US" sz="1400" dirty="0"/>
              <a:t> by simply adding them up.</a:t>
            </a:r>
          </a:p>
          <a:p>
            <a:endParaRPr lang="en-US" sz="1400" dirty="0"/>
          </a:p>
          <a:p>
            <a:r>
              <a:rPr lang="en-US" sz="1400" dirty="0"/>
              <a:t>Mathematically speaking, a GAM is an additive modeling technique where the impact of the predictive variables is captured through smooth functions which, depending on the underlying patterns in the data, can be nonlinear The structure of these models generally follows:</a:t>
            </a:r>
          </a:p>
          <a:p>
            <a:endParaRPr lang="en-US" sz="1400" dirty="0"/>
          </a:p>
          <a:p>
            <a:endParaRPr lang="en-US" sz="1400" dirty="0"/>
          </a:p>
          <a:p>
            <a:endParaRPr lang="en-US" sz="1400" dirty="0"/>
          </a:p>
          <a:p>
            <a:endParaRPr lang="en-US" sz="1400" dirty="0"/>
          </a:p>
          <a:p>
            <a:endParaRPr lang="en-US" sz="1400" dirty="0"/>
          </a:p>
          <a:p>
            <a:endParaRPr lang="en-US" sz="1400" dirty="0">
              <a:latin typeface="Cambria Math" panose="02040503050406030204" pitchFamily="18" charset="0"/>
              <a:ea typeface="Cambria Math" panose="02040503050406030204" pitchFamily="18" charset="0"/>
            </a:endParaRPr>
          </a:p>
          <a:p>
            <a:r>
              <a:rPr lang="en-US" sz="1400" dirty="0">
                <a:latin typeface="Cambria Math" panose="02040503050406030204" pitchFamily="18" charset="0"/>
                <a:ea typeface="Cambria Math" panose="02040503050406030204" pitchFamily="18" charset="0"/>
              </a:rPr>
              <a:t>Where g()</a:t>
            </a:r>
            <a:r>
              <a:rPr lang="en-US" sz="1400" dirty="0"/>
              <a:t> is the link function </a:t>
            </a:r>
            <a:r>
              <a:rPr lang="en-US" sz="1400" i="1" dirty="0"/>
              <a:t>(links the expected value to the predictor variables)</a:t>
            </a:r>
            <a:r>
              <a:rPr lang="en-US" sz="1400" dirty="0"/>
              <a:t>. The terms denote smooth, </a:t>
            </a:r>
            <a:r>
              <a:rPr lang="en-US" sz="1400" b="1" i="1" dirty="0"/>
              <a:t>nonparametric</a:t>
            </a:r>
            <a:r>
              <a:rPr lang="en-US" sz="1400" dirty="0"/>
              <a:t> functions </a:t>
            </a:r>
            <a:r>
              <a:rPr lang="en-US" sz="1400" i="1" dirty="0"/>
              <a:t>(the shape of predictor functions are fully determined by the data).</a:t>
            </a:r>
            <a:r>
              <a:rPr lang="en-US" sz="1400" dirty="0"/>
              <a:t> </a:t>
            </a:r>
          </a:p>
          <a:p>
            <a:endParaRPr lang="en-US" sz="1400" b="1" i="1" dirty="0"/>
          </a:p>
          <a:p>
            <a:r>
              <a:rPr lang="en-US" sz="1400" b="1" i="1" dirty="0"/>
              <a:t>GAMs are a type of hybrid – containing parametric and non-parametric terms</a:t>
            </a:r>
            <a:r>
              <a:rPr lang="en-US" sz="1400" dirty="0"/>
              <a:t>. Moreover, like generalized linear models </a:t>
            </a:r>
            <a:r>
              <a:rPr lang="en-US" sz="1400" i="1" dirty="0"/>
              <a:t>(GLMs will be introduced in Classification)</a:t>
            </a:r>
            <a:r>
              <a:rPr lang="en-US" sz="1400" dirty="0"/>
              <a:t>, GAM supports multiple link functions.</a:t>
            </a:r>
          </a:p>
          <a:p>
            <a:endParaRPr lang="en-US" sz="1400" dirty="0"/>
          </a:p>
        </p:txBody>
      </p:sp>
      <p:sp>
        <p:nvSpPr>
          <p:cNvPr id="8" name="TextBox 7">
            <a:extLst>
              <a:ext uri="{FF2B5EF4-FFF2-40B4-BE49-F238E27FC236}">
                <a16:creationId xmlns:a16="http://schemas.microsoft.com/office/drawing/2014/main" id="{32DA569F-3B9E-4689-8006-17AF4A1771E1}"/>
              </a:ext>
            </a:extLst>
          </p:cNvPr>
          <p:cNvSpPr txBox="1"/>
          <p:nvPr/>
        </p:nvSpPr>
        <p:spPr>
          <a:xfrm>
            <a:off x="332556" y="3180486"/>
            <a:ext cx="184731" cy="369332"/>
          </a:xfrm>
          <a:prstGeom prst="rect">
            <a:avLst/>
          </a:prstGeom>
          <a:noFill/>
        </p:spPr>
        <p:txBody>
          <a:bodyPr wrap="none" rtlCol="0">
            <a:spAutoFit/>
          </a:bodyPr>
          <a:lstStyle/>
          <a:p>
            <a:endParaRPr lang="en-US" i="1" dirty="0">
              <a:latin typeface="Cambria Math" panose="02040503050406030204" pitchFamily="18" charset="0"/>
              <a:ea typeface="Cambria Math" panose="02040503050406030204" pitchFamily="18" charset="0"/>
            </a:endParaRPr>
          </a:p>
        </p:txBody>
      </p:sp>
      <p:sp>
        <p:nvSpPr>
          <p:cNvPr id="11" name="Rectangle 10">
            <a:extLst>
              <a:ext uri="{FF2B5EF4-FFF2-40B4-BE49-F238E27FC236}">
                <a16:creationId xmlns:a16="http://schemas.microsoft.com/office/drawing/2014/main" id="{47E07065-4CB0-4AB6-8809-C70FB6C2A14F}"/>
              </a:ext>
            </a:extLst>
          </p:cNvPr>
          <p:cNvSpPr/>
          <p:nvPr/>
        </p:nvSpPr>
        <p:spPr>
          <a:xfrm>
            <a:off x="2569779" y="6027835"/>
            <a:ext cx="6574221" cy="461665"/>
          </a:xfrm>
          <a:prstGeom prst="rect">
            <a:avLst/>
          </a:prstGeom>
        </p:spPr>
        <p:txBody>
          <a:bodyPr wrap="square">
            <a:spAutoFit/>
          </a:bodyPr>
          <a:lstStyle/>
          <a:p>
            <a:r>
              <a:rPr lang="en-US" sz="1200" i="1" dirty="0"/>
              <a:t>For more details on how to create these smooth functions, see the section called “Splines 101” </a:t>
            </a:r>
            <a:r>
              <a:rPr lang="en-US" sz="1200" i="1" dirty="0">
                <a:hlinkClick r:id="rId2"/>
              </a:rPr>
              <a:t>https://multithreaded.stitchfix.com/assets/files/gam.pdf</a:t>
            </a:r>
            <a:endParaRPr lang="en-US" sz="1200" i="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3A26BA-D325-487F-8201-AA1964386475}"/>
                  </a:ext>
                </a:extLst>
              </p:cNvPr>
              <p:cNvSpPr/>
              <p:nvPr/>
            </p:nvSpPr>
            <p:spPr>
              <a:xfrm>
                <a:off x="2308501" y="3773047"/>
                <a:ext cx="3610027" cy="404983"/>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𝑦</m:t>
                            </m:r>
                          </m:e>
                        </m:d>
                      </m:e>
                    </m:d>
                    <m:r>
                      <a:rPr lang="en-US" i="1">
                        <a:latin typeface="Cambria Math" panose="02040503050406030204" pitchFamily="18" charset="0"/>
                      </a:rPr>
                      <m:t>= </m:t>
                    </m:r>
                    <m:r>
                      <a:rPr lang="el-GR" i="1">
                        <a:latin typeface="Cambria Math" panose="02040503050406030204" pitchFamily="18" charset="0"/>
                        <a:ea typeface="Cambria Math" panose="02040503050406030204" pitchFamily="18" charset="0"/>
                      </a:rPr>
                      <m:t>𝛼</m:t>
                    </m:r>
                  </m:oMath>
                </a14:m>
                <a:r>
                  <a:rPr lang="en-US" i="1" dirty="0">
                    <a:latin typeface="Cambria Math" panose="02040503050406030204" pitchFamily="18" charset="0"/>
                    <a:ea typeface="Cambria Math" panose="02040503050406030204" pitchFamily="18" charset="0"/>
                  </a:rPr>
                  <a:t> + ƒ</a:t>
                </a:r>
                <a:r>
                  <a:rPr lang="en-US" i="1" baseline="-25000" dirty="0">
                    <a:latin typeface="Cambria Math" panose="02040503050406030204" pitchFamily="18" charset="0"/>
                    <a:ea typeface="Cambria Math" panose="02040503050406030204" pitchFamily="18" charset="0"/>
                  </a:rPr>
                  <a:t>1</a:t>
                </a:r>
                <a:r>
                  <a:rPr lang="en-US" i="1" dirty="0">
                    <a:latin typeface="Cambria Math" panose="02040503050406030204" pitchFamily="18" charset="0"/>
                    <a:ea typeface="Cambria Math" panose="02040503050406030204" pitchFamily="18" charset="0"/>
                  </a:rPr>
                  <a:t>(x</a:t>
                </a:r>
                <a:r>
                  <a:rPr lang="en-US" i="1" baseline="-25000" dirty="0">
                    <a:latin typeface="Cambria Math" panose="02040503050406030204" pitchFamily="18" charset="0"/>
                    <a:ea typeface="Cambria Math" panose="02040503050406030204" pitchFamily="18" charset="0"/>
                  </a:rPr>
                  <a:t>1</a:t>
                </a:r>
                <a:r>
                  <a:rPr lang="en-US" i="1" dirty="0">
                    <a:latin typeface="Cambria Math" panose="02040503050406030204" pitchFamily="18" charset="0"/>
                    <a:ea typeface="Cambria Math" panose="02040503050406030204" pitchFamily="18" charset="0"/>
                  </a:rPr>
                  <a:t>) + …+ ƒ</a:t>
                </a:r>
                <a:r>
                  <a:rPr lang="en-US" i="1" baseline="-25000" dirty="0">
                    <a:latin typeface="Cambria Math" panose="02040503050406030204" pitchFamily="18" charset="0"/>
                    <a:ea typeface="Cambria Math" panose="02040503050406030204" pitchFamily="18" charset="0"/>
                  </a:rPr>
                  <a:t>p</a:t>
                </a:r>
                <a:r>
                  <a:rPr lang="en-US" i="1" dirty="0">
                    <a:latin typeface="Cambria Math" panose="02040503050406030204" pitchFamily="18" charset="0"/>
                    <a:ea typeface="Cambria Math" panose="02040503050406030204" pitchFamily="18" charset="0"/>
                  </a:rPr>
                  <a:t>(x</a:t>
                </a:r>
                <a:r>
                  <a:rPr lang="en-US" i="1" baseline="-25000" dirty="0">
                    <a:latin typeface="Cambria Math" panose="02040503050406030204" pitchFamily="18" charset="0"/>
                    <a:ea typeface="Cambria Math" panose="02040503050406030204" pitchFamily="18" charset="0"/>
                  </a:rPr>
                  <a:t>p</a:t>
                </a:r>
                <a:r>
                  <a:rPr lang="en-US" i="1" dirty="0">
                    <a:latin typeface="Cambria Math" panose="02040503050406030204" pitchFamily="18" charset="0"/>
                    <a:ea typeface="Cambria Math" panose="02040503050406030204" pitchFamily="18" charset="0"/>
                  </a:rPr>
                  <a:t>)</a:t>
                </a:r>
              </a:p>
            </p:txBody>
          </p:sp>
        </mc:Choice>
        <mc:Fallback xmlns="">
          <p:sp>
            <p:nvSpPr>
              <p:cNvPr id="3" name="Rectangle 2">
                <a:extLst>
                  <a:ext uri="{FF2B5EF4-FFF2-40B4-BE49-F238E27FC236}">
                    <a16:creationId xmlns:a16="http://schemas.microsoft.com/office/drawing/2014/main" id="{8E3A26BA-D325-487F-8201-AA1964386475}"/>
                  </a:ext>
                </a:extLst>
              </p:cNvPr>
              <p:cNvSpPr>
                <a:spLocks noRot="1" noChangeAspect="1" noMove="1" noResize="1" noEditPoints="1" noAdjustHandles="1" noChangeArrowheads="1" noChangeShapeType="1" noTextEdit="1"/>
              </p:cNvSpPr>
              <p:nvPr/>
            </p:nvSpPr>
            <p:spPr>
              <a:xfrm>
                <a:off x="2308501" y="3773047"/>
                <a:ext cx="3610027" cy="404983"/>
              </a:xfrm>
              <a:prstGeom prst="rect">
                <a:avLst/>
              </a:prstGeom>
              <a:blipFill>
                <a:blip r:embed="rId3"/>
                <a:stretch>
                  <a:fillRect t="-6061" b="-18182"/>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56CEE200-F19B-4B5B-B2A0-D818051854D5}"/>
              </a:ext>
            </a:extLst>
          </p:cNvPr>
          <p:cNvCxnSpPr/>
          <p:nvPr/>
        </p:nvCxnSpPr>
        <p:spPr>
          <a:xfrm>
            <a:off x="3557752" y="4178030"/>
            <a:ext cx="2091558"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65017CB-040C-42A5-9E1A-6150F09D8EFA}"/>
              </a:ext>
            </a:extLst>
          </p:cNvPr>
          <p:cNvSpPr txBox="1"/>
          <p:nvPr/>
        </p:nvSpPr>
        <p:spPr>
          <a:xfrm>
            <a:off x="3160175" y="4328840"/>
            <a:ext cx="5745227" cy="276999"/>
          </a:xfrm>
          <a:prstGeom prst="rect">
            <a:avLst/>
          </a:prstGeom>
          <a:noFill/>
        </p:spPr>
        <p:txBody>
          <a:bodyPr wrap="none" rtlCol="0">
            <a:spAutoFit/>
          </a:bodyPr>
          <a:lstStyle/>
          <a:p>
            <a:r>
              <a:rPr lang="en-US" sz="1200" i="1" dirty="0">
                <a:solidFill>
                  <a:schemeClr val="tx2">
                    <a:lumMod val="75000"/>
                  </a:schemeClr>
                </a:solidFill>
              </a:rPr>
              <a:t>similar to splines – </a:t>
            </a:r>
            <a:r>
              <a:rPr lang="en-US" sz="1200" b="1" i="1" dirty="0">
                <a:solidFill>
                  <a:schemeClr val="tx2">
                    <a:lumMod val="75000"/>
                  </a:schemeClr>
                </a:solidFill>
              </a:rPr>
              <a:t>different functions (not just different coefficients) for knots</a:t>
            </a:r>
          </a:p>
        </p:txBody>
      </p:sp>
      <p:sp>
        <p:nvSpPr>
          <p:cNvPr id="13" name="TextBox 12">
            <a:extLst>
              <a:ext uri="{FF2B5EF4-FFF2-40B4-BE49-F238E27FC236}">
                <a16:creationId xmlns:a16="http://schemas.microsoft.com/office/drawing/2014/main" id="{BE9561AF-EAC3-42B3-B595-6C61017AC5EC}"/>
              </a:ext>
            </a:extLst>
          </p:cNvPr>
          <p:cNvSpPr txBox="1"/>
          <p:nvPr/>
        </p:nvSpPr>
        <p:spPr>
          <a:xfrm>
            <a:off x="2088728" y="4328840"/>
            <a:ext cx="994183" cy="276999"/>
          </a:xfrm>
          <a:prstGeom prst="rect">
            <a:avLst/>
          </a:prstGeom>
          <a:noFill/>
        </p:spPr>
        <p:txBody>
          <a:bodyPr wrap="none" rtlCol="0">
            <a:spAutoFit/>
          </a:bodyPr>
          <a:lstStyle/>
          <a:p>
            <a:r>
              <a:rPr lang="en-US" sz="1200" i="1" dirty="0">
                <a:solidFill>
                  <a:schemeClr val="tx2">
                    <a:lumMod val="75000"/>
                  </a:schemeClr>
                </a:solidFill>
              </a:rPr>
              <a:t>link function</a:t>
            </a:r>
          </a:p>
        </p:txBody>
      </p:sp>
      <p:cxnSp>
        <p:nvCxnSpPr>
          <p:cNvPr id="14" name="Straight Connector 13">
            <a:extLst>
              <a:ext uri="{FF2B5EF4-FFF2-40B4-BE49-F238E27FC236}">
                <a16:creationId xmlns:a16="http://schemas.microsoft.com/office/drawing/2014/main" id="{0EBFED9D-BCFD-42DF-AC4A-C3E6AB2F95DB}"/>
              </a:ext>
            </a:extLst>
          </p:cNvPr>
          <p:cNvCxnSpPr>
            <a:cxnSpLocks/>
          </p:cNvCxnSpPr>
          <p:nvPr/>
        </p:nvCxnSpPr>
        <p:spPr>
          <a:xfrm>
            <a:off x="2494373" y="4111733"/>
            <a:ext cx="0" cy="248598"/>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8FC7BB7-52E6-404F-B213-D5AF21A33552}"/>
              </a:ext>
            </a:extLst>
          </p:cNvPr>
          <p:cNvSpPr>
            <a:spLocks noGrp="1"/>
          </p:cNvSpPr>
          <p:nvPr>
            <p:ph type="title"/>
          </p:nvPr>
        </p:nvSpPr>
        <p:spPr/>
        <p:txBody>
          <a:bodyPr/>
          <a:lstStyle/>
          <a:p>
            <a:r>
              <a:rPr lang="en-US" dirty="0"/>
              <a:t>GAMs</a:t>
            </a:r>
          </a:p>
        </p:txBody>
      </p:sp>
    </p:spTree>
    <p:extLst>
      <p:ext uri="{BB962C8B-B14F-4D97-AF65-F5344CB8AC3E}">
        <p14:creationId xmlns:p14="http://schemas.microsoft.com/office/powerpoint/2010/main" val="106675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F7CBE2-0044-45C7-8E4C-12C4C6769030}"/>
              </a:ext>
            </a:extLst>
          </p:cNvPr>
          <p:cNvPicPr>
            <a:picLocks noChangeAspect="1"/>
          </p:cNvPicPr>
          <p:nvPr/>
        </p:nvPicPr>
        <p:blipFill>
          <a:blip r:embed="rId2"/>
          <a:stretch>
            <a:fillRect/>
          </a:stretch>
        </p:blipFill>
        <p:spPr>
          <a:xfrm>
            <a:off x="96936" y="1049244"/>
            <a:ext cx="5658702" cy="3107023"/>
          </a:xfrm>
          <a:prstGeom prst="rect">
            <a:avLst/>
          </a:prstGeom>
        </p:spPr>
      </p:pic>
      <p:pic>
        <p:nvPicPr>
          <p:cNvPr id="5" name="Picture 4">
            <a:extLst>
              <a:ext uri="{FF2B5EF4-FFF2-40B4-BE49-F238E27FC236}">
                <a16:creationId xmlns:a16="http://schemas.microsoft.com/office/drawing/2014/main" id="{B66C5E5C-4E20-421D-8627-5CCF01432BD6}"/>
              </a:ext>
            </a:extLst>
          </p:cNvPr>
          <p:cNvPicPr>
            <a:picLocks noChangeAspect="1"/>
          </p:cNvPicPr>
          <p:nvPr/>
        </p:nvPicPr>
        <p:blipFill>
          <a:blip r:embed="rId3"/>
          <a:stretch>
            <a:fillRect/>
          </a:stretch>
        </p:blipFill>
        <p:spPr>
          <a:xfrm>
            <a:off x="243632" y="3574580"/>
            <a:ext cx="5334208" cy="3007470"/>
          </a:xfrm>
          <a:prstGeom prst="rect">
            <a:avLst/>
          </a:prstGeom>
        </p:spPr>
      </p:pic>
      <p:sp>
        <p:nvSpPr>
          <p:cNvPr id="7" name="TextBox 6">
            <a:extLst>
              <a:ext uri="{FF2B5EF4-FFF2-40B4-BE49-F238E27FC236}">
                <a16:creationId xmlns:a16="http://schemas.microsoft.com/office/drawing/2014/main" id="{BAEC294A-CBDB-4131-A9E8-126462D3E7E6}"/>
              </a:ext>
            </a:extLst>
          </p:cNvPr>
          <p:cNvSpPr txBox="1"/>
          <p:nvPr/>
        </p:nvSpPr>
        <p:spPr>
          <a:xfrm>
            <a:off x="5755638" y="1139907"/>
            <a:ext cx="3084184" cy="2677656"/>
          </a:xfrm>
          <a:prstGeom prst="rect">
            <a:avLst/>
          </a:prstGeom>
          <a:noFill/>
        </p:spPr>
        <p:txBody>
          <a:bodyPr wrap="square">
            <a:spAutoFit/>
          </a:bodyPr>
          <a:lstStyle/>
          <a:p>
            <a:pPr algn="l"/>
            <a:r>
              <a:rPr lang="en-US" sz="1400" b="0" i="1" u="none" strike="noStrike" baseline="0" dirty="0">
                <a:latin typeface="CMTI9"/>
              </a:rPr>
              <a:t>Data simulated from </a:t>
            </a:r>
            <a:r>
              <a:rPr lang="en-US" sz="1400" b="0" i="1" u="none" strike="noStrike" baseline="0" dirty="0">
                <a:latin typeface="CMMI9"/>
              </a:rPr>
              <a:t>f</a:t>
            </a:r>
            <a:r>
              <a:rPr lang="en-US" sz="1400" b="0" i="1" u="none" strike="noStrike" baseline="0" dirty="0">
                <a:latin typeface="CMTI9"/>
              </a:rPr>
              <a:t>, shown in black. Three estimates of </a:t>
            </a:r>
            <a:r>
              <a:rPr lang="en-US" sz="1400" b="0" i="1" u="none" strike="noStrike" baseline="0" dirty="0">
                <a:latin typeface="CMMI9"/>
              </a:rPr>
              <a:t>f </a:t>
            </a:r>
            <a:r>
              <a:rPr lang="en-US" sz="1400" b="0" i="1" u="none" strike="noStrike" baseline="0" dirty="0">
                <a:latin typeface="CMTI9"/>
              </a:rPr>
              <a:t>are shown: the linear regression line (orange curve), and two smoothing spline fits (blue and green curves). </a:t>
            </a:r>
          </a:p>
          <a:p>
            <a:pPr algn="l"/>
            <a:endParaRPr lang="en-US" sz="1400" i="1" dirty="0">
              <a:latin typeface="CMTI9"/>
            </a:endParaRPr>
          </a:p>
          <a:p>
            <a:pPr algn="l"/>
            <a:r>
              <a:rPr lang="en-US" sz="1400" b="0" i="0" u="none" strike="noStrike" baseline="0" dirty="0">
                <a:latin typeface="CMR9"/>
              </a:rPr>
              <a:t>Right: </a:t>
            </a:r>
            <a:r>
              <a:rPr lang="en-US" sz="1400" b="0" i="1" u="none" strike="noStrike" baseline="0" dirty="0">
                <a:latin typeface="CMTI9"/>
              </a:rPr>
              <a:t>Training MSE (grey curve), test MSE (red curve), and minimum possible test MSE over all methods (dashed line). Squares represent the training and test MSEs for the three fits shown in the left-hand panel.</a:t>
            </a:r>
            <a:endParaRPr lang="en-US" sz="1400" dirty="0"/>
          </a:p>
        </p:txBody>
      </p:sp>
      <p:cxnSp>
        <p:nvCxnSpPr>
          <p:cNvPr id="11" name="Straight Connector 10">
            <a:extLst>
              <a:ext uri="{FF2B5EF4-FFF2-40B4-BE49-F238E27FC236}">
                <a16:creationId xmlns:a16="http://schemas.microsoft.com/office/drawing/2014/main" id="{9A13A566-DAC5-4F58-A84C-EF37DCB0CB3A}"/>
              </a:ext>
            </a:extLst>
          </p:cNvPr>
          <p:cNvCxnSpPr>
            <a:cxnSpLocks/>
          </p:cNvCxnSpPr>
          <p:nvPr/>
        </p:nvCxnSpPr>
        <p:spPr>
          <a:xfrm>
            <a:off x="5146040" y="1717459"/>
            <a:ext cx="0" cy="150876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1023AE2C-74C8-4801-BD6C-F1E2C7D046AF}"/>
              </a:ext>
            </a:extLst>
          </p:cNvPr>
          <p:cNvCxnSpPr>
            <a:cxnSpLocks/>
          </p:cNvCxnSpPr>
          <p:nvPr/>
        </p:nvCxnSpPr>
        <p:spPr>
          <a:xfrm flipH="1">
            <a:off x="4494462" y="2710468"/>
            <a:ext cx="651578" cy="0"/>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92EF85-8280-40F6-8016-2563407BA0E5}"/>
              </a:ext>
            </a:extLst>
          </p:cNvPr>
          <p:cNvCxnSpPr>
            <a:cxnSpLocks/>
          </p:cNvCxnSpPr>
          <p:nvPr/>
        </p:nvCxnSpPr>
        <p:spPr>
          <a:xfrm>
            <a:off x="5146040" y="4297680"/>
            <a:ext cx="0" cy="150876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CAE8FEAF-E6CB-4FE1-8691-80AFEE59FE21}"/>
              </a:ext>
            </a:extLst>
          </p:cNvPr>
          <p:cNvCxnSpPr>
            <a:cxnSpLocks/>
          </p:cNvCxnSpPr>
          <p:nvPr/>
        </p:nvCxnSpPr>
        <p:spPr>
          <a:xfrm flipH="1">
            <a:off x="4494462" y="5204748"/>
            <a:ext cx="651578" cy="0"/>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52B988-AA7C-4BDF-AFE3-787CF9AF11E5}"/>
              </a:ext>
            </a:extLst>
          </p:cNvPr>
          <p:cNvSpPr txBox="1"/>
          <p:nvPr/>
        </p:nvSpPr>
        <p:spPr>
          <a:xfrm>
            <a:off x="5837000" y="4339651"/>
            <a:ext cx="2907402" cy="523220"/>
          </a:xfrm>
          <a:prstGeom prst="rect">
            <a:avLst/>
          </a:prstGeom>
          <a:noFill/>
        </p:spPr>
        <p:txBody>
          <a:bodyPr wrap="square" rtlCol="0">
            <a:spAutoFit/>
          </a:bodyPr>
          <a:lstStyle/>
          <a:p>
            <a:r>
              <a:rPr lang="en-US" sz="1400" i="1" dirty="0">
                <a:solidFill>
                  <a:schemeClr val="bg1">
                    <a:lumMod val="50000"/>
                  </a:schemeClr>
                </a:solidFill>
              </a:rPr>
              <a:t>So what we need is a mechanism to prevent overfitting. </a:t>
            </a:r>
          </a:p>
        </p:txBody>
      </p:sp>
      <p:cxnSp>
        <p:nvCxnSpPr>
          <p:cNvPr id="6" name="Straight Connector 5">
            <a:extLst>
              <a:ext uri="{FF2B5EF4-FFF2-40B4-BE49-F238E27FC236}">
                <a16:creationId xmlns:a16="http://schemas.microsoft.com/office/drawing/2014/main" id="{724F64BE-21A8-4C58-A471-64C988172AF4}"/>
              </a:ext>
            </a:extLst>
          </p:cNvPr>
          <p:cNvCxnSpPr>
            <a:cxnSpLocks/>
          </p:cNvCxnSpPr>
          <p:nvPr/>
        </p:nvCxnSpPr>
        <p:spPr>
          <a:xfrm>
            <a:off x="5146040" y="2696927"/>
            <a:ext cx="833150" cy="1632123"/>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0A49049-C354-45A7-BF32-7EDBE03A97E8}"/>
              </a:ext>
            </a:extLst>
          </p:cNvPr>
          <p:cNvCxnSpPr>
            <a:cxnSpLocks/>
          </p:cNvCxnSpPr>
          <p:nvPr/>
        </p:nvCxnSpPr>
        <p:spPr>
          <a:xfrm flipV="1">
            <a:off x="5146040" y="4983049"/>
            <a:ext cx="651579" cy="192822"/>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DD67BDA-8E87-4678-B78F-253942CDB18A}"/>
              </a:ext>
            </a:extLst>
          </p:cNvPr>
          <p:cNvSpPr txBox="1"/>
          <p:nvPr/>
        </p:nvSpPr>
        <p:spPr>
          <a:xfrm>
            <a:off x="243632" y="4231780"/>
            <a:ext cx="1476686" cy="307777"/>
          </a:xfrm>
          <a:prstGeom prst="rect">
            <a:avLst/>
          </a:prstGeom>
          <a:noFill/>
        </p:spPr>
        <p:txBody>
          <a:bodyPr wrap="none" rtlCol="0">
            <a:spAutoFit/>
          </a:bodyPr>
          <a:lstStyle/>
          <a:p>
            <a:r>
              <a:rPr lang="en-US" sz="1400" i="1" dirty="0">
                <a:solidFill>
                  <a:schemeClr val="bg1">
                    <a:lumMod val="50000"/>
                  </a:schemeClr>
                </a:solidFill>
              </a:rPr>
              <a:t>More linear data</a:t>
            </a:r>
          </a:p>
        </p:txBody>
      </p:sp>
    </p:spTree>
    <p:extLst>
      <p:ext uri="{BB962C8B-B14F-4D97-AF65-F5344CB8AC3E}">
        <p14:creationId xmlns:p14="http://schemas.microsoft.com/office/powerpoint/2010/main" val="218863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76CEAC-058B-4E84-A49F-5F655C5DF397}"/>
              </a:ext>
            </a:extLst>
          </p:cNvPr>
          <p:cNvSpPr/>
          <p:nvPr/>
        </p:nvSpPr>
        <p:spPr>
          <a:xfrm>
            <a:off x="61368" y="1067487"/>
            <a:ext cx="8824881" cy="4616648"/>
          </a:xfrm>
          <a:prstGeom prst="rect">
            <a:avLst/>
          </a:prstGeom>
        </p:spPr>
        <p:txBody>
          <a:bodyPr wrap="square">
            <a:spAutoFit/>
          </a:bodyPr>
          <a:lstStyle/>
          <a:p>
            <a:r>
              <a:rPr lang="en-US" sz="1400" dirty="0"/>
              <a:t>GAMs strike a balance between the interpretable, yet biased, linear model, and the extremely flexible, “black box” learning algorithms.</a:t>
            </a:r>
          </a:p>
          <a:p>
            <a:endParaRPr lang="en-US" sz="1400" dirty="0"/>
          </a:p>
          <a:p>
            <a:pPr lvl="1"/>
            <a:r>
              <a:rPr lang="en-US" sz="1400" b="1" dirty="0"/>
              <a:t>Interpretability</a:t>
            </a:r>
          </a:p>
          <a:p>
            <a:pPr lvl="1"/>
            <a:r>
              <a:rPr lang="en-US" sz="1400" dirty="0"/>
              <a:t>When a regression model is additive, the interpretation of the marginal impact of a single variable (the partial derivative) does not depend on the values of the other variables in the model. Hence, by simply looking at the output of the model, </a:t>
            </a:r>
            <a:r>
              <a:rPr lang="en-US" sz="1400" b="1" i="1" dirty="0"/>
              <a:t>we can estimate the effects of the predictive variables</a:t>
            </a:r>
            <a:r>
              <a:rPr lang="en-US" sz="1400" dirty="0"/>
              <a:t>. </a:t>
            </a:r>
          </a:p>
          <a:p>
            <a:endParaRPr lang="en-US" sz="1400" dirty="0"/>
          </a:p>
          <a:p>
            <a:pPr lvl="1"/>
            <a:r>
              <a:rPr lang="en-US" sz="1400" b="1" dirty="0"/>
              <a:t>Flexibility and Automation</a:t>
            </a:r>
          </a:p>
          <a:p>
            <a:pPr lvl="1"/>
            <a:r>
              <a:rPr lang="en-US" sz="1400" dirty="0"/>
              <a:t>GAMs can </a:t>
            </a:r>
            <a:r>
              <a:rPr lang="en-US" sz="1400" b="1" i="1" dirty="0"/>
              <a:t>capture common nonlinear patterns </a:t>
            </a:r>
            <a:r>
              <a:rPr lang="en-US" sz="1400" dirty="0"/>
              <a:t>that a classic linear model would miss. When fitting fully parametric regression models, these types of nonlinear effects are typically captured through binning or polynomials. This leads to clumsy model formulations with many correlated terms and counterintuitive results. Moreover, selecting the best model involves constructing a multitude of transformations. We don’t have this problem with GAM. Predictor functions are automatically derived during model estimation. </a:t>
            </a:r>
            <a:r>
              <a:rPr lang="en-US" sz="1400" b="1" i="1" dirty="0"/>
              <a:t>We don’t have to know up front what type of functions we will need.</a:t>
            </a:r>
            <a:r>
              <a:rPr lang="en-US" sz="1400" dirty="0"/>
              <a:t> </a:t>
            </a:r>
          </a:p>
          <a:p>
            <a:endParaRPr lang="en-US" sz="1400" dirty="0"/>
          </a:p>
          <a:p>
            <a:pPr lvl="1"/>
            <a:r>
              <a:rPr lang="en-US" sz="1400" b="1" dirty="0"/>
              <a:t>Regularization</a:t>
            </a:r>
          </a:p>
          <a:p>
            <a:pPr lvl="1"/>
            <a:r>
              <a:rPr lang="en-US" sz="1400" dirty="0"/>
              <a:t>As mentioned above, the GAM framework allows us to control smoothness of the predictor functions to prevent overfitting. </a:t>
            </a:r>
          </a:p>
          <a:p>
            <a:pPr lvl="1"/>
            <a:endParaRPr lang="en-US" sz="1400" dirty="0"/>
          </a:p>
          <a:p>
            <a:pPr lvl="1"/>
            <a:r>
              <a:rPr lang="en-US" sz="1400" b="1" i="1" dirty="0"/>
              <a:t>Application Note: GAMs can be very helpful in Parametric Exploratory and Diagnostic Modeling </a:t>
            </a:r>
          </a:p>
        </p:txBody>
      </p:sp>
    </p:spTree>
    <p:extLst>
      <p:ext uri="{BB962C8B-B14F-4D97-AF65-F5344CB8AC3E}">
        <p14:creationId xmlns:p14="http://schemas.microsoft.com/office/powerpoint/2010/main" val="62130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BC2822-20C1-4653-99A8-2437C3F8124C}"/>
              </a:ext>
            </a:extLst>
          </p:cNvPr>
          <p:cNvPicPr>
            <a:picLocks noChangeAspect="1"/>
          </p:cNvPicPr>
          <p:nvPr/>
        </p:nvPicPr>
        <p:blipFill>
          <a:blip r:embed="rId2"/>
          <a:stretch>
            <a:fillRect/>
          </a:stretch>
        </p:blipFill>
        <p:spPr>
          <a:xfrm>
            <a:off x="5068909" y="1605352"/>
            <a:ext cx="3765556" cy="2706379"/>
          </a:xfrm>
          <a:prstGeom prst="rect">
            <a:avLst/>
          </a:prstGeom>
        </p:spPr>
      </p:pic>
      <p:sp>
        <p:nvSpPr>
          <p:cNvPr id="6" name="TextBox 5">
            <a:extLst>
              <a:ext uri="{FF2B5EF4-FFF2-40B4-BE49-F238E27FC236}">
                <a16:creationId xmlns:a16="http://schemas.microsoft.com/office/drawing/2014/main" id="{893147D3-CC7B-42AD-BF56-073BBA1DF1E5}"/>
              </a:ext>
            </a:extLst>
          </p:cNvPr>
          <p:cNvSpPr txBox="1"/>
          <p:nvPr/>
        </p:nvSpPr>
        <p:spPr>
          <a:xfrm>
            <a:off x="5486400" y="4439437"/>
            <a:ext cx="3348065" cy="954107"/>
          </a:xfrm>
          <a:prstGeom prst="rect">
            <a:avLst/>
          </a:prstGeom>
          <a:noFill/>
        </p:spPr>
        <p:txBody>
          <a:bodyPr wrap="square" rtlCol="0">
            <a:spAutoFit/>
          </a:bodyPr>
          <a:lstStyle/>
          <a:p>
            <a:r>
              <a:rPr lang="en-US" sz="1400" i="1" dirty="0"/>
              <a:t>Splines will take these the functions for each knot, and smooth them with another function (going from red line =&gt; blue line)</a:t>
            </a:r>
          </a:p>
        </p:txBody>
      </p:sp>
      <p:pic>
        <p:nvPicPr>
          <p:cNvPr id="7" name="Picture 6">
            <a:extLst>
              <a:ext uri="{FF2B5EF4-FFF2-40B4-BE49-F238E27FC236}">
                <a16:creationId xmlns:a16="http://schemas.microsoft.com/office/drawing/2014/main" id="{4385328A-062F-4387-B098-8538D1AC1CBE}"/>
              </a:ext>
            </a:extLst>
          </p:cNvPr>
          <p:cNvPicPr>
            <a:picLocks noChangeAspect="1"/>
          </p:cNvPicPr>
          <p:nvPr/>
        </p:nvPicPr>
        <p:blipFill>
          <a:blip r:embed="rId3"/>
          <a:stretch>
            <a:fillRect/>
          </a:stretch>
        </p:blipFill>
        <p:spPr>
          <a:xfrm>
            <a:off x="61369" y="1295365"/>
            <a:ext cx="5369799" cy="1936533"/>
          </a:xfrm>
          <a:prstGeom prst="rect">
            <a:avLst/>
          </a:prstGeom>
        </p:spPr>
      </p:pic>
      <p:pic>
        <p:nvPicPr>
          <p:cNvPr id="8" name="Picture 7">
            <a:extLst>
              <a:ext uri="{FF2B5EF4-FFF2-40B4-BE49-F238E27FC236}">
                <a16:creationId xmlns:a16="http://schemas.microsoft.com/office/drawing/2014/main" id="{815BF238-E484-41C4-85D3-7972A768F664}"/>
              </a:ext>
            </a:extLst>
          </p:cNvPr>
          <p:cNvPicPr>
            <a:picLocks noChangeAspect="1"/>
          </p:cNvPicPr>
          <p:nvPr/>
        </p:nvPicPr>
        <p:blipFill>
          <a:blip r:embed="rId4"/>
          <a:stretch>
            <a:fillRect/>
          </a:stretch>
        </p:blipFill>
        <p:spPr>
          <a:xfrm>
            <a:off x="61368" y="3304652"/>
            <a:ext cx="5087501" cy="3066903"/>
          </a:xfrm>
          <a:prstGeom prst="rect">
            <a:avLst/>
          </a:prstGeom>
        </p:spPr>
      </p:pic>
      <p:sp>
        <p:nvSpPr>
          <p:cNvPr id="9" name="TextBox 8">
            <a:extLst>
              <a:ext uri="{FF2B5EF4-FFF2-40B4-BE49-F238E27FC236}">
                <a16:creationId xmlns:a16="http://schemas.microsoft.com/office/drawing/2014/main" id="{DEEC41D6-8D3D-4BD4-B551-14A5C4B3A4B3}"/>
              </a:ext>
            </a:extLst>
          </p:cNvPr>
          <p:cNvSpPr txBox="1"/>
          <p:nvPr/>
        </p:nvSpPr>
        <p:spPr>
          <a:xfrm>
            <a:off x="128875" y="932170"/>
            <a:ext cx="5519460" cy="369332"/>
          </a:xfrm>
          <a:prstGeom prst="rect">
            <a:avLst/>
          </a:prstGeom>
          <a:noFill/>
        </p:spPr>
        <p:txBody>
          <a:bodyPr wrap="none" rtlCol="0">
            <a:spAutoFit/>
          </a:bodyPr>
          <a:lstStyle/>
          <a:p>
            <a:r>
              <a:rPr lang="en-US" dirty="0"/>
              <a:t>Comparing splines to GAMs </a:t>
            </a:r>
            <a:r>
              <a:rPr lang="en-US" i="1" dirty="0"/>
              <a:t>(super simple example)</a:t>
            </a:r>
          </a:p>
        </p:txBody>
      </p:sp>
    </p:spTree>
    <p:extLst>
      <p:ext uri="{BB962C8B-B14F-4D97-AF65-F5344CB8AC3E}">
        <p14:creationId xmlns:p14="http://schemas.microsoft.com/office/powerpoint/2010/main" val="203022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4D321-243B-42DA-B588-47B25572F218}"/>
              </a:ext>
            </a:extLst>
          </p:cNvPr>
          <p:cNvPicPr>
            <a:picLocks noChangeAspect="1"/>
          </p:cNvPicPr>
          <p:nvPr/>
        </p:nvPicPr>
        <p:blipFill>
          <a:blip r:embed="rId2"/>
          <a:stretch>
            <a:fillRect/>
          </a:stretch>
        </p:blipFill>
        <p:spPr>
          <a:xfrm>
            <a:off x="204211" y="972804"/>
            <a:ext cx="6351705" cy="903912"/>
          </a:xfrm>
          <a:prstGeom prst="rect">
            <a:avLst/>
          </a:prstGeom>
        </p:spPr>
      </p:pic>
      <p:grpSp>
        <p:nvGrpSpPr>
          <p:cNvPr id="9" name="Group 8">
            <a:extLst>
              <a:ext uri="{FF2B5EF4-FFF2-40B4-BE49-F238E27FC236}">
                <a16:creationId xmlns:a16="http://schemas.microsoft.com/office/drawing/2014/main" id="{7BEB357D-FE91-418F-8BE6-DF9A1FF248A9}"/>
              </a:ext>
            </a:extLst>
          </p:cNvPr>
          <p:cNvGrpSpPr/>
          <p:nvPr/>
        </p:nvGrpSpPr>
        <p:grpSpPr>
          <a:xfrm>
            <a:off x="141150" y="1868151"/>
            <a:ext cx="3472308" cy="2281335"/>
            <a:chOff x="141149" y="1950130"/>
            <a:chExt cx="4541315" cy="3142408"/>
          </a:xfrm>
        </p:grpSpPr>
        <p:pic>
          <p:nvPicPr>
            <p:cNvPr id="5" name="Picture 4">
              <a:extLst>
                <a:ext uri="{FF2B5EF4-FFF2-40B4-BE49-F238E27FC236}">
                  <a16:creationId xmlns:a16="http://schemas.microsoft.com/office/drawing/2014/main" id="{404F32D9-D84C-491E-BE34-C9730DEEE2EB}"/>
                </a:ext>
              </a:extLst>
            </p:cNvPr>
            <p:cNvPicPr>
              <a:picLocks noChangeAspect="1"/>
            </p:cNvPicPr>
            <p:nvPr/>
          </p:nvPicPr>
          <p:blipFill>
            <a:blip r:embed="rId3"/>
            <a:stretch>
              <a:fillRect/>
            </a:stretch>
          </p:blipFill>
          <p:spPr>
            <a:xfrm>
              <a:off x="141149" y="1950130"/>
              <a:ext cx="4541315" cy="2720857"/>
            </a:xfrm>
            <a:prstGeom prst="rect">
              <a:avLst/>
            </a:prstGeom>
          </p:spPr>
        </p:pic>
        <p:pic>
          <p:nvPicPr>
            <p:cNvPr id="6" name="Picture 5">
              <a:extLst>
                <a:ext uri="{FF2B5EF4-FFF2-40B4-BE49-F238E27FC236}">
                  <a16:creationId xmlns:a16="http://schemas.microsoft.com/office/drawing/2014/main" id="{2A7AA1E4-E627-4B9F-9087-9FEECF5EF53D}"/>
                </a:ext>
              </a:extLst>
            </p:cNvPr>
            <p:cNvPicPr>
              <a:picLocks noChangeAspect="1"/>
            </p:cNvPicPr>
            <p:nvPr/>
          </p:nvPicPr>
          <p:blipFill>
            <a:blip r:embed="rId4"/>
            <a:stretch>
              <a:fillRect/>
            </a:stretch>
          </p:blipFill>
          <p:spPr>
            <a:xfrm>
              <a:off x="141149" y="4683384"/>
              <a:ext cx="4381756" cy="409154"/>
            </a:xfrm>
            <a:prstGeom prst="rect">
              <a:avLst/>
            </a:prstGeom>
          </p:spPr>
        </p:pic>
      </p:grpSp>
      <p:pic>
        <p:nvPicPr>
          <p:cNvPr id="7" name="Picture 6">
            <a:extLst>
              <a:ext uri="{FF2B5EF4-FFF2-40B4-BE49-F238E27FC236}">
                <a16:creationId xmlns:a16="http://schemas.microsoft.com/office/drawing/2014/main" id="{37FAF089-2C31-4679-BC72-ADB1595D4AEB}"/>
              </a:ext>
            </a:extLst>
          </p:cNvPr>
          <p:cNvPicPr>
            <a:picLocks noChangeAspect="1"/>
          </p:cNvPicPr>
          <p:nvPr/>
        </p:nvPicPr>
        <p:blipFill>
          <a:blip r:embed="rId5"/>
          <a:stretch>
            <a:fillRect/>
          </a:stretch>
        </p:blipFill>
        <p:spPr>
          <a:xfrm>
            <a:off x="4523700" y="1808523"/>
            <a:ext cx="3538806" cy="2340963"/>
          </a:xfrm>
          <a:prstGeom prst="rect">
            <a:avLst/>
          </a:prstGeom>
        </p:spPr>
      </p:pic>
      <p:sp>
        <p:nvSpPr>
          <p:cNvPr id="8" name="TextBox 7">
            <a:extLst>
              <a:ext uri="{FF2B5EF4-FFF2-40B4-BE49-F238E27FC236}">
                <a16:creationId xmlns:a16="http://schemas.microsoft.com/office/drawing/2014/main" id="{0AB491F3-B21E-4E0F-8E79-0831E92F777A}"/>
              </a:ext>
            </a:extLst>
          </p:cNvPr>
          <p:cNvSpPr txBox="1"/>
          <p:nvPr/>
        </p:nvSpPr>
        <p:spPr>
          <a:xfrm>
            <a:off x="65475" y="4265690"/>
            <a:ext cx="8819970" cy="2031325"/>
          </a:xfrm>
          <a:prstGeom prst="rect">
            <a:avLst/>
          </a:prstGeom>
          <a:noFill/>
        </p:spPr>
        <p:txBody>
          <a:bodyPr wrap="square" rtlCol="0">
            <a:spAutoFit/>
          </a:bodyPr>
          <a:lstStyle/>
          <a:p>
            <a:r>
              <a:rPr lang="en-US" sz="1400" dirty="0"/>
              <a:t>A few points here:</a:t>
            </a:r>
          </a:p>
          <a:p>
            <a:pPr marL="342900" indent="-342900">
              <a:buAutoNum type="arabicPeriod"/>
            </a:pPr>
            <a:r>
              <a:rPr lang="en-US" sz="1400" dirty="0"/>
              <a:t>GAMs are far more powerful for modeling regression problems than polys or splines, but with more loss of interpretability </a:t>
            </a:r>
            <a:r>
              <a:rPr lang="en-US" sz="1400" i="1" dirty="0"/>
              <a:t>(you’re dealing with a different function for each knot)</a:t>
            </a:r>
            <a:r>
              <a:rPr lang="en-US" sz="1400" dirty="0"/>
              <a:t>.</a:t>
            </a:r>
          </a:p>
          <a:p>
            <a:pPr marL="342900" indent="-342900">
              <a:buAutoNum type="arabicPeriod"/>
            </a:pPr>
            <a:r>
              <a:rPr lang="en-US" sz="1400" dirty="0"/>
              <a:t>They are very useful for non-parametric apps, and should be considered vs. SVM or Tree-Based Models, and also for prototyping and testing parametric models </a:t>
            </a:r>
            <a:r>
              <a:rPr lang="en-US" sz="1400" i="1" dirty="0"/>
              <a:t>(like the Bayesian models we’ll see in Section II of this course)</a:t>
            </a:r>
          </a:p>
          <a:p>
            <a:pPr marL="342900" indent="-342900">
              <a:buAutoNum type="arabicPeriod"/>
            </a:pPr>
            <a:r>
              <a:rPr lang="en-US" sz="1400" i="1" dirty="0"/>
              <a:t>GAM’s use a link function like Generalized Linear Models (which we’ll introduce in the Classification Section), but they’re NOT GLM’s which has broad application in parametric application.</a:t>
            </a:r>
          </a:p>
          <a:p>
            <a:pPr marL="342900" indent="-342900">
              <a:buAutoNum type="arabicPeriod"/>
            </a:pPr>
            <a:r>
              <a:rPr lang="en-US" sz="1400" i="1" dirty="0"/>
              <a:t>The LOESS you see out of ggplot is a type of GAM (it uses a bandwidth parameter for df control vs knots)</a:t>
            </a:r>
          </a:p>
        </p:txBody>
      </p:sp>
    </p:spTree>
    <p:extLst>
      <p:ext uri="{BB962C8B-B14F-4D97-AF65-F5344CB8AC3E}">
        <p14:creationId xmlns:p14="http://schemas.microsoft.com/office/powerpoint/2010/main" val="465183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8AD3E1-3D95-44BC-A97F-778595FC0A88}"/>
              </a:ext>
            </a:extLst>
          </p:cNvPr>
          <p:cNvPicPr>
            <a:picLocks noChangeAspect="1"/>
          </p:cNvPicPr>
          <p:nvPr/>
        </p:nvPicPr>
        <p:blipFill>
          <a:blip r:embed="rId2"/>
          <a:stretch>
            <a:fillRect/>
          </a:stretch>
        </p:blipFill>
        <p:spPr>
          <a:xfrm>
            <a:off x="3728720" y="1436897"/>
            <a:ext cx="5022895" cy="3994221"/>
          </a:xfrm>
          <a:prstGeom prst="rect">
            <a:avLst/>
          </a:prstGeom>
        </p:spPr>
      </p:pic>
      <p:sp>
        <p:nvSpPr>
          <p:cNvPr id="5" name="TextBox 4">
            <a:extLst>
              <a:ext uri="{FF2B5EF4-FFF2-40B4-BE49-F238E27FC236}">
                <a16:creationId xmlns:a16="http://schemas.microsoft.com/office/drawing/2014/main" id="{A31569E2-736D-49E3-9510-79659B021DCB}"/>
              </a:ext>
            </a:extLst>
          </p:cNvPr>
          <p:cNvSpPr txBox="1"/>
          <p:nvPr/>
        </p:nvSpPr>
        <p:spPr>
          <a:xfrm>
            <a:off x="376494" y="1449641"/>
            <a:ext cx="3757470" cy="4616648"/>
          </a:xfrm>
          <a:prstGeom prst="rect">
            <a:avLst/>
          </a:prstGeom>
          <a:noFill/>
        </p:spPr>
        <p:txBody>
          <a:bodyPr wrap="square" rtlCol="0">
            <a:spAutoFit/>
          </a:bodyPr>
          <a:lstStyle/>
          <a:p>
            <a:r>
              <a:rPr lang="en-US" sz="1400" dirty="0"/>
              <a:t>Looking Forward</a:t>
            </a:r>
          </a:p>
          <a:p>
            <a:endParaRPr lang="en-US" sz="1400" dirty="0"/>
          </a:p>
          <a:p>
            <a:endParaRPr lang="en-US" sz="1400" dirty="0"/>
          </a:p>
          <a:p>
            <a:r>
              <a:rPr lang="en-US" sz="1400" b="1" i="1" dirty="0"/>
              <a:t>Bayesian modeling </a:t>
            </a:r>
            <a:r>
              <a:rPr lang="en-US" sz="1400" dirty="0"/>
              <a:t>is a very  different approach - parameters are regularized by priors, pooling and levels which gives fine control over each parameter.</a:t>
            </a:r>
          </a:p>
          <a:p>
            <a:endParaRPr lang="en-US" sz="1400" dirty="0"/>
          </a:p>
          <a:p>
            <a:r>
              <a:rPr lang="en-US" sz="1400" dirty="0"/>
              <a:t>Additionally, priors gives us the ability to apply judgment to parameter values. How much does judgment influence parameter values? Depends on the evidence - in the visual to the right, we see how batting averages shrink towards a range from 200-400, but those at the extremes </a:t>
            </a:r>
            <a:r>
              <a:rPr lang="en-US" sz="1400" i="1" dirty="0"/>
              <a:t>(&gt; 300)</a:t>
            </a:r>
            <a:r>
              <a:rPr lang="en-US" sz="1400" dirty="0"/>
              <a:t>, require more evidence </a:t>
            </a:r>
            <a:r>
              <a:rPr lang="en-US" sz="1400" i="1" dirty="0"/>
              <a:t>(ABs)</a:t>
            </a:r>
            <a:r>
              <a:rPr lang="en-US" sz="1400" dirty="0"/>
              <a:t>. </a:t>
            </a:r>
          </a:p>
          <a:p>
            <a:endParaRPr lang="en-US" sz="1400" dirty="0"/>
          </a:p>
          <a:p>
            <a:r>
              <a:rPr lang="en-US" sz="1400" dirty="0"/>
              <a:t>Extraordinary claims require extraordinary evidence. In the real world, we often don’t have data and we must apply judgment, letting evidence weigh effect.</a:t>
            </a:r>
          </a:p>
        </p:txBody>
      </p:sp>
    </p:spTree>
    <p:extLst>
      <p:ext uri="{BB962C8B-B14F-4D97-AF65-F5344CB8AC3E}">
        <p14:creationId xmlns:p14="http://schemas.microsoft.com/office/powerpoint/2010/main" val="297906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2556F3-8E09-401F-A444-107EACCBE7B0}"/>
              </a:ext>
            </a:extLst>
          </p:cNvPr>
          <p:cNvPicPr>
            <a:picLocks noChangeAspect="1"/>
          </p:cNvPicPr>
          <p:nvPr/>
        </p:nvPicPr>
        <p:blipFill>
          <a:blip r:embed="rId2"/>
          <a:stretch>
            <a:fillRect/>
          </a:stretch>
        </p:blipFill>
        <p:spPr>
          <a:xfrm>
            <a:off x="79955" y="1125475"/>
            <a:ext cx="4910826" cy="2696387"/>
          </a:xfrm>
          <a:prstGeom prst="rect">
            <a:avLst/>
          </a:prstGeom>
        </p:spPr>
      </p:pic>
      <p:sp>
        <p:nvSpPr>
          <p:cNvPr id="8" name="TextBox 7">
            <a:extLst>
              <a:ext uri="{FF2B5EF4-FFF2-40B4-BE49-F238E27FC236}">
                <a16:creationId xmlns:a16="http://schemas.microsoft.com/office/drawing/2014/main" id="{D8A49647-1D7C-4D33-9826-00193D97010E}"/>
              </a:ext>
            </a:extLst>
          </p:cNvPr>
          <p:cNvSpPr txBox="1"/>
          <p:nvPr/>
        </p:nvSpPr>
        <p:spPr>
          <a:xfrm>
            <a:off x="490175" y="4050634"/>
            <a:ext cx="7990840" cy="2031325"/>
          </a:xfrm>
          <a:prstGeom prst="rect">
            <a:avLst/>
          </a:prstGeom>
          <a:noFill/>
        </p:spPr>
        <p:txBody>
          <a:bodyPr wrap="square" rtlCol="0">
            <a:spAutoFit/>
          </a:bodyPr>
          <a:lstStyle/>
          <a:p>
            <a:r>
              <a:rPr lang="en-US" sz="1400" b="1" dirty="0">
                <a:solidFill>
                  <a:srgbClr val="C00000"/>
                </a:solidFill>
              </a:rPr>
              <a:t>This is s core competency for analysts.</a:t>
            </a:r>
            <a:r>
              <a:rPr lang="en-US" sz="1400" dirty="0"/>
              <a:t> Your judgment determines model selection, tuning and interpretation. Technology won’t solve this problem for you  - it’s your ambiguous intuition and effort that determines outcome. That’s why we have case methods in business school, case-based interviews and internships. Companies will test your understanding of business drivers, data relevancy and problem rationalization. Pushing buttons won’t get you points. Also keep in mind that technical skills will be competing with AI and low cost labor.</a:t>
            </a:r>
          </a:p>
          <a:p>
            <a:endParaRPr lang="en-US" sz="1400" dirty="0"/>
          </a:p>
          <a:p>
            <a:r>
              <a:rPr lang="en-US" sz="1400" dirty="0"/>
              <a:t>Note: Bayesian modeling retains interpretability with increasing flexibility, and also integrates ambiguous judgment. That’s why we’ll study it. </a:t>
            </a:r>
          </a:p>
        </p:txBody>
      </p:sp>
      <p:sp>
        <p:nvSpPr>
          <p:cNvPr id="9" name="Oval 8">
            <a:extLst>
              <a:ext uri="{FF2B5EF4-FFF2-40B4-BE49-F238E27FC236}">
                <a16:creationId xmlns:a16="http://schemas.microsoft.com/office/drawing/2014/main" id="{34DCD46A-F41B-427D-9C8B-EF82476FFA1C}"/>
              </a:ext>
            </a:extLst>
          </p:cNvPr>
          <p:cNvSpPr/>
          <p:nvPr/>
        </p:nvSpPr>
        <p:spPr>
          <a:xfrm>
            <a:off x="3494126" y="2259502"/>
            <a:ext cx="641659" cy="209678"/>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85C8541-CEE7-47E7-9BAC-2351FE51461E}"/>
              </a:ext>
            </a:extLst>
          </p:cNvPr>
          <p:cNvSpPr txBox="1"/>
          <p:nvPr/>
        </p:nvSpPr>
        <p:spPr>
          <a:xfrm>
            <a:off x="4702855" y="1262733"/>
            <a:ext cx="4204661" cy="2246769"/>
          </a:xfrm>
          <a:prstGeom prst="rect">
            <a:avLst/>
          </a:prstGeom>
          <a:noFill/>
        </p:spPr>
        <p:txBody>
          <a:bodyPr wrap="square" rtlCol="0">
            <a:spAutoFit/>
          </a:bodyPr>
          <a:lstStyle/>
          <a:p>
            <a:r>
              <a:rPr lang="en-US" sz="1400" dirty="0"/>
              <a:t>Here’s our sweet spot – good metrics </a:t>
            </a:r>
            <a:r>
              <a:rPr lang="en-US" sz="1400" i="1" dirty="0"/>
              <a:t>(depends on your specifications)</a:t>
            </a:r>
            <a:r>
              <a:rPr lang="en-US" sz="1400" dirty="0"/>
              <a:t> with real </a:t>
            </a:r>
            <a:r>
              <a:rPr lang="en-US" sz="1400" i="1" dirty="0"/>
              <a:t>(out-of-sample) </a:t>
            </a:r>
            <a:r>
              <a:rPr lang="en-US" sz="1400" dirty="0"/>
              <a:t>data is what matters. Business data are dynamic and validation is dependent on those dynamics  - sometimes once a year, sometimes once a minute. </a:t>
            </a:r>
          </a:p>
          <a:p>
            <a:endParaRPr lang="en-US" sz="1400" dirty="0"/>
          </a:p>
          <a:p>
            <a:r>
              <a:rPr lang="en-US" sz="1400" dirty="0"/>
              <a:t>If you want your model to explain relationships causes, drivers and be able to make recommendations, then you have to consider the direction of interpretability</a:t>
            </a:r>
          </a:p>
        </p:txBody>
      </p:sp>
      <p:cxnSp>
        <p:nvCxnSpPr>
          <p:cNvPr id="12" name="Straight Connector 11">
            <a:extLst>
              <a:ext uri="{FF2B5EF4-FFF2-40B4-BE49-F238E27FC236}">
                <a16:creationId xmlns:a16="http://schemas.microsoft.com/office/drawing/2014/main" id="{5193BD91-F5D1-427B-BE36-53EDFBAF15B9}"/>
              </a:ext>
            </a:extLst>
          </p:cNvPr>
          <p:cNvCxnSpPr>
            <a:cxnSpLocks/>
            <a:stCxn id="9" idx="0"/>
          </p:cNvCxnSpPr>
          <p:nvPr/>
        </p:nvCxnSpPr>
        <p:spPr>
          <a:xfrm flipV="1">
            <a:off x="3814956" y="1432515"/>
            <a:ext cx="902442" cy="826987"/>
          </a:xfrm>
          <a:prstGeom prst="line">
            <a:avLst/>
          </a:prstGeom>
        </p:spPr>
        <p:style>
          <a:lnRef idx="1">
            <a:schemeClr val="dk1"/>
          </a:lnRef>
          <a:fillRef idx="0">
            <a:schemeClr val="dk1"/>
          </a:fillRef>
          <a:effectRef idx="0">
            <a:schemeClr val="dk1"/>
          </a:effectRef>
          <a:fontRef idx="minor">
            <a:schemeClr val="tx1"/>
          </a:fontRef>
        </p:style>
      </p:cxnSp>
      <p:sp>
        <p:nvSpPr>
          <p:cNvPr id="17" name="Arrow: Right 16">
            <a:extLst>
              <a:ext uri="{FF2B5EF4-FFF2-40B4-BE49-F238E27FC236}">
                <a16:creationId xmlns:a16="http://schemas.microsoft.com/office/drawing/2014/main" id="{F9C8A175-8BA3-4404-9B29-497D90FEE30B}"/>
              </a:ext>
            </a:extLst>
          </p:cNvPr>
          <p:cNvSpPr/>
          <p:nvPr/>
        </p:nvSpPr>
        <p:spPr>
          <a:xfrm rot="10800000">
            <a:off x="3526185" y="2951147"/>
            <a:ext cx="801236" cy="221945"/>
          </a:xfrm>
          <a:prstGeom prst="rightArrow">
            <a:avLst/>
          </a:prstGeom>
          <a:gradFill flip="none" rotWithShape="1">
            <a:gsLst>
              <a:gs pos="0">
                <a:schemeClr val="bg1">
                  <a:lumMod val="50000"/>
                </a:schemeClr>
              </a:gs>
              <a:gs pos="100000">
                <a:schemeClr val="bg1"/>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F0840A3-AC6C-41B8-BA49-EC2AE2E81F02}"/>
              </a:ext>
            </a:extLst>
          </p:cNvPr>
          <p:cNvCxnSpPr>
            <a:cxnSpLocks/>
          </p:cNvCxnSpPr>
          <p:nvPr/>
        </p:nvCxnSpPr>
        <p:spPr>
          <a:xfrm flipV="1">
            <a:off x="3991602" y="2692323"/>
            <a:ext cx="725796" cy="3941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795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BB68-AD2E-46D3-B77E-E6BC8C450F00}"/>
              </a:ext>
            </a:extLst>
          </p:cNvPr>
          <p:cNvSpPr>
            <a:spLocks noGrp="1"/>
          </p:cNvSpPr>
          <p:nvPr>
            <p:ph type="title"/>
          </p:nvPr>
        </p:nvSpPr>
        <p:spPr>
          <a:xfrm>
            <a:off x="1739541" y="256754"/>
            <a:ext cx="6378299" cy="555679"/>
          </a:xfrm>
        </p:spPr>
        <p:txBody>
          <a:bodyPr/>
          <a:lstStyle/>
          <a:p>
            <a:r>
              <a:rPr lang="en-US" sz="2400" dirty="0"/>
              <a:t>Review - Polynomial Regression</a:t>
            </a:r>
          </a:p>
        </p:txBody>
      </p:sp>
      <p:sp>
        <p:nvSpPr>
          <p:cNvPr id="4" name="Rectangle 3">
            <a:extLst>
              <a:ext uri="{FF2B5EF4-FFF2-40B4-BE49-F238E27FC236}">
                <a16:creationId xmlns:a16="http://schemas.microsoft.com/office/drawing/2014/main" id="{FD771A43-AD55-4F03-AD7E-D0442F0297A1}"/>
              </a:ext>
            </a:extLst>
          </p:cNvPr>
          <p:cNvSpPr/>
          <p:nvPr/>
        </p:nvSpPr>
        <p:spPr>
          <a:xfrm>
            <a:off x="181155" y="1319008"/>
            <a:ext cx="5569788" cy="4832092"/>
          </a:xfrm>
          <a:prstGeom prst="rect">
            <a:avLst/>
          </a:prstGeom>
        </p:spPr>
        <p:txBody>
          <a:bodyPr wrap="square">
            <a:spAutoFit/>
          </a:bodyPr>
          <a:lstStyle/>
          <a:p>
            <a:r>
              <a:rPr lang="en-US" sz="1400" dirty="0"/>
              <a:t>Polynomials </a:t>
            </a:r>
            <a:r>
              <a:rPr lang="en-US" sz="1400" i="1" dirty="0"/>
              <a:t>(i.e., quadratic, cubed, quartic, quantic…)</a:t>
            </a:r>
            <a:r>
              <a:rPr lang="en-US" sz="1400" dirty="0"/>
              <a:t> transform a linear model into a curved model. Because we’re transforming the data, not the coefficients </a:t>
            </a:r>
            <a:r>
              <a:rPr lang="en-US" sz="1400" i="1" dirty="0"/>
              <a:t>(like the log transforms earlier)</a:t>
            </a:r>
            <a:r>
              <a:rPr lang="en-US" sz="1400" dirty="0"/>
              <a:t>, we can still use an linear model to fit.</a:t>
            </a:r>
          </a:p>
          <a:p>
            <a:endParaRPr lang="en-US" sz="1400" dirty="0"/>
          </a:p>
          <a:p>
            <a:r>
              <a:rPr lang="en-US" sz="1400" dirty="0"/>
              <a:t>Like function fitting earlier, you need to look at the data first. You can add as many terms as you want, but to diminishing returns.  Envision the curve – good place to start: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 quadratic term creates a curve with one “hump”  a U or inverted U shape. The curve does not need to contain both sides of the U.  In can contain just part of it too!.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 cubic has two humps–one facing upward and the other down.  The curve goes down, back up, then back down again (or vice-versa).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 quartic function has multiple humps…. On and 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22252D88-8E13-483B-8132-ABAA288F17BE}"/>
              </a:ext>
            </a:extLst>
          </p:cNvPr>
          <p:cNvPicPr>
            <a:picLocks noChangeAspect="1"/>
          </p:cNvPicPr>
          <p:nvPr/>
        </p:nvPicPr>
        <p:blipFill>
          <a:blip r:embed="rId2"/>
          <a:stretch>
            <a:fillRect/>
          </a:stretch>
        </p:blipFill>
        <p:spPr>
          <a:xfrm>
            <a:off x="6067199" y="2675060"/>
            <a:ext cx="1435233" cy="977713"/>
          </a:xfrm>
          <a:prstGeom prst="rect">
            <a:avLst/>
          </a:prstGeom>
        </p:spPr>
      </p:pic>
      <p:pic>
        <p:nvPicPr>
          <p:cNvPr id="8" name="Picture 7">
            <a:extLst>
              <a:ext uri="{FF2B5EF4-FFF2-40B4-BE49-F238E27FC236}">
                <a16:creationId xmlns:a16="http://schemas.microsoft.com/office/drawing/2014/main" id="{14567068-6E1C-43D8-AD38-EAC06F0311BB}"/>
              </a:ext>
            </a:extLst>
          </p:cNvPr>
          <p:cNvPicPr>
            <a:picLocks noChangeAspect="1"/>
          </p:cNvPicPr>
          <p:nvPr/>
        </p:nvPicPr>
        <p:blipFill>
          <a:blip r:embed="rId3"/>
          <a:stretch>
            <a:fillRect/>
          </a:stretch>
        </p:blipFill>
        <p:spPr>
          <a:xfrm>
            <a:off x="6067199" y="1554869"/>
            <a:ext cx="1515746" cy="1120191"/>
          </a:xfrm>
          <a:prstGeom prst="rect">
            <a:avLst/>
          </a:prstGeom>
        </p:spPr>
      </p:pic>
      <p:pic>
        <p:nvPicPr>
          <p:cNvPr id="10" name="Picture 9" descr="A close up of a mans face&#10;&#10;Description generated with very high confidence">
            <a:extLst>
              <a:ext uri="{FF2B5EF4-FFF2-40B4-BE49-F238E27FC236}">
                <a16:creationId xmlns:a16="http://schemas.microsoft.com/office/drawing/2014/main" id="{194801D8-B89F-400E-8F69-68C79E52E903}"/>
              </a:ext>
            </a:extLst>
          </p:cNvPr>
          <p:cNvPicPr>
            <a:picLocks noChangeAspect="1"/>
          </p:cNvPicPr>
          <p:nvPr/>
        </p:nvPicPr>
        <p:blipFill>
          <a:blip r:embed="rId4"/>
          <a:stretch>
            <a:fillRect/>
          </a:stretch>
        </p:blipFill>
        <p:spPr>
          <a:xfrm>
            <a:off x="6245166" y="3864634"/>
            <a:ext cx="1002460" cy="1002460"/>
          </a:xfrm>
          <a:prstGeom prst="rect">
            <a:avLst/>
          </a:prstGeom>
        </p:spPr>
      </p:pic>
      <p:pic>
        <p:nvPicPr>
          <p:cNvPr id="12" name="Picture 11">
            <a:extLst>
              <a:ext uri="{FF2B5EF4-FFF2-40B4-BE49-F238E27FC236}">
                <a16:creationId xmlns:a16="http://schemas.microsoft.com/office/drawing/2014/main" id="{160F4AB6-D1E6-4BAA-924F-9610AFDC31C2}"/>
              </a:ext>
            </a:extLst>
          </p:cNvPr>
          <p:cNvPicPr>
            <a:picLocks noChangeAspect="1"/>
          </p:cNvPicPr>
          <p:nvPr/>
        </p:nvPicPr>
        <p:blipFill>
          <a:blip r:embed="rId5"/>
          <a:stretch>
            <a:fillRect/>
          </a:stretch>
        </p:blipFill>
        <p:spPr>
          <a:xfrm>
            <a:off x="6184724" y="4965760"/>
            <a:ext cx="1280696" cy="1075785"/>
          </a:xfrm>
          <a:prstGeom prst="rect">
            <a:avLst/>
          </a:prstGeom>
        </p:spPr>
      </p:pic>
    </p:spTree>
    <p:extLst>
      <p:ext uri="{BB962C8B-B14F-4D97-AF65-F5344CB8AC3E}">
        <p14:creationId xmlns:p14="http://schemas.microsoft.com/office/powerpoint/2010/main" val="367199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2CC4-5425-45B2-A9C2-7DDF4E909C02}"/>
              </a:ext>
            </a:extLst>
          </p:cNvPr>
          <p:cNvSpPr>
            <a:spLocks noGrp="1"/>
          </p:cNvSpPr>
          <p:nvPr>
            <p:ph type="title"/>
          </p:nvPr>
        </p:nvSpPr>
        <p:spPr>
          <a:xfrm>
            <a:off x="1597301" y="249050"/>
            <a:ext cx="6378299" cy="555679"/>
          </a:xfrm>
        </p:spPr>
        <p:txBody>
          <a:bodyPr/>
          <a:lstStyle/>
          <a:p>
            <a:r>
              <a:rPr lang="en-US" sz="2400" dirty="0"/>
              <a:t>Polynomial Regression</a:t>
            </a:r>
          </a:p>
        </p:txBody>
      </p:sp>
      <p:sp>
        <p:nvSpPr>
          <p:cNvPr id="4" name="Rectangle 3">
            <a:extLst>
              <a:ext uri="{FF2B5EF4-FFF2-40B4-BE49-F238E27FC236}">
                <a16:creationId xmlns:a16="http://schemas.microsoft.com/office/drawing/2014/main" id="{FDA77A03-85CC-467A-AFA1-9B74E9B6E486}"/>
              </a:ext>
            </a:extLst>
          </p:cNvPr>
          <p:cNvSpPr/>
          <p:nvPr/>
        </p:nvSpPr>
        <p:spPr>
          <a:xfrm>
            <a:off x="230134" y="1304892"/>
            <a:ext cx="6097023" cy="4862870"/>
          </a:xfrm>
          <a:prstGeom prst="rect">
            <a:avLst/>
          </a:prstGeom>
        </p:spPr>
        <p:txBody>
          <a:bodyPr wrap="square">
            <a:spAutoFit/>
          </a:bodyPr>
          <a:lstStyle/>
          <a:p>
            <a:r>
              <a:rPr lang="en-US" sz="1000" dirty="0"/>
              <a:t>library(ggplot2)</a:t>
            </a:r>
          </a:p>
          <a:p>
            <a:endParaRPr lang="en-US" sz="1000" dirty="0"/>
          </a:p>
          <a:p>
            <a:r>
              <a:rPr lang="en-US" sz="1000" dirty="0"/>
              <a:t>setwd("C:/Users/ellen/OneDrive/Documents/Spring 2017/Section III/History")</a:t>
            </a:r>
          </a:p>
          <a:p>
            <a:r>
              <a:rPr lang="en-US" sz="1000" dirty="0"/>
              <a:t>mydata &lt;- read.csv(file="Ex1LS.csv", header=TRUE, sep=",")</a:t>
            </a:r>
          </a:p>
          <a:p>
            <a:endParaRPr lang="en-US" sz="1000" dirty="0"/>
          </a:p>
          <a:p>
            <a:r>
              <a:rPr lang="en-US" sz="1000" dirty="0"/>
              <a:t>model &lt;- lm( formula = Y ~ X, mydata)</a:t>
            </a:r>
          </a:p>
          <a:p>
            <a:r>
              <a:rPr lang="en-US" sz="1000" dirty="0"/>
              <a:t>modelQ &lt;- lm( formula = Y ~ X + </a:t>
            </a:r>
            <a:r>
              <a:rPr lang="en-US" sz="1000" b="1" dirty="0">
                <a:solidFill>
                  <a:srgbClr val="C00000"/>
                </a:solidFill>
              </a:rPr>
              <a:t>I(X^2)</a:t>
            </a:r>
            <a:r>
              <a:rPr lang="en-US" sz="1000" dirty="0"/>
              <a:t>, mydata)</a:t>
            </a:r>
          </a:p>
          <a:p>
            <a:endParaRPr lang="en-US" sz="1000" dirty="0"/>
          </a:p>
          <a:p>
            <a:r>
              <a:rPr lang="en-US" sz="1000" dirty="0"/>
              <a:t>modData &lt;- mydata</a:t>
            </a:r>
          </a:p>
          <a:p>
            <a:r>
              <a:rPr lang="en-US" sz="1000" dirty="0"/>
              <a:t>modData$newYQ &lt;- predict(modelQ, mydata)</a:t>
            </a:r>
          </a:p>
          <a:p>
            <a:r>
              <a:rPr lang="en-US" sz="1000" dirty="0"/>
              <a:t>modData$newYQ &lt;- predict(modelQ, mydata)</a:t>
            </a:r>
          </a:p>
          <a:p>
            <a:endParaRPr lang="en-US" sz="1000" dirty="0"/>
          </a:p>
          <a:p>
            <a:r>
              <a:rPr lang="en-US" sz="1000" dirty="0"/>
              <a:t>modData$newY &lt;- predict(model, mydata)</a:t>
            </a:r>
          </a:p>
          <a:p>
            <a:endParaRPr lang="en-US" sz="1000" dirty="0"/>
          </a:p>
          <a:p>
            <a:r>
              <a:rPr lang="en-US" sz="1000" dirty="0"/>
              <a:t>p &lt;- ggplot(modData, aes(x=X, y=Y))+geom_point()  </a:t>
            </a:r>
          </a:p>
          <a:p>
            <a:r>
              <a:rPr lang="en-US" sz="1000" dirty="0"/>
              <a:t>p &lt;- p + geom_point(data = modData, aes(x=X, y = newY), color = 'red')</a:t>
            </a:r>
          </a:p>
          <a:p>
            <a:r>
              <a:rPr lang="en-US" sz="1000" dirty="0"/>
              <a:t>p &lt;- p + geom_smooth(data=modData, aes(X, newY), se=FALSE, color = "red", span = 1.5)</a:t>
            </a:r>
          </a:p>
          <a:p>
            <a:r>
              <a:rPr lang="en-US" sz="1000" dirty="0"/>
              <a:t>p &lt;- p + geom_smooth(data=modData, aes(X, newYQ), se=FALSE, color = "blue", span = 1.5)</a:t>
            </a:r>
          </a:p>
          <a:p>
            <a:r>
              <a:rPr lang="en-US" sz="1000" dirty="0"/>
              <a:t>p</a:t>
            </a:r>
          </a:p>
          <a:p>
            <a:endParaRPr lang="en-US" sz="1000" dirty="0"/>
          </a:p>
          <a:p>
            <a:r>
              <a:rPr lang="en-US" sz="1000" dirty="0"/>
              <a:t>model$coefficients</a:t>
            </a:r>
          </a:p>
          <a:p>
            <a:r>
              <a:rPr lang="en-US" sz="1000" dirty="0"/>
              <a:t>modelQ$coefficients</a:t>
            </a:r>
          </a:p>
          <a:p>
            <a:endParaRPr lang="en-US" sz="1000" dirty="0"/>
          </a:p>
          <a:p>
            <a:r>
              <a:rPr lang="en-US" sz="1000" dirty="0"/>
              <a:t>x &lt;- mydata$X</a:t>
            </a:r>
          </a:p>
          <a:p>
            <a:r>
              <a:rPr lang="en-US" sz="1000" dirty="0"/>
              <a:t>y &lt;- mydata$Y</a:t>
            </a:r>
          </a:p>
          <a:p>
            <a:r>
              <a:rPr lang="en-US" sz="1000" dirty="0"/>
              <a:t>d &lt;- data.frame(x=x,y=y)</a:t>
            </a:r>
          </a:p>
          <a:p>
            <a:r>
              <a:rPr lang="en-US" sz="1000" dirty="0"/>
              <a:t>#mydata &lt;- d</a:t>
            </a:r>
          </a:p>
          <a:p>
            <a:endParaRPr lang="en-US" sz="1000" dirty="0"/>
          </a:p>
          <a:p>
            <a:r>
              <a:rPr lang="en-US" sz="1000" dirty="0"/>
              <a:t>p &lt;- ggplot(d, aes(x,y)) + geom_point()</a:t>
            </a:r>
          </a:p>
          <a:p>
            <a:r>
              <a:rPr lang="en-US" sz="1000" dirty="0"/>
              <a:t>p</a:t>
            </a:r>
          </a:p>
          <a:p>
            <a:endParaRPr lang="en-US" sz="1000" dirty="0"/>
          </a:p>
        </p:txBody>
      </p:sp>
      <p:pic>
        <p:nvPicPr>
          <p:cNvPr id="3" name="Picture 2">
            <a:extLst>
              <a:ext uri="{FF2B5EF4-FFF2-40B4-BE49-F238E27FC236}">
                <a16:creationId xmlns:a16="http://schemas.microsoft.com/office/drawing/2014/main" id="{C511C19A-EC63-4875-8E17-24B8AC2FCBC4}"/>
              </a:ext>
            </a:extLst>
          </p:cNvPr>
          <p:cNvPicPr>
            <a:picLocks noChangeAspect="1"/>
          </p:cNvPicPr>
          <p:nvPr/>
        </p:nvPicPr>
        <p:blipFill>
          <a:blip r:embed="rId2"/>
          <a:stretch>
            <a:fillRect/>
          </a:stretch>
        </p:blipFill>
        <p:spPr>
          <a:xfrm>
            <a:off x="5391016" y="1477993"/>
            <a:ext cx="3295784" cy="2402248"/>
          </a:xfrm>
          <a:prstGeom prst="rect">
            <a:avLst/>
          </a:prstGeom>
        </p:spPr>
      </p:pic>
      <p:pic>
        <p:nvPicPr>
          <p:cNvPr id="5" name="Picture 4">
            <a:extLst>
              <a:ext uri="{FF2B5EF4-FFF2-40B4-BE49-F238E27FC236}">
                <a16:creationId xmlns:a16="http://schemas.microsoft.com/office/drawing/2014/main" id="{6D92EA80-BA20-4988-A225-F8B4FAD012F0}"/>
              </a:ext>
            </a:extLst>
          </p:cNvPr>
          <p:cNvPicPr>
            <a:picLocks noChangeAspect="1"/>
          </p:cNvPicPr>
          <p:nvPr/>
        </p:nvPicPr>
        <p:blipFill>
          <a:blip r:embed="rId3"/>
          <a:stretch>
            <a:fillRect/>
          </a:stretch>
        </p:blipFill>
        <p:spPr>
          <a:xfrm>
            <a:off x="5497650" y="4324889"/>
            <a:ext cx="3396202" cy="1671278"/>
          </a:xfrm>
          <a:prstGeom prst="rect">
            <a:avLst/>
          </a:prstGeom>
        </p:spPr>
      </p:pic>
    </p:spTree>
    <p:extLst>
      <p:ext uri="{BB962C8B-B14F-4D97-AF65-F5344CB8AC3E}">
        <p14:creationId xmlns:p14="http://schemas.microsoft.com/office/powerpoint/2010/main" val="424654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4161-08C0-4717-A9EA-32097C835B5C}"/>
              </a:ext>
            </a:extLst>
          </p:cNvPr>
          <p:cNvSpPr>
            <a:spLocks noGrp="1"/>
          </p:cNvSpPr>
          <p:nvPr>
            <p:ph type="title"/>
          </p:nvPr>
        </p:nvSpPr>
        <p:spPr>
          <a:xfrm>
            <a:off x="1612541" y="239818"/>
            <a:ext cx="6378299" cy="555679"/>
          </a:xfrm>
        </p:spPr>
        <p:txBody>
          <a:bodyPr/>
          <a:lstStyle/>
          <a:p>
            <a:r>
              <a:rPr lang="en-US" sz="2400" dirty="0"/>
              <a:t>Regularization</a:t>
            </a:r>
          </a:p>
        </p:txBody>
      </p:sp>
      <p:sp>
        <p:nvSpPr>
          <p:cNvPr id="4" name="TextBox 3">
            <a:extLst>
              <a:ext uri="{FF2B5EF4-FFF2-40B4-BE49-F238E27FC236}">
                <a16:creationId xmlns:a16="http://schemas.microsoft.com/office/drawing/2014/main" id="{6D8DF6AD-2F28-41AE-9C73-CF3F70EA7661}"/>
              </a:ext>
            </a:extLst>
          </p:cNvPr>
          <p:cNvSpPr txBox="1"/>
          <p:nvPr/>
        </p:nvSpPr>
        <p:spPr>
          <a:xfrm>
            <a:off x="231288" y="1038112"/>
            <a:ext cx="8530814" cy="5262979"/>
          </a:xfrm>
          <a:prstGeom prst="rect">
            <a:avLst/>
          </a:prstGeom>
          <a:noFill/>
        </p:spPr>
        <p:txBody>
          <a:bodyPr wrap="square" rtlCol="0">
            <a:spAutoFit/>
          </a:bodyPr>
          <a:lstStyle/>
          <a:p>
            <a:r>
              <a:rPr lang="en-US" sz="1400" dirty="0"/>
              <a:t>Regularization really lies at the heart of machine learning. Think of it this way:</a:t>
            </a:r>
          </a:p>
          <a:p>
            <a:endParaRPr lang="en-US" sz="1400" dirty="0"/>
          </a:p>
          <a:p>
            <a:r>
              <a:rPr lang="en-US" sz="1400" dirty="0"/>
              <a:t>We use algorithms to find parameters </a:t>
            </a:r>
            <a:r>
              <a:rPr lang="en-US" sz="1400" i="1" dirty="0"/>
              <a:t>(like we use gradient descent to find a regression coefficient). </a:t>
            </a:r>
            <a:r>
              <a:rPr lang="en-US" sz="1400" dirty="0"/>
              <a:t>As we’ll soon see, many machine learning algorithms are free to create as many parameters as they need to </a:t>
            </a:r>
            <a:r>
              <a:rPr lang="en-US" sz="1400" i="1" dirty="0"/>
              <a:t>fit</a:t>
            </a:r>
            <a:r>
              <a:rPr lang="en-US" sz="1400" dirty="0"/>
              <a:t> the data. And recall from ISL that, as algorithms become more flexible, more complex, they also tend to be more variable, Sometimes this is needed – you might have many, many variables that affect, or even cause, the values of a dependent variable, that involve complex relationships that cannot represented by interpretable equations. So complex algorithms become our best solution </a:t>
            </a:r>
            <a:r>
              <a:rPr lang="en-US" sz="1400" i="1" dirty="0"/>
              <a:t>(there are many caveats to this statement!)</a:t>
            </a:r>
            <a:r>
              <a:rPr lang="en-US" sz="1400" dirty="0"/>
              <a:t>.</a:t>
            </a:r>
          </a:p>
          <a:p>
            <a:endParaRPr lang="en-US" sz="1400" dirty="0"/>
          </a:p>
          <a:p>
            <a:r>
              <a:rPr lang="en-US" sz="1400" dirty="0"/>
              <a:t>But this variability is also a problem because, as soon as real scenarios and data are applied. The algorithms will freak out </a:t>
            </a:r>
            <a:r>
              <a:rPr lang="en-US" sz="1400" i="1" dirty="0"/>
              <a:t>(my term for expansion of error and confidence intervals </a:t>
            </a:r>
            <a:r>
              <a:rPr lang="en-US" sz="1400" i="1" dirty="0">
                <a:sym typeface="Wingdings" panose="05000000000000000000" pitchFamily="2" charset="2"/>
              </a:rPr>
              <a:t></a:t>
            </a:r>
            <a:r>
              <a:rPr lang="en-US" sz="1400" i="1" dirty="0"/>
              <a:t>)</a:t>
            </a:r>
            <a:r>
              <a:rPr lang="en-US" sz="1400" dirty="0"/>
              <a:t>.  Simply stated, expected values will be way off. We call this “overfitting”, and it’s a common failure with inexperienced analysts </a:t>
            </a:r>
            <a:r>
              <a:rPr lang="en-US" sz="1400" i="1" dirty="0"/>
              <a:t>(who trust technology and data science way, WAY too much)</a:t>
            </a:r>
            <a:r>
              <a:rPr lang="en-US" sz="1400" dirty="0"/>
              <a:t>  </a:t>
            </a:r>
          </a:p>
          <a:p>
            <a:endParaRPr lang="en-US" sz="1400" dirty="0"/>
          </a:p>
          <a:p>
            <a:r>
              <a:rPr lang="en-US" sz="1400" dirty="0"/>
              <a:t>Regularization is one approach for compensating with models that tend to overfit. In fact, the more complex the model, the more regularization impact </a:t>
            </a:r>
            <a:r>
              <a:rPr lang="en-US" sz="1400" i="1" dirty="0"/>
              <a:t>(it penalizes complexity and large coefficients that are often large due to complexity – so, it’s a great idea in that the penalty fits the crime, and it’s really quite simple conceptually)</a:t>
            </a:r>
            <a:r>
              <a:rPr lang="en-US" sz="1400" dirty="0"/>
              <a:t>. </a:t>
            </a:r>
          </a:p>
          <a:p>
            <a:endParaRPr lang="en-US" sz="1400" dirty="0"/>
          </a:p>
          <a:p>
            <a:r>
              <a:rPr lang="en-US" sz="1400" dirty="0"/>
              <a:t>This whole subject has many aspects that we will discuss during the course – save this for later. I’ll leave you with this epiphany that I had when I studied complexity and self organizing systems: from one perspective, if anything changes – everything changes. From another perspective: systems (and relationships) tend to self-organize, and there are global tendencies that “collar” variability.  </a:t>
            </a:r>
          </a:p>
        </p:txBody>
      </p:sp>
    </p:spTree>
    <p:extLst>
      <p:ext uri="{BB962C8B-B14F-4D97-AF65-F5344CB8AC3E}">
        <p14:creationId xmlns:p14="http://schemas.microsoft.com/office/powerpoint/2010/main" val="74334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C2C113-E89D-4CC8-99B7-16B3CDD35535}"/>
              </a:ext>
            </a:extLst>
          </p:cNvPr>
          <p:cNvSpPr txBox="1"/>
          <p:nvPr/>
        </p:nvSpPr>
        <p:spPr>
          <a:xfrm>
            <a:off x="6529891" y="5927463"/>
            <a:ext cx="1915909" cy="307777"/>
          </a:xfrm>
          <a:prstGeom prst="rect">
            <a:avLst/>
          </a:prstGeom>
          <a:noFill/>
        </p:spPr>
        <p:txBody>
          <a:bodyPr wrap="none" rtlCol="0">
            <a:spAutoFit/>
          </a:bodyPr>
          <a:lstStyle/>
          <a:p>
            <a:r>
              <a:rPr lang="en-US" sz="1400" i="1" dirty="0">
                <a:solidFill>
                  <a:srgbClr val="00986E"/>
                </a:solidFill>
              </a:rPr>
              <a:t>Regularization Intro.R</a:t>
            </a:r>
          </a:p>
        </p:txBody>
      </p:sp>
      <p:pic>
        <p:nvPicPr>
          <p:cNvPr id="6" name="Picture 5">
            <a:extLst>
              <a:ext uri="{FF2B5EF4-FFF2-40B4-BE49-F238E27FC236}">
                <a16:creationId xmlns:a16="http://schemas.microsoft.com/office/drawing/2014/main" id="{F25ADB9E-53F8-4FF6-A209-38884B977541}"/>
              </a:ext>
            </a:extLst>
          </p:cNvPr>
          <p:cNvPicPr>
            <a:picLocks noChangeAspect="1"/>
          </p:cNvPicPr>
          <p:nvPr/>
        </p:nvPicPr>
        <p:blipFill>
          <a:blip r:embed="rId2"/>
          <a:stretch>
            <a:fillRect/>
          </a:stretch>
        </p:blipFill>
        <p:spPr>
          <a:xfrm>
            <a:off x="166744" y="1645067"/>
            <a:ext cx="8100508" cy="3109969"/>
          </a:xfrm>
          <a:prstGeom prst="rect">
            <a:avLst/>
          </a:prstGeom>
        </p:spPr>
      </p:pic>
      <p:pic>
        <p:nvPicPr>
          <p:cNvPr id="7" name="Picture 6">
            <a:extLst>
              <a:ext uri="{FF2B5EF4-FFF2-40B4-BE49-F238E27FC236}">
                <a16:creationId xmlns:a16="http://schemas.microsoft.com/office/drawing/2014/main" id="{9A2F0722-F19C-43FA-B402-68516DD243F4}"/>
              </a:ext>
            </a:extLst>
          </p:cNvPr>
          <p:cNvPicPr>
            <a:picLocks noChangeAspect="1"/>
          </p:cNvPicPr>
          <p:nvPr/>
        </p:nvPicPr>
        <p:blipFill>
          <a:blip r:embed="rId3"/>
          <a:stretch>
            <a:fillRect/>
          </a:stretch>
        </p:blipFill>
        <p:spPr>
          <a:xfrm>
            <a:off x="5822650" y="1560749"/>
            <a:ext cx="2943346" cy="2657138"/>
          </a:xfrm>
          <a:prstGeom prst="rect">
            <a:avLst/>
          </a:prstGeom>
        </p:spPr>
      </p:pic>
      <p:sp>
        <p:nvSpPr>
          <p:cNvPr id="8" name="TextBox 7">
            <a:extLst>
              <a:ext uri="{FF2B5EF4-FFF2-40B4-BE49-F238E27FC236}">
                <a16:creationId xmlns:a16="http://schemas.microsoft.com/office/drawing/2014/main" id="{1F861EDB-F5B9-41A0-8FF8-7599A56504EE}"/>
              </a:ext>
            </a:extLst>
          </p:cNvPr>
          <p:cNvSpPr txBox="1"/>
          <p:nvPr/>
        </p:nvSpPr>
        <p:spPr>
          <a:xfrm>
            <a:off x="91439" y="5035641"/>
            <a:ext cx="8493162" cy="954107"/>
          </a:xfrm>
          <a:prstGeom prst="rect">
            <a:avLst/>
          </a:prstGeom>
          <a:noFill/>
        </p:spPr>
        <p:txBody>
          <a:bodyPr wrap="square" rtlCol="0">
            <a:spAutoFit/>
          </a:bodyPr>
          <a:lstStyle/>
          <a:p>
            <a:r>
              <a:rPr lang="en-US" sz="1400" i="1" dirty="0"/>
              <a:t>We studied polynomial regression in DA1, and found out that, for some datasets (esp. non-linear), it gives us a better fit – i.e., we’re increasing the complexity and flexibility of the model to fit the data.</a:t>
            </a:r>
          </a:p>
          <a:p>
            <a:endParaRPr lang="en-US" sz="1400" i="1" dirty="0"/>
          </a:p>
          <a:p>
            <a:r>
              <a:rPr lang="en-US" sz="1400" i="1" dirty="0"/>
              <a:t>Comparing the rmse above, modelQ, the polynomial model, has lower error on TEST data.</a:t>
            </a:r>
          </a:p>
        </p:txBody>
      </p:sp>
    </p:spTree>
    <p:extLst>
      <p:ext uri="{BB962C8B-B14F-4D97-AF65-F5344CB8AC3E}">
        <p14:creationId xmlns:p14="http://schemas.microsoft.com/office/powerpoint/2010/main" val="57559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F130DD-5901-46F6-9FF0-97247EC8A941}"/>
              </a:ext>
            </a:extLst>
          </p:cNvPr>
          <p:cNvPicPr>
            <a:picLocks noChangeAspect="1"/>
          </p:cNvPicPr>
          <p:nvPr/>
        </p:nvPicPr>
        <p:blipFill>
          <a:blip r:embed="rId2"/>
          <a:stretch>
            <a:fillRect/>
          </a:stretch>
        </p:blipFill>
        <p:spPr>
          <a:xfrm>
            <a:off x="344357" y="3604656"/>
            <a:ext cx="3700519" cy="1261767"/>
          </a:xfrm>
          <a:prstGeom prst="rect">
            <a:avLst/>
          </a:prstGeom>
        </p:spPr>
      </p:pic>
      <p:pic>
        <p:nvPicPr>
          <p:cNvPr id="5" name="Picture 4">
            <a:extLst>
              <a:ext uri="{FF2B5EF4-FFF2-40B4-BE49-F238E27FC236}">
                <a16:creationId xmlns:a16="http://schemas.microsoft.com/office/drawing/2014/main" id="{340B9566-8F0F-4CFA-A77D-CB4A48504390}"/>
              </a:ext>
            </a:extLst>
          </p:cNvPr>
          <p:cNvPicPr>
            <a:picLocks noChangeAspect="1"/>
          </p:cNvPicPr>
          <p:nvPr/>
        </p:nvPicPr>
        <p:blipFill>
          <a:blip r:embed="rId3"/>
          <a:stretch>
            <a:fillRect/>
          </a:stretch>
        </p:blipFill>
        <p:spPr>
          <a:xfrm>
            <a:off x="5344414" y="2791006"/>
            <a:ext cx="3304622" cy="2999085"/>
          </a:xfrm>
          <a:prstGeom prst="rect">
            <a:avLst/>
          </a:prstGeom>
        </p:spPr>
      </p:pic>
      <p:sp>
        <p:nvSpPr>
          <p:cNvPr id="6" name="TextBox 5">
            <a:extLst>
              <a:ext uri="{FF2B5EF4-FFF2-40B4-BE49-F238E27FC236}">
                <a16:creationId xmlns:a16="http://schemas.microsoft.com/office/drawing/2014/main" id="{FE7C88D7-B2D5-4220-BAC6-CE39867DC51C}"/>
              </a:ext>
            </a:extLst>
          </p:cNvPr>
          <p:cNvSpPr txBox="1"/>
          <p:nvPr/>
        </p:nvSpPr>
        <p:spPr>
          <a:xfrm>
            <a:off x="0" y="1160906"/>
            <a:ext cx="8665285" cy="1815882"/>
          </a:xfrm>
          <a:prstGeom prst="rect">
            <a:avLst/>
          </a:prstGeom>
          <a:noFill/>
        </p:spPr>
        <p:txBody>
          <a:bodyPr wrap="square" rtlCol="0">
            <a:spAutoFit/>
          </a:bodyPr>
          <a:lstStyle/>
          <a:p>
            <a:r>
              <a:rPr lang="en-US" sz="1400" dirty="0"/>
              <a:t>But what happens when “real” data is applied? </a:t>
            </a:r>
          </a:p>
          <a:p>
            <a:endParaRPr lang="en-US" sz="1400" dirty="0"/>
          </a:p>
          <a:p>
            <a:r>
              <a:rPr lang="en-US" sz="1400" dirty="0"/>
              <a:t>Real data in business is very different from test data (e.g., we might use last years data to build a pricing model, or a controls testing model), and this year, new products are introduced, old ones retired, new locations open up, new competitors enter the market… and all the relationships change: </a:t>
            </a:r>
          </a:p>
          <a:p>
            <a:endParaRPr lang="en-US" sz="1400" dirty="0"/>
          </a:p>
          <a:p>
            <a:r>
              <a:rPr lang="en-US" sz="1400" dirty="0"/>
              <a:t>So, the more flexible, variable models often miss the mark. Note that the new data yields a lower rmse with the linear model here.</a:t>
            </a:r>
          </a:p>
        </p:txBody>
      </p:sp>
      <p:sp>
        <p:nvSpPr>
          <p:cNvPr id="7" name="Rectangle 6">
            <a:extLst>
              <a:ext uri="{FF2B5EF4-FFF2-40B4-BE49-F238E27FC236}">
                <a16:creationId xmlns:a16="http://schemas.microsoft.com/office/drawing/2014/main" id="{249C9427-F8CD-4E85-A4E9-2AB45DF049A5}"/>
              </a:ext>
            </a:extLst>
          </p:cNvPr>
          <p:cNvSpPr/>
          <p:nvPr/>
        </p:nvSpPr>
        <p:spPr>
          <a:xfrm>
            <a:off x="5052280" y="5905232"/>
            <a:ext cx="3888889" cy="430887"/>
          </a:xfrm>
          <a:prstGeom prst="rect">
            <a:avLst/>
          </a:prstGeom>
        </p:spPr>
        <p:txBody>
          <a:bodyPr wrap="square">
            <a:spAutoFit/>
          </a:bodyPr>
          <a:lstStyle/>
          <a:p>
            <a:r>
              <a:rPr lang="en-US" sz="1100" i="1" dirty="0"/>
              <a:t>Variance refers to the amount by which ˆ f would change if we estimated it using a different training data set. ISL pg 34</a:t>
            </a:r>
          </a:p>
        </p:txBody>
      </p:sp>
    </p:spTree>
    <p:extLst>
      <p:ext uri="{BB962C8B-B14F-4D97-AF65-F5344CB8AC3E}">
        <p14:creationId xmlns:p14="http://schemas.microsoft.com/office/powerpoint/2010/main" val="229156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9420B-303B-4762-A9E5-7C7C9FD98539}"/>
              </a:ext>
            </a:extLst>
          </p:cNvPr>
          <p:cNvPicPr>
            <a:picLocks noChangeAspect="1"/>
          </p:cNvPicPr>
          <p:nvPr/>
        </p:nvPicPr>
        <p:blipFill>
          <a:blip r:embed="rId2"/>
          <a:stretch>
            <a:fillRect/>
          </a:stretch>
        </p:blipFill>
        <p:spPr>
          <a:xfrm>
            <a:off x="279809" y="975186"/>
            <a:ext cx="4700980" cy="4113358"/>
          </a:xfrm>
          <a:prstGeom prst="rect">
            <a:avLst/>
          </a:prstGeom>
        </p:spPr>
      </p:pic>
      <p:pic>
        <p:nvPicPr>
          <p:cNvPr id="5" name="Picture 4">
            <a:extLst>
              <a:ext uri="{FF2B5EF4-FFF2-40B4-BE49-F238E27FC236}">
                <a16:creationId xmlns:a16="http://schemas.microsoft.com/office/drawing/2014/main" id="{D30D1CCC-884A-41F9-A2C0-E58A98036293}"/>
              </a:ext>
            </a:extLst>
          </p:cNvPr>
          <p:cNvPicPr>
            <a:picLocks noChangeAspect="1"/>
          </p:cNvPicPr>
          <p:nvPr/>
        </p:nvPicPr>
        <p:blipFill>
          <a:blip r:embed="rId3"/>
          <a:stretch>
            <a:fillRect/>
          </a:stretch>
        </p:blipFill>
        <p:spPr>
          <a:xfrm>
            <a:off x="5593976" y="1051011"/>
            <a:ext cx="3453206" cy="3053492"/>
          </a:xfrm>
          <a:prstGeom prst="rect">
            <a:avLst/>
          </a:prstGeom>
        </p:spPr>
      </p:pic>
      <p:sp>
        <p:nvSpPr>
          <p:cNvPr id="6" name="TextBox 5">
            <a:extLst>
              <a:ext uri="{FF2B5EF4-FFF2-40B4-BE49-F238E27FC236}">
                <a16:creationId xmlns:a16="http://schemas.microsoft.com/office/drawing/2014/main" id="{7D6D4C3A-0105-4B59-9A96-E0AAE43D7156}"/>
              </a:ext>
            </a:extLst>
          </p:cNvPr>
          <p:cNvSpPr txBox="1"/>
          <p:nvPr/>
        </p:nvSpPr>
        <p:spPr>
          <a:xfrm>
            <a:off x="2931460" y="4662028"/>
            <a:ext cx="6051176" cy="1815882"/>
          </a:xfrm>
          <a:prstGeom prst="rect">
            <a:avLst/>
          </a:prstGeom>
          <a:noFill/>
        </p:spPr>
        <p:txBody>
          <a:bodyPr wrap="square" rtlCol="0">
            <a:spAutoFit/>
          </a:bodyPr>
          <a:lstStyle/>
          <a:p>
            <a:r>
              <a:rPr lang="en-US" sz="1400" dirty="0"/>
              <a:t>One way to compensate for </a:t>
            </a:r>
            <a:r>
              <a:rPr lang="en-US" sz="1400" b="1" dirty="0"/>
              <a:t>“overfitting”</a:t>
            </a:r>
            <a:r>
              <a:rPr lang="en-US" sz="1400" dirty="0"/>
              <a:t> with the more flexible, variant models – i.e., to “regularize” them, is to penalize the parameters – to “dumb down” the effects – is by creating a penalty term that proportionately reduces the effect of a parameter. We call this a regularization term.</a:t>
            </a:r>
          </a:p>
          <a:p>
            <a:endParaRPr lang="en-US" sz="1400" dirty="0"/>
          </a:p>
          <a:p>
            <a:r>
              <a:rPr lang="en-US" sz="1400" dirty="0"/>
              <a:t>This often gets us a better result with the real world data </a:t>
            </a:r>
            <a:r>
              <a:rPr lang="en-US" sz="1400" i="1" dirty="0"/>
              <a:t>(remember, the idea is the perform in the real world, not the test lab)</a:t>
            </a:r>
          </a:p>
        </p:txBody>
      </p:sp>
      <p:cxnSp>
        <p:nvCxnSpPr>
          <p:cNvPr id="8" name="Straight Connector 7">
            <a:extLst>
              <a:ext uri="{FF2B5EF4-FFF2-40B4-BE49-F238E27FC236}">
                <a16:creationId xmlns:a16="http://schemas.microsoft.com/office/drawing/2014/main" id="{8D916CA8-0B76-4649-8A5E-A3AD35BD1ED9}"/>
              </a:ext>
            </a:extLst>
          </p:cNvPr>
          <p:cNvCxnSpPr/>
          <p:nvPr/>
        </p:nvCxnSpPr>
        <p:spPr>
          <a:xfrm flipV="1">
            <a:off x="6040418" y="3429000"/>
            <a:ext cx="833718" cy="1272092"/>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E8AE98A6-49AB-4F19-83F0-351A2A88B475}"/>
              </a:ext>
            </a:extLst>
          </p:cNvPr>
          <p:cNvCxnSpPr>
            <a:cxnSpLocks/>
          </p:cNvCxnSpPr>
          <p:nvPr/>
        </p:nvCxnSpPr>
        <p:spPr>
          <a:xfrm flipH="1" flipV="1">
            <a:off x="2630300" y="2921534"/>
            <a:ext cx="4415959" cy="2540713"/>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Straight Connector 10">
            <a:extLst>
              <a:ext uri="{FF2B5EF4-FFF2-40B4-BE49-F238E27FC236}">
                <a16:creationId xmlns:a16="http://schemas.microsoft.com/office/drawing/2014/main" id="{50B4FF28-5A47-4025-BB51-B5F3E64E24DA}"/>
              </a:ext>
            </a:extLst>
          </p:cNvPr>
          <p:cNvCxnSpPr>
            <a:cxnSpLocks/>
          </p:cNvCxnSpPr>
          <p:nvPr/>
        </p:nvCxnSpPr>
        <p:spPr>
          <a:xfrm flipH="1" flipV="1">
            <a:off x="2407920" y="2920701"/>
            <a:ext cx="607808" cy="1159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D07B04B7-5B24-4AEB-8F8C-802CAA0F056B}"/>
              </a:ext>
            </a:extLst>
          </p:cNvPr>
          <p:cNvCxnSpPr>
            <a:cxnSpLocks/>
          </p:cNvCxnSpPr>
          <p:nvPr/>
        </p:nvCxnSpPr>
        <p:spPr>
          <a:xfrm>
            <a:off x="3024692" y="2699907"/>
            <a:ext cx="0" cy="2125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3555CF41-19A1-4506-82E9-CFD944FDEDF7}"/>
              </a:ext>
            </a:extLst>
          </p:cNvPr>
          <p:cNvCxnSpPr>
            <a:cxnSpLocks/>
          </p:cNvCxnSpPr>
          <p:nvPr/>
        </p:nvCxnSpPr>
        <p:spPr>
          <a:xfrm>
            <a:off x="2391782" y="2719761"/>
            <a:ext cx="0" cy="21253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9424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18816</TotalTime>
  <Words>3809</Words>
  <Application>Microsoft Office PowerPoint</Application>
  <PresentationFormat>On-screen Show (4:3)</PresentationFormat>
  <Paragraphs>264</Paragraphs>
  <Slides>23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Arial</vt:lpstr>
      <vt:lpstr>Calibri</vt:lpstr>
      <vt:lpstr>Cambria Math</vt:lpstr>
      <vt:lpstr>CMMI9</vt:lpstr>
      <vt:lpstr>CMR10</vt:lpstr>
      <vt:lpstr>CMR9</vt:lpstr>
      <vt:lpstr>CMTI9</vt:lpstr>
      <vt:lpstr>Corbel</vt:lpstr>
      <vt:lpstr>Lucida Grande</vt:lpstr>
      <vt:lpstr>Office Theme</vt:lpstr>
      <vt:lpstr>Equation</vt:lpstr>
      <vt:lpstr>Comments on Modeling and Machine Learning</vt:lpstr>
      <vt:lpstr>PowerPoint Presentation</vt:lpstr>
      <vt:lpstr>PowerPoint Presentation</vt:lpstr>
      <vt:lpstr>Review - Polynomial Regression</vt:lpstr>
      <vt:lpstr>Polynomial Regression</vt:lpstr>
      <vt:lpstr>Regularization</vt:lpstr>
      <vt:lpstr>PowerPoint Presentation</vt:lpstr>
      <vt:lpstr>PowerPoint Presentation</vt:lpstr>
      <vt:lpstr>PowerPoint Presentation</vt:lpstr>
      <vt:lpstr>PowerPoint Presentation</vt:lpstr>
      <vt:lpstr>… polynomial and regularization</vt:lpstr>
      <vt:lpstr>L1 and L2 Norms</vt:lpstr>
      <vt:lpstr>L1 and L2 norms</vt:lpstr>
      <vt:lpstr>splines</vt:lpstr>
      <vt:lpstr>Local Regression - splines</vt:lpstr>
      <vt:lpstr>splines – comparing models</vt:lpstr>
      <vt:lpstr>PowerPoint Presentation</vt:lpstr>
      <vt:lpstr>PowerPoint Presentation</vt:lpstr>
      <vt:lpstr>GAMs</vt:lpstr>
      <vt:lpstr>PowerPoint Presentation</vt:lpstr>
      <vt:lpstr>PowerPoint Presentation</vt:lpstr>
      <vt:lpstr>PowerPoint Presentation</vt:lpstr>
      <vt:lpstr>PowerPoint Presentation</vt:lpstr>
    </vt:vector>
  </TitlesOfParts>
  <Company>UH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3 – begin entering text and images here.</dc:title>
  <dc:creator>Nichley, Madeline C</dc:creator>
  <cp:lastModifiedBy>Ellen Terry</cp:lastModifiedBy>
  <cp:revision>1145</cp:revision>
  <dcterms:created xsi:type="dcterms:W3CDTF">2011-04-29T12:25:43Z</dcterms:created>
  <dcterms:modified xsi:type="dcterms:W3CDTF">2020-09-03T17:27:00Z</dcterms:modified>
</cp:coreProperties>
</file>