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Tw Cen MT" panose="020B06020201040206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cVbydWPGtJK5t6btQ1RyqY+Ta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323187-04D7-4898-B437-621C229413FC}">
  <a:tblStyle styleId="{99323187-04D7-4898-B437-621C229413FC}"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0EF"/>
          </a:solidFill>
        </a:fill>
      </a:tcStyle>
    </a:wholeTbl>
    <a:band1H>
      <a:tcTxStyle/>
      <a:tcStyle>
        <a:tcBdr/>
        <a:fill>
          <a:solidFill>
            <a:srgbClr val="D1E0DF"/>
          </a:solidFill>
        </a:fill>
      </a:tcStyle>
    </a:band1H>
    <a:band2H>
      <a:tcTxStyle/>
      <a:tcStyle>
        <a:tcBdr/>
      </a:tcStyle>
    </a:band2H>
    <a:band1V>
      <a:tcTxStyle/>
      <a:tcStyle>
        <a:tcBdr/>
        <a:fill>
          <a:solidFill>
            <a:srgbClr val="D1E0DF"/>
          </a:solidFill>
        </a:fill>
      </a:tcStyle>
    </a:band1V>
    <a:band2V>
      <a:tcTxStyle/>
      <a:tcStyle>
        <a:tcBdr/>
      </a:tcStyle>
    </a:band2V>
    <a:lastCol>
      <a:tcTxStyle b="on" i="off">
        <a:font>
          <a:latin typeface="Tw Cen MT"/>
          <a:ea typeface="Tw Cen MT"/>
          <a:cs typeface="Tw Cen MT"/>
        </a:font>
        <a:schemeClr val="lt1"/>
      </a:tcTxStyle>
      <a:tcStyle>
        <a:tcBdr/>
        <a:fill>
          <a:solidFill>
            <a:schemeClr val="accent6"/>
          </a:solidFill>
        </a:fill>
      </a:tcStyle>
    </a:lastCol>
    <a:firstCol>
      <a:tcTxStyle b="on" i="off">
        <a:font>
          <a:latin typeface="Tw Cen MT"/>
          <a:ea typeface="Tw Cen MT"/>
          <a:cs typeface="Tw Cen MT"/>
        </a:font>
        <a:schemeClr val="lt1"/>
      </a:tcTxStyle>
      <a:tcStyle>
        <a:tcBdr/>
        <a:fill>
          <a:solidFill>
            <a:schemeClr val="accent6"/>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 styleId="{76411082-B147-4197-BD8B-8F83F41C6FDE}" styleName="Table_1">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A166A647-D692-429D-84E3-C39BD6E1302E}" styleName="Table_2">
    <a:wholeTbl>
      <a:tcTxStyle b="off" i="off">
        <a:font>
          <a:latin typeface="Tw Cen MT"/>
          <a:ea typeface="Tw Cen MT"/>
          <a:cs typeface="Tw Cen MT"/>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bbf79d1a58_1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bbf79d1a58_1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bbf79d1a58_1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bbf79d1a58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bbf79d1a58_1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1bbf79d1a58_1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be2ee14e5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1bbe2ee14e5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99" name="Google Shape;199;g1bbe2ee14e5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bbe2ee14e5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bbe2ee14e5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bbe2ee14e5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bbf79d1a58_1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bbf79d1a58_1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1bbf79d1a58_1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bc5ba51fa7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bc5ba51fa7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1bc5ba51fa7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bc5ba51fa7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bc5ba51fa7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1bc5ba51fa7_1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bc5ba51fa7_1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bc5ba51fa7_1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1bc5ba51fa7_1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1" indent="0" algn="l" rtl="0">
              <a:lnSpc>
                <a:spcPct val="107000"/>
              </a:lnSpc>
              <a:spcBef>
                <a:spcPts val="0"/>
              </a:spcBef>
              <a:spcAft>
                <a:spcPts val="0"/>
              </a:spcAft>
              <a:buClr>
                <a:schemeClr val="dk1"/>
              </a:buClr>
              <a:buSzPts val="1000"/>
              <a:buFont typeface="Courier New"/>
              <a:buNone/>
            </a:pPr>
            <a:r>
              <a:rPr lang="en-US" sz="1200" b="1" u="sng">
                <a:latin typeface="Calibri"/>
                <a:ea typeface="Calibri"/>
                <a:cs typeface="Calibri"/>
                <a:sym typeface="Calibri"/>
              </a:rPr>
              <a:t>Reference</a:t>
            </a:r>
            <a:r>
              <a:rPr lang="en-US" sz="1200">
                <a:latin typeface="Calibri"/>
                <a:ea typeface="Calibri"/>
                <a:cs typeface="Calibri"/>
                <a:sym typeface="Calibri"/>
              </a:rPr>
              <a:t>:</a:t>
            </a:r>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Poon, L. (2020, February 19). </a:t>
            </a:r>
            <a:r>
              <a:rPr lang="en-US" sz="1100" i="1">
                <a:latin typeface="Arial"/>
                <a:ea typeface="Arial"/>
                <a:cs typeface="Arial"/>
                <a:sym typeface="Arial"/>
              </a:rPr>
              <a:t>Where the U.S. underestimates the digital divide</a:t>
            </a:r>
            <a:r>
              <a:rPr lang="en-US" sz="1100">
                <a:latin typeface="Arial"/>
                <a:ea typeface="Arial"/>
                <a:cs typeface="Arial"/>
                <a:sym typeface="Arial"/>
              </a:rPr>
              <a:t>. Bloomberg.com. Retrieved December 18, 2022, from https://www.bloomberg.com/news/articles/2020-02-19/where-the-u-s-underestimates-the-digital-divide </a:t>
            </a:r>
            <a:endParaRPr/>
          </a:p>
          <a:p>
            <a:pPr marL="0" lvl="0" indent="0" algn="l" rtl="0">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Statista Research Department. (2022, October 18). </a:t>
            </a:r>
            <a:r>
              <a:rPr lang="en-US" sz="1100" i="1">
                <a:latin typeface="Arial"/>
                <a:ea typeface="Arial"/>
                <a:cs typeface="Arial"/>
                <a:sym typeface="Arial"/>
              </a:rPr>
              <a:t>Topic: Internet usage in the United States</a:t>
            </a:r>
            <a:r>
              <a:rPr lang="en-US" sz="1100">
                <a:latin typeface="Arial"/>
                <a:ea typeface="Arial"/>
                <a:cs typeface="Arial"/>
                <a:sym typeface="Arial"/>
              </a:rPr>
              <a:t>. Statista. Retrieved December 18, 2022, from https://www.statista.com/topics/2237/internet-usage-in-the-united-states/#topicOverview </a:t>
            </a:r>
            <a:endParaRPr sz="1100">
              <a:latin typeface="Arial"/>
              <a:ea typeface="Arial"/>
              <a:cs typeface="Arial"/>
              <a:sym typeface="Arial"/>
            </a:endParaRPr>
          </a:p>
          <a:p>
            <a:pPr marL="355600" lvl="0" indent="0" algn="l" rtl="0">
              <a:lnSpc>
                <a:spcPct val="115000"/>
              </a:lnSpc>
              <a:spcBef>
                <a:spcPts val="1200"/>
              </a:spcBef>
              <a:spcAft>
                <a:spcPts val="0"/>
              </a:spcAft>
              <a:buClr>
                <a:schemeClr val="dk1"/>
              </a:buClr>
              <a:buSzPts val="1100"/>
              <a:buFont typeface="Arial"/>
              <a:buNone/>
            </a:pPr>
            <a:endParaRPr sz="1100">
              <a:latin typeface="Arial"/>
              <a:ea typeface="Arial"/>
              <a:cs typeface="Arial"/>
              <a:sym typeface="Arial"/>
            </a:endParaRPr>
          </a:p>
          <a:p>
            <a:pPr marL="457200" marR="0" lvl="1" indent="0" algn="l" rtl="0">
              <a:lnSpc>
                <a:spcPct val="107000"/>
              </a:lnSpc>
              <a:spcBef>
                <a:spcPts val="1200"/>
              </a:spcBef>
              <a:spcAft>
                <a:spcPts val="0"/>
              </a:spcAft>
              <a:buClr>
                <a:schemeClr val="dk1"/>
              </a:buClr>
              <a:buSzPts val="1000"/>
              <a:buFont typeface="Courier New"/>
              <a:buNone/>
            </a:pPr>
            <a:endParaRPr/>
          </a:p>
          <a:p>
            <a:pPr marL="457200" marR="0" lvl="1" indent="0" algn="l" rtl="0">
              <a:lnSpc>
                <a:spcPct val="107000"/>
              </a:lnSpc>
              <a:spcBef>
                <a:spcPts val="800"/>
              </a:spcBef>
              <a:spcAft>
                <a:spcPts val="0"/>
              </a:spcAft>
              <a:buClr>
                <a:schemeClr val="dk1"/>
              </a:buClr>
              <a:buSzPts val="1000"/>
              <a:buFont typeface="Courier New"/>
              <a:buNone/>
            </a:pPr>
            <a:endParaRPr/>
          </a:p>
          <a:p>
            <a:pPr marL="457200" marR="0" lvl="1" indent="0" algn="l" rtl="0">
              <a:lnSpc>
                <a:spcPct val="107000"/>
              </a:lnSpc>
              <a:spcBef>
                <a:spcPts val="800"/>
              </a:spcBef>
              <a:spcAft>
                <a:spcPts val="0"/>
              </a:spcAft>
              <a:buClr>
                <a:schemeClr val="dk1"/>
              </a:buClr>
              <a:buSzPts val="1000"/>
              <a:buFont typeface="Courier New"/>
              <a:buNone/>
            </a:pPr>
            <a:endParaRPr sz="1200">
              <a:latin typeface="Calibri"/>
              <a:ea typeface="Calibri"/>
              <a:cs typeface="Calibri"/>
              <a:sym typeface="Calibri"/>
            </a:endParaRPr>
          </a:p>
          <a:p>
            <a:pPr marL="0" lvl="0" indent="0" algn="l" rtl="0">
              <a:spcBef>
                <a:spcPts val="800"/>
              </a:spcBef>
              <a:spcAft>
                <a:spcPts val="0"/>
              </a:spcAft>
              <a:buNone/>
            </a:pPr>
            <a:endParaRPr/>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9" name="Google Shape;10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bbe2ee14e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1bbe2ee14e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21" name="Google Shape;121;g1bbe2ee14e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40" name="Google Shape;14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50" name="Google Shape;15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bf79d1a58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bf79d1a58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1bbf79d1a58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bbf79d1a5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bbf79d1a5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1bbf79d1a58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8"/>
          <p:cNvSpPr/>
          <p:nvPr/>
        </p:nvSpPr>
        <p:spPr>
          <a:xfrm>
            <a:off x="0" y="0"/>
            <a:ext cx="12192000" cy="4572001"/>
          </a:xfrm>
          <a:prstGeom prst="rect">
            <a:avLst/>
          </a:prstGeom>
          <a:solidFill>
            <a:srgbClr val="148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8"/>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8"/>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8"/>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21" name="Google Shape;21;p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24" name="Google Shape;24;p8"/>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7"/>
          <p:cNvSpPr txBox="1">
            <a:spLocks noGrp="1"/>
          </p:cNvSpPr>
          <p:nvPr>
            <p:ph type="body" idx="1"/>
          </p:nvPr>
        </p:nvSpPr>
        <p:spPr>
          <a:xfrm rot="5400000">
            <a:off x="3872485" y="-562356"/>
            <a:ext cx="4023360" cy="9720073"/>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1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8"/>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1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92" name="Google Shape;92;p18"/>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9"/>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1"/>
        <p:cNvGrpSpPr/>
        <p:nvPr/>
      </p:nvGrpSpPr>
      <p:grpSpPr>
        <a:xfrm>
          <a:off x="0" y="0"/>
          <a:ext cx="0" cy="0"/>
          <a:chOff x="0" y="0"/>
          <a:chExt cx="0" cy="0"/>
        </a:xfrm>
      </p:grpSpPr>
      <p:sp>
        <p:nvSpPr>
          <p:cNvPr id="32" name="Google Shape;32;p10"/>
          <p:cNvSpPr/>
          <p:nvPr/>
        </p:nvSpPr>
        <p:spPr>
          <a:xfrm>
            <a:off x="0" y="0"/>
            <a:ext cx="12192000" cy="4572001"/>
          </a:xfrm>
          <a:prstGeom prst="rect">
            <a:avLst/>
          </a:prstGeom>
          <a:solidFill>
            <a:srgbClr val="1D9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0"/>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0"/>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6" name="Google Shape;36;p1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39" name="Google Shape;39;p10"/>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11"/>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 name="Google Shape;44;p1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2"/>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2"/>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12"/>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1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1"/>
        <p:cNvGrpSpPr/>
        <p:nvPr/>
      </p:nvGrpSpPr>
      <p:grpSpPr>
        <a:xfrm>
          <a:off x="0" y="0"/>
          <a:ext cx="0" cy="0"/>
          <a:chOff x="0" y="0"/>
          <a:chExt cx="0" cy="0"/>
        </a:xfrm>
      </p:grpSpPr>
      <p:sp>
        <p:nvSpPr>
          <p:cNvPr id="62" name="Google Shape;62;p14"/>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68" name="Google Shape;68;p15"/>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1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a:spLocks noGrp="1"/>
          </p:cNvSpPr>
          <p:nvPr>
            <p:ph type="pic" idx="2"/>
          </p:nvPr>
        </p:nvSpPr>
        <p:spPr>
          <a:xfrm>
            <a:off x="0" y="-1"/>
            <a:ext cx="12188952" cy="4572000"/>
          </a:xfrm>
          <a:prstGeom prst="rect">
            <a:avLst/>
          </a:prstGeom>
          <a:solidFill>
            <a:srgbClr val="76CEEF"/>
          </a:solidFill>
          <a:ln>
            <a:noFill/>
          </a:ln>
        </p:spPr>
      </p:sp>
      <p:sp>
        <p:nvSpPr>
          <p:cNvPr id="75" name="Google Shape;75;p16"/>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6" name="Google Shape;76;p1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79" name="Google Shape;79;p16"/>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1"/>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5" name="Google Shape;15;p7"/>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kaggle.com/datasets/michaelbryantds/internet-speeds-and-prices?select=speed_price_att_other_cities.cs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INTERNET SERVICE OFFERS</a:t>
            </a:r>
            <a:br>
              <a:rPr lang="en-US"/>
            </a:br>
            <a:r>
              <a:rPr lang="en-US"/>
              <a:t>(INFO 570 DATA WRANGLING)</a:t>
            </a:r>
            <a:endParaRPr/>
          </a:p>
        </p:txBody>
      </p:sp>
      <p:sp>
        <p:nvSpPr>
          <p:cNvPr id="98" name="Google Shape;98;p1"/>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dirty="0"/>
              <a:t>Joanna Rendon Ospina Matthew Naranjo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bbf79d1a58_1_57"/>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Fastest Internet Provider</a:t>
            </a:r>
            <a:endParaRPr/>
          </a:p>
        </p:txBody>
      </p:sp>
      <p:sp>
        <p:nvSpPr>
          <p:cNvPr id="184" name="Google Shape;184;g1bbf79d1a58_1_57"/>
          <p:cNvSpPr txBox="1">
            <a:spLocks noGrp="1"/>
          </p:cNvSpPr>
          <p:nvPr>
            <p:ph type="body" idx="1"/>
          </p:nvPr>
        </p:nvSpPr>
        <p:spPr>
          <a:xfrm>
            <a:off x="697552" y="2258800"/>
            <a:ext cx="4755000" cy="4023300"/>
          </a:xfrm>
          <a:prstGeom prst="rect">
            <a:avLst/>
          </a:prstGeom>
        </p:spPr>
        <p:txBody>
          <a:bodyPr spcFirstLastPara="1" wrap="square" lIns="45700" tIns="45700" rIns="45700" bIns="45700" anchor="t" anchorCtr="0">
            <a:normAutofit fontScale="92500" lnSpcReduction="20000"/>
          </a:bodyPr>
          <a:lstStyle/>
          <a:p>
            <a:pPr marL="0" lvl="0" indent="0" algn="l" rtl="0">
              <a:spcBef>
                <a:spcPts val="1200"/>
              </a:spcBef>
              <a:spcAft>
                <a:spcPts val="0"/>
              </a:spcAft>
              <a:buNone/>
            </a:pPr>
            <a:r>
              <a:rPr lang="en-US"/>
              <a:t>The chart shows the fastest internet provider based on average upload speed. Verizon is the fastest internet provider in general. However, it will change from one state to another. </a:t>
            </a:r>
            <a:endParaRPr/>
          </a:p>
          <a:p>
            <a:pPr marL="0" lvl="0" indent="0" algn="l" rtl="0">
              <a:spcBef>
                <a:spcPts val="1200"/>
              </a:spcBef>
              <a:spcAft>
                <a:spcPts val="0"/>
              </a:spcAft>
              <a:buNone/>
            </a:pPr>
            <a:r>
              <a:rPr lang="en-US" b="1"/>
              <a:t>Provider</a:t>
            </a:r>
            <a:r>
              <a:rPr lang="en-US"/>
              <a:t>:</a:t>
            </a:r>
            <a:endParaRPr/>
          </a:p>
          <a:p>
            <a:pPr marL="0" lvl="0" indent="0" algn="l" rtl="0">
              <a:spcBef>
                <a:spcPts val="1200"/>
              </a:spcBef>
              <a:spcAft>
                <a:spcPts val="0"/>
              </a:spcAft>
              <a:buNone/>
            </a:pPr>
            <a:r>
              <a:rPr lang="en-US"/>
              <a:t>AT&amp;T           108.387441</a:t>
            </a:r>
            <a:endParaRPr/>
          </a:p>
          <a:p>
            <a:pPr marL="0" lvl="0" indent="0" algn="l" rtl="0">
              <a:spcBef>
                <a:spcPts val="1200"/>
              </a:spcBef>
              <a:spcAft>
                <a:spcPts val="0"/>
              </a:spcAft>
              <a:buNone/>
            </a:pPr>
            <a:r>
              <a:rPr lang="en-US"/>
              <a:t>CenturyLink     68.627156</a:t>
            </a:r>
            <a:endParaRPr/>
          </a:p>
          <a:p>
            <a:pPr marL="0" lvl="0" indent="0" algn="l" rtl="0">
              <a:spcBef>
                <a:spcPts val="1200"/>
              </a:spcBef>
              <a:spcAft>
                <a:spcPts val="0"/>
              </a:spcAft>
              <a:buNone/>
            </a:pPr>
            <a:r>
              <a:rPr lang="en-US"/>
              <a:t>EarthLink       26.870363</a:t>
            </a:r>
            <a:endParaRPr/>
          </a:p>
          <a:p>
            <a:pPr marL="0" lvl="0" indent="0" algn="l" rtl="0">
              <a:spcBef>
                <a:spcPts val="1200"/>
              </a:spcBef>
              <a:spcAft>
                <a:spcPts val="0"/>
              </a:spcAft>
              <a:buNone/>
            </a:pPr>
            <a:r>
              <a:rPr lang="en-US"/>
              <a:t>Verizon        207.882375</a:t>
            </a:r>
            <a:endParaRPr/>
          </a:p>
          <a:p>
            <a:pPr marL="0" lvl="0" indent="0" algn="l" rtl="0">
              <a:spcBef>
                <a:spcPts val="1200"/>
              </a:spcBef>
              <a:spcAft>
                <a:spcPts val="200"/>
              </a:spcAft>
              <a:buNone/>
            </a:pPr>
            <a:r>
              <a:rPr lang="en-US"/>
              <a:t>When we checked the maximum upload speed per state, Earthlink is the fastest provider in most states.</a:t>
            </a:r>
            <a:endParaRPr/>
          </a:p>
        </p:txBody>
      </p:sp>
      <p:pic>
        <p:nvPicPr>
          <p:cNvPr id="185" name="Google Shape;185;g1bbf79d1a58_1_57"/>
          <p:cNvPicPr preferRelativeResize="0"/>
          <p:nvPr/>
        </p:nvPicPr>
        <p:blipFill>
          <a:blip r:embed="rId3">
            <a:alphaModFix/>
          </a:blip>
          <a:stretch>
            <a:fillRect/>
          </a:stretch>
        </p:blipFill>
        <p:spPr>
          <a:xfrm>
            <a:off x="7583025" y="2626175"/>
            <a:ext cx="4547651" cy="3456200"/>
          </a:xfrm>
          <a:prstGeom prst="rect">
            <a:avLst/>
          </a:prstGeom>
          <a:noFill/>
          <a:ln>
            <a:noFill/>
          </a:ln>
        </p:spPr>
      </p:pic>
      <p:pic>
        <p:nvPicPr>
          <p:cNvPr id="186" name="Google Shape;186;g1bbf79d1a58_1_57"/>
          <p:cNvPicPr preferRelativeResize="0"/>
          <p:nvPr/>
        </p:nvPicPr>
        <p:blipFill rotWithShape="1">
          <a:blip r:embed="rId4">
            <a:alphaModFix/>
          </a:blip>
          <a:srcRect l="20683" t="21372" r="59891" b="42154"/>
          <a:stretch/>
        </p:blipFill>
        <p:spPr>
          <a:xfrm>
            <a:off x="5452550" y="2694225"/>
            <a:ext cx="2562048" cy="3377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bbf79d1a58_1_40"/>
          <p:cNvSpPr txBox="1">
            <a:spLocks noGrp="1"/>
          </p:cNvSpPr>
          <p:nvPr>
            <p:ph type="title"/>
          </p:nvPr>
        </p:nvSpPr>
        <p:spPr>
          <a:xfrm>
            <a:off x="1024125" y="471500"/>
            <a:ext cx="8754300" cy="173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5100"/>
              <a:t>Cheapest and Most Expensive providers per state</a:t>
            </a:r>
            <a:endParaRPr sz="5100"/>
          </a:p>
        </p:txBody>
      </p:sp>
      <p:sp>
        <p:nvSpPr>
          <p:cNvPr id="193" name="Google Shape;193;g1bbf79d1a58_1_40"/>
          <p:cNvSpPr txBox="1">
            <a:spLocks noGrp="1"/>
          </p:cNvSpPr>
          <p:nvPr>
            <p:ph type="body" idx="2"/>
          </p:nvPr>
        </p:nvSpPr>
        <p:spPr>
          <a:xfrm>
            <a:off x="1024125" y="2257499"/>
            <a:ext cx="4389000" cy="4148400"/>
          </a:xfrm>
          <a:prstGeom prst="rect">
            <a:avLst/>
          </a:prstGeom>
        </p:spPr>
        <p:txBody>
          <a:bodyPr spcFirstLastPara="1" wrap="square" lIns="91425" tIns="45700" rIns="91425" bIns="45700" anchor="t" anchorCtr="0">
            <a:normAutofit fontScale="77500" lnSpcReduction="20000"/>
          </a:bodyPr>
          <a:lstStyle/>
          <a:p>
            <a:pPr marL="0" lvl="0" indent="0" algn="l" rtl="0">
              <a:spcBef>
                <a:spcPts val="600"/>
              </a:spcBef>
              <a:spcAft>
                <a:spcPts val="0"/>
              </a:spcAft>
              <a:buNone/>
            </a:pPr>
            <a:r>
              <a:rPr lang="en-US" sz="1800"/>
              <a:t>The following information was pulled to check the cheapest and most expensive providers per state. In terms of price and provider, our top 5 manufacturing states of NY, OH, CA, IL, TX have:</a:t>
            </a:r>
            <a:endParaRPr sz="1800"/>
          </a:p>
          <a:p>
            <a:pPr marL="0" lvl="0" indent="0" algn="l" rtl="0">
              <a:spcBef>
                <a:spcPts val="600"/>
              </a:spcBef>
              <a:spcAft>
                <a:spcPts val="0"/>
              </a:spcAft>
              <a:buNone/>
            </a:pPr>
            <a:r>
              <a:rPr lang="en-US" sz="1800"/>
              <a:t>CA, OH, TX, IL: $30 (AT&amp;T) cheapest provider</a:t>
            </a:r>
            <a:endParaRPr sz="1800"/>
          </a:p>
          <a:p>
            <a:pPr marL="0" lvl="0" indent="0" algn="l" rtl="0">
              <a:spcBef>
                <a:spcPts val="600"/>
              </a:spcBef>
              <a:spcAft>
                <a:spcPts val="0"/>
              </a:spcAft>
              <a:buNone/>
            </a:pPr>
            <a:r>
              <a:rPr lang="en-US" sz="1800"/>
              <a:t>and for NY it is $39.99 (Verizon).</a:t>
            </a:r>
            <a:endParaRPr sz="1800"/>
          </a:p>
          <a:p>
            <a:pPr marL="0" lvl="0" indent="0" algn="l" rtl="0">
              <a:spcBef>
                <a:spcPts val="600"/>
              </a:spcBef>
              <a:spcAft>
                <a:spcPts val="0"/>
              </a:spcAft>
              <a:buNone/>
            </a:pPr>
            <a:r>
              <a:rPr lang="en-US" sz="1800"/>
              <a:t>CA: $79.99 (Earthlink) most expensive</a:t>
            </a:r>
            <a:endParaRPr sz="1800"/>
          </a:p>
          <a:p>
            <a:pPr marL="0" lvl="0" indent="0" algn="l" rtl="0">
              <a:spcBef>
                <a:spcPts val="600"/>
              </a:spcBef>
              <a:spcAft>
                <a:spcPts val="0"/>
              </a:spcAft>
              <a:buNone/>
            </a:pPr>
            <a:r>
              <a:rPr lang="en-US" sz="1800"/>
              <a:t>OH: $65.00 (Earthlink)  </a:t>
            </a:r>
            <a:endParaRPr sz="1800"/>
          </a:p>
          <a:p>
            <a:pPr marL="0" lvl="0" indent="0" algn="l" rtl="0">
              <a:spcBef>
                <a:spcPts val="600"/>
              </a:spcBef>
              <a:spcAft>
                <a:spcPts val="0"/>
              </a:spcAft>
              <a:buNone/>
            </a:pPr>
            <a:r>
              <a:rPr lang="en-US" sz="1800"/>
              <a:t>NY: $114.99 (Verizon)</a:t>
            </a:r>
            <a:endParaRPr sz="1800"/>
          </a:p>
          <a:p>
            <a:pPr marL="0" lvl="0" indent="0" algn="l" rtl="0">
              <a:spcBef>
                <a:spcPts val="600"/>
              </a:spcBef>
              <a:spcAft>
                <a:spcPts val="0"/>
              </a:spcAft>
              <a:buNone/>
            </a:pPr>
            <a:r>
              <a:rPr lang="en-US" sz="1800"/>
              <a:t>TX: 59.95 (Earthlink)</a:t>
            </a:r>
            <a:endParaRPr sz="1800"/>
          </a:p>
          <a:p>
            <a:pPr marL="0" lvl="0" indent="0" algn="l" rtl="0">
              <a:spcBef>
                <a:spcPts val="600"/>
              </a:spcBef>
              <a:spcAft>
                <a:spcPts val="0"/>
              </a:spcAft>
              <a:buNone/>
            </a:pPr>
            <a:r>
              <a:rPr lang="en-US" sz="1800"/>
              <a:t>IL: $59.95 (Earthlink)</a:t>
            </a:r>
            <a:endParaRPr sz="1800"/>
          </a:p>
          <a:p>
            <a:pPr marL="0" lvl="0" indent="0" algn="l" rtl="0">
              <a:spcBef>
                <a:spcPts val="600"/>
              </a:spcBef>
              <a:spcAft>
                <a:spcPts val="0"/>
              </a:spcAft>
              <a:buNone/>
            </a:pPr>
            <a:r>
              <a:rPr lang="en-US" sz="1800"/>
              <a:t>Most manufacturing states have AT&amp;T as the cheapest provider and Earthlink as the most expensive provider. It is surprising to see that Verizon in NY offers the cheapest and most expensive package at the same time which might be due to outliers. </a:t>
            </a:r>
            <a:endParaRPr sz="1800"/>
          </a:p>
          <a:p>
            <a:pPr marL="0" lvl="0" indent="0" algn="l" rtl="0">
              <a:spcBef>
                <a:spcPts val="600"/>
              </a:spcBef>
              <a:spcAft>
                <a:spcPts val="200"/>
              </a:spcAft>
              <a:buNone/>
            </a:pPr>
            <a:r>
              <a:rPr lang="en-US" sz="1800"/>
              <a:t>	</a:t>
            </a:r>
            <a:endParaRPr sz="1800"/>
          </a:p>
        </p:txBody>
      </p:sp>
      <p:pic>
        <p:nvPicPr>
          <p:cNvPr id="194" name="Google Shape;194;g1bbf79d1a58_1_40"/>
          <p:cNvPicPr preferRelativeResize="0"/>
          <p:nvPr/>
        </p:nvPicPr>
        <p:blipFill>
          <a:blip r:embed="rId3">
            <a:alphaModFix/>
          </a:blip>
          <a:stretch>
            <a:fillRect/>
          </a:stretch>
        </p:blipFill>
        <p:spPr>
          <a:xfrm>
            <a:off x="5801041" y="2208800"/>
            <a:ext cx="2733675" cy="3571875"/>
          </a:xfrm>
          <a:prstGeom prst="rect">
            <a:avLst/>
          </a:prstGeom>
          <a:noFill/>
          <a:ln>
            <a:noFill/>
          </a:ln>
        </p:spPr>
      </p:pic>
      <p:pic>
        <p:nvPicPr>
          <p:cNvPr id="195" name="Google Shape;195;g1bbf79d1a58_1_40"/>
          <p:cNvPicPr preferRelativeResize="0"/>
          <p:nvPr/>
        </p:nvPicPr>
        <p:blipFill>
          <a:blip r:embed="rId4">
            <a:alphaModFix/>
          </a:blip>
          <a:stretch>
            <a:fillRect/>
          </a:stretch>
        </p:blipFill>
        <p:spPr>
          <a:xfrm>
            <a:off x="8771903" y="2199275"/>
            <a:ext cx="3000375"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g1bbe2ee14e5_0_14"/>
          <p:cNvSpPr/>
          <p:nvPr/>
        </p:nvSpPr>
        <p:spPr>
          <a:xfrm>
            <a:off x="0" y="0"/>
            <a:ext cx="12192000" cy="4572000"/>
          </a:xfrm>
          <a:prstGeom prst="rect">
            <a:avLst/>
          </a:prstGeom>
          <a:solidFill>
            <a:srgbClr val="148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1bbe2ee14e5_0_14"/>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g1bbe2ee14e5_0_14"/>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
        <p:nvSpPr>
          <p:cNvPr id="204" name="Google Shape;204;g1bbe2ee14e5_0_14"/>
          <p:cNvSpPr/>
          <p:nvPr/>
        </p:nvSpPr>
        <p:spPr>
          <a:xfrm>
            <a:off x="0" y="0"/>
            <a:ext cx="12188700" cy="6858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05" name="Google Shape;205;g1bbe2ee14e5_0_14"/>
          <p:cNvSpPr/>
          <p:nvPr/>
        </p:nvSpPr>
        <p:spPr>
          <a:xfrm>
            <a:off x="0" y="0"/>
            <a:ext cx="54684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06" name="Google Shape;206;g1bbe2ee14e5_0_14"/>
          <p:cNvSpPr txBox="1">
            <a:spLocks noGrp="1"/>
          </p:cNvSpPr>
          <p:nvPr>
            <p:ph type="title"/>
          </p:nvPr>
        </p:nvSpPr>
        <p:spPr>
          <a:xfrm>
            <a:off x="634275" y="-228600"/>
            <a:ext cx="4208700" cy="1740900"/>
          </a:xfrm>
          <a:prstGeom prst="rect">
            <a:avLst/>
          </a:prstGeom>
          <a:noFill/>
          <a:ln>
            <a:noFill/>
          </a:ln>
        </p:spPr>
        <p:txBody>
          <a:bodyPr spcFirstLastPara="1" wrap="square" lIns="91425" tIns="45700" rIns="91425" bIns="45700" anchor="b" anchorCtr="0">
            <a:normAutofit/>
          </a:bodyPr>
          <a:lstStyle/>
          <a:p>
            <a:pPr marL="0" lvl="0" indent="0" algn="r" rtl="0">
              <a:lnSpc>
                <a:spcPct val="80000"/>
              </a:lnSpc>
              <a:spcBef>
                <a:spcPts val="0"/>
              </a:spcBef>
              <a:spcAft>
                <a:spcPts val="0"/>
              </a:spcAft>
              <a:buClr>
                <a:srgbClr val="FFFFFF"/>
              </a:buClr>
              <a:buSzPts val="4400"/>
              <a:buFont typeface="Twentieth Century"/>
              <a:buNone/>
            </a:pPr>
            <a:r>
              <a:rPr lang="en-US" sz="4400">
                <a:solidFill>
                  <a:srgbClr val="FFFFFF"/>
                </a:solidFill>
              </a:rPr>
              <a:t>PRICE FOR FIBER VS NOT FIBER</a:t>
            </a:r>
            <a:endParaRPr/>
          </a:p>
        </p:txBody>
      </p:sp>
      <p:cxnSp>
        <p:nvCxnSpPr>
          <p:cNvPr id="207" name="Google Shape;207;g1bbe2ee14e5_0_14"/>
          <p:cNvCxnSpPr/>
          <p:nvPr/>
        </p:nvCxnSpPr>
        <p:spPr>
          <a:xfrm>
            <a:off x="911179" y="1655164"/>
            <a:ext cx="3931800" cy="0"/>
          </a:xfrm>
          <a:prstGeom prst="straightConnector1">
            <a:avLst/>
          </a:prstGeom>
          <a:noFill/>
          <a:ln w="19050" cap="flat" cmpd="sng">
            <a:solidFill>
              <a:srgbClr val="D0EEF9"/>
            </a:solidFill>
            <a:prstDash val="solid"/>
            <a:round/>
            <a:headEnd type="none" w="sm" len="sm"/>
            <a:tailEnd type="none" w="sm" len="sm"/>
          </a:ln>
        </p:spPr>
      </p:cxnSp>
      <p:sp>
        <p:nvSpPr>
          <p:cNvPr id="208" name="Google Shape;208;g1bbe2ee14e5_0_14"/>
          <p:cNvSpPr txBox="1"/>
          <p:nvPr/>
        </p:nvSpPr>
        <p:spPr>
          <a:xfrm>
            <a:off x="259275" y="1934300"/>
            <a:ext cx="4958700" cy="563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Twentieth Century"/>
                <a:ea typeface="Twentieth Century"/>
                <a:cs typeface="Twentieth Century"/>
                <a:sym typeface="Twentieth Century"/>
              </a:rPr>
              <a:t> The median price of Fiber internet service is higher than the of median price of Not Fiber. The results of Fiber are more spread than Not Fiber due to broader range, hence plans can be cheaper or more expensive than Not Fiber. </a:t>
            </a:r>
            <a:endParaRPr sz="1800">
              <a:solidFill>
                <a:schemeClr val="lt1"/>
              </a:solidFill>
              <a:latin typeface="Twentieth Century"/>
              <a:ea typeface="Twentieth Century"/>
              <a:cs typeface="Twentieth Century"/>
              <a:sym typeface="Twentieth Century"/>
            </a:endParaRPr>
          </a:p>
          <a:p>
            <a:pPr marL="0" lvl="0" indent="0" algn="l" rtl="0">
              <a:lnSpc>
                <a:spcPct val="115000"/>
              </a:lnSpc>
              <a:spcBef>
                <a:spcPts val="1200"/>
              </a:spcBef>
              <a:spcAft>
                <a:spcPts val="0"/>
              </a:spcAft>
              <a:buNone/>
            </a:pPr>
            <a:r>
              <a:rPr lang="en-US" sz="1800">
                <a:solidFill>
                  <a:schemeClr val="lt1"/>
                </a:solidFill>
                <a:latin typeface="Twentieth Century"/>
                <a:ea typeface="Twentieth Century"/>
                <a:cs typeface="Twentieth Century"/>
                <a:sym typeface="Twentieth Century"/>
              </a:rPr>
              <a:t>Even though we see that for Fiber, the minimum price is $0 and maximum price is $115, they are outliers because they are not within the range. </a:t>
            </a:r>
            <a:endParaRPr sz="1800">
              <a:solidFill>
                <a:schemeClr val="lt1"/>
              </a:solidFill>
              <a:latin typeface="Twentieth Century"/>
              <a:ea typeface="Twentieth Century"/>
              <a:cs typeface="Twentieth Century"/>
              <a:sym typeface="Twentieth Century"/>
            </a:endParaRPr>
          </a:p>
          <a:p>
            <a:pPr marL="0" lvl="0" indent="0" algn="l" rtl="0">
              <a:lnSpc>
                <a:spcPct val="115000"/>
              </a:lnSpc>
              <a:spcBef>
                <a:spcPts val="1200"/>
              </a:spcBef>
              <a:spcAft>
                <a:spcPts val="0"/>
              </a:spcAft>
              <a:buClr>
                <a:schemeClr val="dk1"/>
              </a:buClr>
              <a:buSzPts val="1100"/>
              <a:buFont typeface="Arial"/>
              <a:buNone/>
            </a:pPr>
            <a:r>
              <a:rPr lang="en-US" sz="1800">
                <a:solidFill>
                  <a:schemeClr val="lt1"/>
                </a:solidFill>
                <a:latin typeface="Twentieth Century"/>
                <a:ea typeface="Twentieth Century"/>
                <a:cs typeface="Twentieth Century"/>
                <a:sym typeface="Twentieth Century"/>
              </a:rPr>
              <a:t>The Fiber group has more outliers than the Not Fiber group that must be handled to avoid inaccuracies.</a:t>
            </a:r>
            <a:endParaRPr sz="1800">
              <a:solidFill>
                <a:schemeClr val="lt1"/>
              </a:solidFill>
              <a:latin typeface="Twentieth Century"/>
              <a:ea typeface="Twentieth Century"/>
              <a:cs typeface="Twentieth Century"/>
              <a:sym typeface="Twentieth Century"/>
            </a:endParaRPr>
          </a:p>
          <a:p>
            <a:pPr marL="0" lvl="0" indent="0" algn="l" rtl="0">
              <a:lnSpc>
                <a:spcPct val="115000"/>
              </a:lnSpc>
              <a:spcBef>
                <a:spcPts val="1200"/>
              </a:spcBef>
              <a:spcAft>
                <a:spcPts val="0"/>
              </a:spcAft>
              <a:buClr>
                <a:schemeClr val="dk1"/>
              </a:buClr>
              <a:buSzPts val="1100"/>
              <a:buFont typeface="Arial"/>
              <a:buNone/>
            </a:pPr>
            <a:r>
              <a:rPr lang="en-US" sz="1800">
                <a:solidFill>
                  <a:schemeClr val="lt1"/>
                </a:solidFill>
                <a:latin typeface="Twentieth Century"/>
                <a:ea typeface="Twentieth Century"/>
                <a:cs typeface="Twentieth Century"/>
                <a:sym typeface="Twentieth Century"/>
              </a:rPr>
              <a:t>75th percentile of Not Fiber is almost the same as 50th percentile of Fiber.</a:t>
            </a:r>
            <a:endParaRPr sz="1800">
              <a:solidFill>
                <a:schemeClr val="lt1"/>
              </a:solidFill>
              <a:latin typeface="Twentieth Century"/>
              <a:ea typeface="Twentieth Century"/>
              <a:cs typeface="Twentieth Century"/>
              <a:sym typeface="Twentieth Century"/>
            </a:endParaRPr>
          </a:p>
          <a:p>
            <a:pPr marL="0" lvl="0" indent="0" algn="l" rtl="0">
              <a:lnSpc>
                <a:spcPct val="115000"/>
              </a:lnSpc>
              <a:spcBef>
                <a:spcPts val="1200"/>
              </a:spcBef>
              <a:spcAft>
                <a:spcPts val="0"/>
              </a:spcAft>
              <a:buClr>
                <a:schemeClr val="dk1"/>
              </a:buClr>
              <a:buSzPts val="1100"/>
              <a:buFont typeface="Arial"/>
              <a:buNone/>
            </a:pPr>
            <a:endParaRPr sz="1800">
              <a:solidFill>
                <a:schemeClr val="lt1"/>
              </a:solidFill>
              <a:latin typeface="Twentieth Century"/>
              <a:ea typeface="Twentieth Century"/>
              <a:cs typeface="Twentieth Century"/>
              <a:sym typeface="Twentieth Century"/>
            </a:endParaRPr>
          </a:p>
          <a:p>
            <a:pPr marL="0" lvl="0" indent="0" algn="l" rtl="0">
              <a:lnSpc>
                <a:spcPct val="115000"/>
              </a:lnSpc>
              <a:spcBef>
                <a:spcPts val="1200"/>
              </a:spcBef>
              <a:spcAft>
                <a:spcPts val="0"/>
              </a:spcAft>
              <a:buClr>
                <a:schemeClr val="dk1"/>
              </a:buClr>
              <a:buSzPts val="1100"/>
              <a:buFont typeface="Arial"/>
              <a:buNone/>
            </a:pPr>
            <a:endParaRPr sz="1800">
              <a:solidFill>
                <a:schemeClr val="lt1"/>
              </a:solidFill>
              <a:latin typeface="Twentieth Century"/>
              <a:ea typeface="Twentieth Century"/>
              <a:cs typeface="Twentieth Century"/>
              <a:sym typeface="Twentieth Century"/>
            </a:endParaRPr>
          </a:p>
          <a:p>
            <a:pPr marL="0" lvl="0" indent="0" algn="l" rtl="0">
              <a:spcBef>
                <a:spcPts val="120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209" name="Google Shape;209;g1bbe2ee14e5_0_14"/>
          <p:cNvPicPr preferRelativeResize="0"/>
          <p:nvPr/>
        </p:nvPicPr>
        <p:blipFill>
          <a:blip r:embed="rId3">
            <a:alphaModFix/>
          </a:blip>
          <a:stretch>
            <a:fillRect/>
          </a:stretch>
        </p:blipFill>
        <p:spPr>
          <a:xfrm>
            <a:off x="5468400" y="1106125"/>
            <a:ext cx="6630400" cy="4867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bbe2ee14e5_0_30"/>
          <p:cNvSpPr txBox="1">
            <a:spLocks noGrp="1"/>
          </p:cNvSpPr>
          <p:nvPr>
            <p:ph type="title"/>
          </p:nvPr>
        </p:nvSpPr>
        <p:spPr>
          <a:xfrm>
            <a:off x="988950" y="374200"/>
            <a:ext cx="108981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Price and speed_up &amp; speed_down relationship (doesn’t show high correlation)</a:t>
            </a:r>
            <a:endParaRPr/>
          </a:p>
        </p:txBody>
      </p:sp>
      <p:pic>
        <p:nvPicPr>
          <p:cNvPr id="216" name="Google Shape;216;g1bbe2ee14e5_0_30"/>
          <p:cNvPicPr preferRelativeResize="0"/>
          <p:nvPr/>
        </p:nvPicPr>
        <p:blipFill>
          <a:blip r:embed="rId3">
            <a:alphaModFix/>
          </a:blip>
          <a:stretch>
            <a:fillRect/>
          </a:stretch>
        </p:blipFill>
        <p:spPr>
          <a:xfrm>
            <a:off x="742750" y="2084916"/>
            <a:ext cx="11144250" cy="438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bbf79d1a58_1_65"/>
          <p:cNvSpPr txBox="1">
            <a:spLocks noGrp="1"/>
          </p:cNvSpPr>
          <p:nvPr>
            <p:ph type="title"/>
          </p:nvPr>
        </p:nvSpPr>
        <p:spPr>
          <a:xfrm>
            <a:off x="1024128" y="471509"/>
            <a:ext cx="4389000" cy="173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Correlation Matrix</a:t>
            </a:r>
            <a:endParaRPr/>
          </a:p>
        </p:txBody>
      </p:sp>
      <p:sp>
        <p:nvSpPr>
          <p:cNvPr id="223" name="Google Shape;223;g1bbf79d1a58_1_65"/>
          <p:cNvSpPr txBox="1">
            <a:spLocks noGrp="1"/>
          </p:cNvSpPr>
          <p:nvPr>
            <p:ph type="body" idx="2"/>
          </p:nvPr>
        </p:nvSpPr>
        <p:spPr>
          <a:xfrm>
            <a:off x="1024125" y="1846374"/>
            <a:ext cx="4389000" cy="4173300"/>
          </a:xfrm>
          <a:prstGeom prst="rect">
            <a:avLst/>
          </a:prstGeom>
        </p:spPr>
        <p:txBody>
          <a:bodyPr spcFirstLastPara="1" wrap="square" lIns="91425" tIns="45700" rIns="91425" bIns="45700" anchor="t" anchorCtr="0">
            <a:normAutofit/>
          </a:bodyPr>
          <a:lstStyle/>
          <a:p>
            <a:pPr marL="0" lvl="0" indent="0" algn="l" rtl="0">
              <a:spcBef>
                <a:spcPts val="600"/>
              </a:spcBef>
              <a:spcAft>
                <a:spcPts val="0"/>
              </a:spcAft>
              <a:buNone/>
            </a:pPr>
            <a:r>
              <a:rPr lang="en-US" sz="1800"/>
              <a:t>The model has the aim of finding the price of an internet package using all the variables in the Data Frame. </a:t>
            </a:r>
            <a:endParaRPr sz="1800"/>
          </a:p>
          <a:p>
            <a:pPr marL="0" lvl="0" indent="0" algn="l" rtl="0">
              <a:spcBef>
                <a:spcPts val="600"/>
              </a:spcBef>
              <a:spcAft>
                <a:spcPts val="0"/>
              </a:spcAft>
              <a:buNone/>
            </a:pPr>
            <a:r>
              <a:rPr lang="en-US" sz="1800"/>
              <a:t>The correlation matrix showed that State_NY, provider_Earthlink and provider_Verizon have higher influence in determining the price.</a:t>
            </a:r>
            <a:endParaRPr sz="1800"/>
          </a:p>
          <a:p>
            <a:pPr marL="0" lvl="0" indent="0" algn="l" rtl="0">
              <a:spcBef>
                <a:spcPts val="600"/>
              </a:spcBef>
              <a:spcAft>
                <a:spcPts val="0"/>
              </a:spcAft>
              <a:buNone/>
            </a:pPr>
            <a:r>
              <a:rPr lang="en-US" sz="1800"/>
              <a:t>The darker squares indicate a stronger correlation between the two variables being tested. </a:t>
            </a:r>
            <a:endParaRPr sz="1800"/>
          </a:p>
          <a:p>
            <a:pPr marL="0" lvl="0" indent="0" algn="l" rtl="0">
              <a:spcBef>
                <a:spcPts val="600"/>
              </a:spcBef>
              <a:spcAft>
                <a:spcPts val="200"/>
              </a:spcAft>
              <a:buNone/>
            </a:pPr>
            <a:r>
              <a:rPr lang="en-US" sz="1800"/>
              <a:t>We selected State_NY and provider_Verizon as our variables for the multiple regression.</a:t>
            </a:r>
            <a:endParaRPr sz="1800"/>
          </a:p>
        </p:txBody>
      </p:sp>
      <p:pic>
        <p:nvPicPr>
          <p:cNvPr id="224" name="Google Shape;224;g1bbf79d1a58_1_65"/>
          <p:cNvPicPr preferRelativeResize="0"/>
          <p:nvPr/>
        </p:nvPicPr>
        <p:blipFill>
          <a:blip r:embed="rId3">
            <a:alphaModFix/>
          </a:blip>
          <a:stretch>
            <a:fillRect/>
          </a:stretch>
        </p:blipFill>
        <p:spPr>
          <a:xfrm>
            <a:off x="5597828" y="637800"/>
            <a:ext cx="6474073" cy="55823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bc5ba51fa7_1_8"/>
          <p:cNvSpPr txBox="1">
            <a:spLocks noGrp="1"/>
          </p:cNvSpPr>
          <p:nvPr>
            <p:ph type="title"/>
          </p:nvPr>
        </p:nvSpPr>
        <p:spPr>
          <a:xfrm>
            <a:off x="1024123" y="471500"/>
            <a:ext cx="7293300" cy="173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Multiple Linear Regression</a:t>
            </a:r>
            <a:endParaRPr/>
          </a:p>
        </p:txBody>
      </p:sp>
      <p:sp>
        <p:nvSpPr>
          <p:cNvPr id="231" name="Google Shape;231;g1bc5ba51fa7_1_8"/>
          <p:cNvSpPr txBox="1">
            <a:spLocks noGrp="1"/>
          </p:cNvSpPr>
          <p:nvPr>
            <p:ph type="body" idx="2"/>
          </p:nvPr>
        </p:nvSpPr>
        <p:spPr>
          <a:xfrm>
            <a:off x="1024125" y="1863974"/>
            <a:ext cx="4389000" cy="4155900"/>
          </a:xfrm>
          <a:prstGeom prst="rect">
            <a:avLst/>
          </a:prstGeom>
        </p:spPr>
        <p:txBody>
          <a:bodyPr spcFirstLastPara="1" wrap="square" lIns="91425" tIns="45700" rIns="91425" bIns="45700" anchor="t" anchorCtr="0">
            <a:normAutofit/>
          </a:bodyPr>
          <a:lstStyle/>
          <a:p>
            <a:pPr marL="0" lvl="0" indent="0" algn="l" rtl="0">
              <a:spcBef>
                <a:spcPts val="600"/>
              </a:spcBef>
              <a:spcAft>
                <a:spcPts val="0"/>
              </a:spcAft>
              <a:buNone/>
            </a:pPr>
            <a:r>
              <a:rPr lang="en-US" sz="1800" b="1" dirty="0"/>
              <a:t>Target variable</a:t>
            </a:r>
            <a:r>
              <a:rPr lang="en-US" sz="1800" dirty="0"/>
              <a:t> = Price</a:t>
            </a:r>
            <a:endParaRPr sz="1800" dirty="0"/>
          </a:p>
          <a:p>
            <a:pPr marL="0" lvl="0" indent="0" algn="l" rtl="0">
              <a:spcBef>
                <a:spcPts val="600"/>
              </a:spcBef>
              <a:spcAft>
                <a:spcPts val="0"/>
              </a:spcAft>
              <a:buNone/>
            </a:pPr>
            <a:r>
              <a:rPr lang="en-US" sz="1800" b="1" dirty="0"/>
              <a:t>Input variables</a:t>
            </a:r>
            <a:r>
              <a:rPr lang="en-US" sz="1800" dirty="0"/>
              <a:t> = the provider (Verizon), </a:t>
            </a:r>
            <a:r>
              <a:rPr lang="en-US" sz="1800" dirty="0" err="1"/>
              <a:t>speed_up</a:t>
            </a:r>
            <a:r>
              <a:rPr lang="en-US" sz="1800" dirty="0"/>
              <a:t>, and </a:t>
            </a:r>
            <a:r>
              <a:rPr lang="en-US" sz="1800" dirty="0" err="1"/>
              <a:t>State_NY</a:t>
            </a:r>
            <a:r>
              <a:rPr lang="en-US" sz="1800" dirty="0"/>
              <a:t>.</a:t>
            </a:r>
            <a:endParaRPr sz="1800" dirty="0"/>
          </a:p>
          <a:p>
            <a:pPr marL="0" lvl="0" indent="0" algn="l" rtl="0">
              <a:spcBef>
                <a:spcPts val="600"/>
              </a:spcBef>
              <a:spcAft>
                <a:spcPts val="0"/>
              </a:spcAft>
              <a:buNone/>
            </a:pPr>
            <a:r>
              <a:rPr lang="en-US" sz="1800" dirty="0"/>
              <a:t>The predicted price when the provider is not Verizon, the upload speed of the Internet plan is 50 Mbps and the client is in the state of New York, is </a:t>
            </a:r>
            <a:r>
              <a:rPr lang="en-US" sz="1800" b="1" dirty="0"/>
              <a:t>$84.56</a:t>
            </a:r>
            <a:r>
              <a:rPr lang="en-US" sz="1800" dirty="0"/>
              <a:t>.</a:t>
            </a:r>
            <a:endParaRPr sz="1800" dirty="0"/>
          </a:p>
          <a:p>
            <a:pPr marL="0" lvl="0" indent="0" algn="l" rtl="0">
              <a:spcBef>
                <a:spcPts val="600"/>
              </a:spcBef>
              <a:spcAft>
                <a:spcPts val="0"/>
              </a:spcAft>
              <a:buNone/>
            </a:pPr>
            <a:r>
              <a:rPr lang="en-US" sz="1800" dirty="0"/>
              <a:t>The scatterplot assessed the actual price vs the predicted price, we found that if the price is within the $40-$60 range, we might see an error of up to $0.75. </a:t>
            </a:r>
            <a:endParaRPr sz="1800" dirty="0"/>
          </a:p>
          <a:p>
            <a:pPr marL="0" lvl="0" indent="0" algn="l" rtl="0">
              <a:spcBef>
                <a:spcPts val="600"/>
              </a:spcBef>
              <a:spcAft>
                <a:spcPts val="0"/>
              </a:spcAft>
              <a:buNone/>
            </a:pPr>
            <a:endParaRPr sz="1800" dirty="0"/>
          </a:p>
          <a:p>
            <a:pPr marL="0" lvl="0" indent="0" algn="l" rtl="0">
              <a:spcBef>
                <a:spcPts val="600"/>
              </a:spcBef>
              <a:spcAft>
                <a:spcPts val="200"/>
              </a:spcAft>
              <a:buNone/>
            </a:pPr>
            <a:endParaRPr sz="1800" dirty="0"/>
          </a:p>
        </p:txBody>
      </p:sp>
      <p:pic>
        <p:nvPicPr>
          <p:cNvPr id="232" name="Google Shape;232;g1bc5ba51fa7_1_8"/>
          <p:cNvPicPr preferRelativeResize="0"/>
          <p:nvPr/>
        </p:nvPicPr>
        <p:blipFill>
          <a:blip r:embed="rId3">
            <a:alphaModFix/>
          </a:blip>
          <a:stretch>
            <a:fillRect/>
          </a:stretch>
        </p:blipFill>
        <p:spPr>
          <a:xfrm>
            <a:off x="5518625" y="1758450"/>
            <a:ext cx="6474076" cy="426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bc5ba51fa7_1_17"/>
          <p:cNvSpPr txBox="1">
            <a:spLocks noGrp="1"/>
          </p:cNvSpPr>
          <p:nvPr>
            <p:ph type="title"/>
          </p:nvPr>
        </p:nvSpPr>
        <p:spPr>
          <a:xfrm>
            <a:off x="1024123" y="471500"/>
            <a:ext cx="7293300" cy="173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Logistic Regression</a:t>
            </a:r>
            <a:endParaRPr/>
          </a:p>
        </p:txBody>
      </p:sp>
      <p:sp>
        <p:nvSpPr>
          <p:cNvPr id="239" name="Google Shape;239;g1bc5ba51fa7_1_17"/>
          <p:cNvSpPr txBox="1">
            <a:spLocks noGrp="1"/>
          </p:cNvSpPr>
          <p:nvPr>
            <p:ph type="body" idx="2"/>
          </p:nvPr>
        </p:nvSpPr>
        <p:spPr>
          <a:xfrm>
            <a:off x="772475" y="1863975"/>
            <a:ext cx="5174100" cy="4155900"/>
          </a:xfrm>
          <a:prstGeom prst="rect">
            <a:avLst/>
          </a:prstGeom>
        </p:spPr>
        <p:txBody>
          <a:bodyPr spcFirstLastPara="1" wrap="square" lIns="91425" tIns="45700" rIns="91425" bIns="45700" anchor="t" anchorCtr="0">
            <a:normAutofit/>
          </a:bodyPr>
          <a:lstStyle/>
          <a:p>
            <a:pPr marL="0" lvl="0" indent="0" algn="l" rtl="0">
              <a:spcBef>
                <a:spcPts val="600"/>
              </a:spcBef>
              <a:spcAft>
                <a:spcPts val="0"/>
              </a:spcAft>
              <a:buNone/>
            </a:pPr>
            <a:r>
              <a:rPr lang="en-US" sz="1800"/>
              <a:t>Target variable=Technology_Fiber</a:t>
            </a:r>
            <a:endParaRPr sz="1800"/>
          </a:p>
          <a:p>
            <a:pPr marL="0" lvl="0" indent="0" algn="l" rtl="0">
              <a:spcBef>
                <a:spcPts val="600"/>
              </a:spcBef>
              <a:spcAft>
                <a:spcPts val="0"/>
              </a:spcAft>
              <a:buNone/>
            </a:pPr>
            <a:r>
              <a:rPr lang="en-US" sz="1800"/>
              <a:t>Input variables = set(df.columns) - set(['technology_Fiber'])</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US" sz="1800"/>
              <a:t>The logistic regression model has 2 classes: 0=Not Fiber and 1= Fiber. We used ROC curve to evaluate the model.</a:t>
            </a:r>
            <a:endParaRPr sz="1800"/>
          </a:p>
          <a:p>
            <a:pPr marL="0" lvl="0" indent="0" algn="l" rtl="0">
              <a:spcBef>
                <a:spcPts val="600"/>
              </a:spcBef>
              <a:spcAft>
                <a:spcPts val="0"/>
              </a:spcAft>
              <a:buNone/>
            </a:pPr>
            <a:r>
              <a:rPr lang="en-US" sz="1800"/>
              <a:t>Because ROC_auc =0.99, the model is good.</a:t>
            </a:r>
            <a:endParaRPr sz="1800"/>
          </a:p>
          <a:p>
            <a:pPr marL="0" lvl="0" indent="0" algn="l" rtl="0">
              <a:spcBef>
                <a:spcPts val="600"/>
              </a:spcBef>
              <a:spcAft>
                <a:spcPts val="0"/>
              </a:spcAft>
              <a:buNone/>
            </a:pPr>
            <a:r>
              <a:rPr lang="en-US" sz="1800"/>
              <a:t> The curve is over the prediction line which means the model is working better than the random prediction. </a:t>
            </a:r>
            <a:endParaRPr sz="1800"/>
          </a:p>
          <a:p>
            <a:pPr marL="0" lvl="0" indent="0" algn="l" rtl="0">
              <a:spcBef>
                <a:spcPts val="600"/>
              </a:spcBef>
              <a:spcAft>
                <a:spcPts val="200"/>
              </a:spcAft>
              <a:buNone/>
            </a:pPr>
            <a:endParaRPr sz="1800"/>
          </a:p>
        </p:txBody>
      </p:sp>
      <p:pic>
        <p:nvPicPr>
          <p:cNvPr id="240" name="Google Shape;240;g1bc5ba51fa7_1_17"/>
          <p:cNvPicPr preferRelativeResize="0"/>
          <p:nvPr/>
        </p:nvPicPr>
        <p:blipFill>
          <a:blip r:embed="rId3">
            <a:alphaModFix/>
          </a:blip>
          <a:stretch>
            <a:fillRect/>
          </a:stretch>
        </p:blipFill>
        <p:spPr>
          <a:xfrm>
            <a:off x="5867000" y="1562500"/>
            <a:ext cx="5715899" cy="434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1bc5ba51fa7_1_30"/>
          <p:cNvSpPr txBox="1">
            <a:spLocks noGrp="1"/>
          </p:cNvSpPr>
          <p:nvPr>
            <p:ph type="title"/>
          </p:nvPr>
        </p:nvSpPr>
        <p:spPr>
          <a:xfrm>
            <a:off x="1024123" y="471500"/>
            <a:ext cx="7293300" cy="173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Implications and advantages</a:t>
            </a:r>
            <a:endParaRPr/>
          </a:p>
        </p:txBody>
      </p:sp>
      <p:sp>
        <p:nvSpPr>
          <p:cNvPr id="247" name="Google Shape;247;g1bc5ba51fa7_1_30"/>
          <p:cNvSpPr txBox="1">
            <a:spLocks noGrp="1"/>
          </p:cNvSpPr>
          <p:nvPr>
            <p:ph type="body" idx="2"/>
          </p:nvPr>
        </p:nvSpPr>
        <p:spPr>
          <a:xfrm>
            <a:off x="1024125" y="1863975"/>
            <a:ext cx="9771600" cy="4155900"/>
          </a:xfrm>
          <a:prstGeom prst="rect">
            <a:avLst/>
          </a:prstGeom>
        </p:spPr>
        <p:txBody>
          <a:bodyPr spcFirstLastPara="1" wrap="square" lIns="91425" tIns="45700" rIns="91425" bIns="45700" anchor="t" anchorCtr="0">
            <a:noAutofit/>
          </a:bodyPr>
          <a:lstStyle/>
          <a:p>
            <a:pPr marL="0" lvl="0" indent="0" algn="l" rtl="0">
              <a:lnSpc>
                <a:spcPct val="98000"/>
              </a:lnSpc>
              <a:spcBef>
                <a:spcPts val="600"/>
              </a:spcBef>
              <a:spcAft>
                <a:spcPts val="0"/>
              </a:spcAft>
              <a:buSzPts val="935"/>
              <a:buNone/>
            </a:pPr>
            <a:r>
              <a:rPr lang="en-US" sz="1629" dirty="0"/>
              <a:t>Based on this research Project, companies will be better equipped with information on which locations have reliable, high-speed internet service for their remote workers. Companies will also have leverage to negotiate bundles for internet and other related services with the best provider according to the locations where most of the employees reside. </a:t>
            </a:r>
            <a:endParaRPr sz="1629" dirty="0"/>
          </a:p>
          <a:p>
            <a:pPr marL="0" lvl="0" indent="0" algn="l" rtl="0">
              <a:lnSpc>
                <a:spcPct val="98000"/>
              </a:lnSpc>
              <a:spcBef>
                <a:spcPts val="600"/>
              </a:spcBef>
              <a:spcAft>
                <a:spcPts val="0"/>
              </a:spcAft>
              <a:buSzPts val="935"/>
              <a:buNone/>
            </a:pPr>
            <a:r>
              <a:rPr lang="en-US" sz="1629" dirty="0"/>
              <a:t>The providers can use our findings to evaluate their position against their competitors and decide if they can base their strategy based on reliability and not just pricing. </a:t>
            </a:r>
            <a:endParaRPr sz="1629" dirty="0"/>
          </a:p>
          <a:p>
            <a:pPr marL="0" lvl="0" indent="0" algn="l" rtl="0">
              <a:lnSpc>
                <a:spcPct val="98000"/>
              </a:lnSpc>
              <a:spcBef>
                <a:spcPts val="600"/>
              </a:spcBef>
              <a:spcAft>
                <a:spcPts val="0"/>
              </a:spcAft>
              <a:buSzPts val="935"/>
              <a:buNone/>
            </a:pPr>
            <a:r>
              <a:rPr lang="en-US" sz="1629" dirty="0"/>
              <a:t>The Sales teams of each provider can start targeting customers where they don’t have sufficient representation to onboard new customers.  </a:t>
            </a:r>
            <a:endParaRPr sz="1629" dirty="0"/>
          </a:p>
          <a:p>
            <a:pPr marL="0" lvl="0" indent="0" algn="l" rtl="0">
              <a:lnSpc>
                <a:spcPct val="98000"/>
              </a:lnSpc>
              <a:spcBef>
                <a:spcPts val="600"/>
              </a:spcBef>
              <a:spcAft>
                <a:spcPts val="0"/>
              </a:spcAft>
              <a:buSzPts val="935"/>
              <a:buNone/>
            </a:pPr>
            <a:r>
              <a:rPr lang="en-US" sz="1629" dirty="0"/>
              <a:t>Our Project investigates the transition and upgrades to a newer, more modern technology and is evaluated from the viewpoint of both demand and supply. Previously, price was determined based on speed, but nowadays  it is based on the provider, location, download and upload speed. Our research combines all variables and is exhaustive.</a:t>
            </a:r>
            <a:endParaRPr sz="1629" dirty="0"/>
          </a:p>
          <a:p>
            <a:pPr marL="0" lvl="0" indent="0" algn="l" rtl="0">
              <a:lnSpc>
                <a:spcPct val="98000"/>
              </a:lnSpc>
              <a:spcBef>
                <a:spcPts val="600"/>
              </a:spcBef>
              <a:spcAft>
                <a:spcPts val="0"/>
              </a:spcAft>
              <a:buSzPts val="935"/>
              <a:buNone/>
            </a:pPr>
            <a:r>
              <a:rPr lang="en-US" sz="1629" dirty="0"/>
              <a:t>The two models developed as part of this Project reflect those changes and one of those can tell the price of a new internet package and the other one will tell the technology used. </a:t>
            </a:r>
            <a:endParaRPr sz="1629" dirty="0"/>
          </a:p>
          <a:p>
            <a:pPr marL="0" lvl="0" indent="0" algn="l" rtl="0">
              <a:lnSpc>
                <a:spcPct val="98000"/>
              </a:lnSpc>
              <a:spcBef>
                <a:spcPts val="600"/>
              </a:spcBef>
              <a:spcAft>
                <a:spcPts val="0"/>
              </a:spcAft>
              <a:buSzPts val="935"/>
              <a:buNone/>
            </a:pPr>
            <a:r>
              <a:rPr lang="en-US" sz="1629" dirty="0"/>
              <a:t>Moving forward this information can be used as a basis on how Sales Team should start targeting different areas, since some models were not as effective. This is an indicator that the Sales Team should change some of their tactics.</a:t>
            </a:r>
            <a:endParaRPr sz="1629" dirty="0"/>
          </a:p>
          <a:p>
            <a:pPr marL="0" lvl="0" indent="0" algn="l" rtl="0">
              <a:lnSpc>
                <a:spcPct val="98000"/>
              </a:lnSpc>
              <a:spcBef>
                <a:spcPts val="600"/>
              </a:spcBef>
              <a:spcAft>
                <a:spcPts val="0"/>
              </a:spcAft>
              <a:buSzPts val="935"/>
              <a:buNone/>
            </a:pPr>
            <a:endParaRPr sz="1629" dirty="0"/>
          </a:p>
          <a:p>
            <a:pPr marL="0" lvl="0" indent="0" algn="l" rtl="0">
              <a:lnSpc>
                <a:spcPct val="98000"/>
              </a:lnSpc>
              <a:spcBef>
                <a:spcPts val="600"/>
              </a:spcBef>
              <a:spcAft>
                <a:spcPts val="0"/>
              </a:spcAft>
              <a:buSzPts val="935"/>
              <a:buNone/>
            </a:pPr>
            <a:endParaRPr sz="1629" dirty="0"/>
          </a:p>
          <a:p>
            <a:pPr marL="0" lvl="0" indent="0" algn="l" rtl="0">
              <a:lnSpc>
                <a:spcPct val="98000"/>
              </a:lnSpc>
              <a:spcBef>
                <a:spcPts val="600"/>
              </a:spcBef>
              <a:spcAft>
                <a:spcPts val="0"/>
              </a:spcAft>
              <a:buSzPts val="935"/>
              <a:buNone/>
            </a:pPr>
            <a:endParaRPr sz="1629" dirty="0"/>
          </a:p>
          <a:p>
            <a:pPr marL="0" lvl="0" indent="0" algn="l" rtl="0">
              <a:lnSpc>
                <a:spcPct val="98000"/>
              </a:lnSpc>
              <a:spcBef>
                <a:spcPts val="600"/>
              </a:spcBef>
              <a:spcAft>
                <a:spcPts val="0"/>
              </a:spcAft>
              <a:buSzPts val="935"/>
              <a:buNone/>
            </a:pPr>
            <a:endParaRPr sz="1629" dirty="0"/>
          </a:p>
          <a:p>
            <a:pPr marL="0" lvl="0" indent="0" algn="l" rtl="0">
              <a:lnSpc>
                <a:spcPct val="98000"/>
              </a:lnSpc>
              <a:spcBef>
                <a:spcPts val="600"/>
              </a:spcBef>
              <a:spcAft>
                <a:spcPts val="200"/>
              </a:spcAft>
              <a:buSzPts val="935"/>
              <a:buNone/>
            </a:pPr>
            <a:endParaRPr sz="1629"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INTRODUCTION</a:t>
            </a:r>
            <a:endParaRPr/>
          </a:p>
        </p:txBody>
      </p:sp>
      <p:sp>
        <p:nvSpPr>
          <p:cNvPr id="105" name="Google Shape;105;p2"/>
          <p:cNvSpPr txBox="1">
            <a:spLocks noGrp="1"/>
          </p:cNvSpPr>
          <p:nvPr>
            <p:ph type="body" idx="1"/>
          </p:nvPr>
        </p:nvSpPr>
        <p:spPr>
          <a:xfrm>
            <a:off x="584050" y="1997100"/>
            <a:ext cx="10701600" cy="4581300"/>
          </a:xfrm>
          <a:prstGeom prst="rect">
            <a:avLst/>
          </a:prstGeom>
          <a:noFill/>
          <a:ln>
            <a:noFill/>
          </a:ln>
        </p:spPr>
        <p:txBody>
          <a:bodyPr spcFirstLastPara="1" wrap="square" lIns="45700" tIns="45700" rIns="45700" bIns="45700" anchor="t" anchorCtr="0">
            <a:noAutofit/>
          </a:bodyPr>
          <a:lstStyle/>
          <a:p>
            <a:pPr marL="457200" marR="0" lvl="1" indent="0" algn="l" rtl="0">
              <a:lnSpc>
                <a:spcPct val="87000"/>
              </a:lnSpc>
              <a:spcBef>
                <a:spcPts val="0"/>
              </a:spcBef>
              <a:spcAft>
                <a:spcPts val="0"/>
              </a:spcAft>
              <a:buSzPts val="925"/>
              <a:buNone/>
            </a:pPr>
            <a:r>
              <a:rPr lang="en-US">
                <a:solidFill>
                  <a:srgbClr val="2D3B45"/>
                </a:solidFill>
                <a:latin typeface="Lato"/>
                <a:ea typeface="Lato"/>
                <a:cs typeface="Lato"/>
                <a:sym typeface="Lato"/>
              </a:rPr>
              <a:t>The demand for remote work has skyrocketed which has also raised the pressure  for reliable internet connection. Internet service providers now have a newly-found opportunity to expand their market share increasing their customer base. High-speed internet is a vital tool for all the industries with remote workers.</a:t>
            </a:r>
            <a:endParaRPr/>
          </a:p>
          <a:p>
            <a:pPr marL="457200" marR="0" lvl="1" indent="0" algn="l" rtl="0">
              <a:lnSpc>
                <a:spcPct val="87000"/>
              </a:lnSpc>
              <a:spcBef>
                <a:spcPts val="800"/>
              </a:spcBef>
              <a:spcAft>
                <a:spcPts val="0"/>
              </a:spcAft>
              <a:buSzPts val="925"/>
              <a:buNone/>
            </a:pPr>
            <a:r>
              <a:rPr lang="en-US">
                <a:solidFill>
                  <a:srgbClr val="2D3B45"/>
                </a:solidFill>
                <a:latin typeface="Lato"/>
                <a:ea typeface="Lato"/>
                <a:cs typeface="Lato"/>
                <a:sym typeface="Lato"/>
              </a:rPr>
              <a:t>Today the number of internet users in the US is </a:t>
            </a:r>
            <a:r>
              <a:rPr lang="en-US" b="1">
                <a:solidFill>
                  <a:srgbClr val="2D3B45"/>
                </a:solidFill>
                <a:latin typeface="Lato"/>
                <a:ea typeface="Lato"/>
                <a:cs typeface="Lato"/>
                <a:sym typeface="Lato"/>
              </a:rPr>
              <a:t>307.2m</a:t>
            </a:r>
            <a:r>
              <a:rPr lang="en-US">
                <a:solidFill>
                  <a:srgbClr val="2D3B45"/>
                </a:solidFill>
                <a:latin typeface="Lato"/>
                <a:ea typeface="Lato"/>
                <a:cs typeface="Lato"/>
                <a:sym typeface="Lato"/>
              </a:rPr>
              <a:t> and internet user penetration is estimated at </a:t>
            </a:r>
            <a:r>
              <a:rPr lang="en-US" b="1">
                <a:solidFill>
                  <a:srgbClr val="2D3B45"/>
                </a:solidFill>
                <a:latin typeface="Lato"/>
                <a:ea typeface="Lato"/>
                <a:cs typeface="Lato"/>
                <a:sym typeface="Lato"/>
              </a:rPr>
              <a:t>91.8% </a:t>
            </a:r>
            <a:r>
              <a:rPr lang="en-US">
                <a:solidFill>
                  <a:srgbClr val="2D3B45"/>
                </a:solidFill>
                <a:latin typeface="Lato"/>
                <a:ea typeface="Lato"/>
                <a:cs typeface="Lato"/>
                <a:sym typeface="Lato"/>
              </a:rPr>
              <a:t>(Statista Research Department, 2022). However, according to </a:t>
            </a:r>
            <a:r>
              <a:rPr lang="en-US" i="1">
                <a:solidFill>
                  <a:srgbClr val="2D3B45"/>
                </a:solidFill>
                <a:latin typeface="Lato"/>
                <a:ea typeface="Lato"/>
                <a:cs typeface="Lato"/>
                <a:sym typeface="Lato"/>
              </a:rPr>
              <a:t>Bloomberg</a:t>
            </a:r>
            <a:r>
              <a:rPr lang="en-US">
                <a:solidFill>
                  <a:srgbClr val="2D3B45"/>
                </a:solidFill>
                <a:latin typeface="Lato"/>
                <a:ea typeface="Lato"/>
                <a:cs typeface="Lato"/>
                <a:sym typeface="Lato"/>
              </a:rPr>
              <a:t>, the digital divide is much larger than previously thought and high-speed internet coverage hasn’t reached 42mln vs 21.3mln people reported by the Federal Communications Commission (Poon, 2020).</a:t>
            </a:r>
            <a:endParaRPr/>
          </a:p>
          <a:p>
            <a:pPr marL="457200" lvl="1" indent="0" algn="l" rtl="0">
              <a:lnSpc>
                <a:spcPct val="87000"/>
              </a:lnSpc>
              <a:spcBef>
                <a:spcPts val="800"/>
              </a:spcBef>
              <a:spcAft>
                <a:spcPts val="0"/>
              </a:spcAft>
              <a:buSzPts val="925"/>
              <a:buNone/>
            </a:pPr>
            <a:r>
              <a:rPr lang="en-US">
                <a:solidFill>
                  <a:srgbClr val="2D3B45"/>
                </a:solidFill>
                <a:latin typeface="Lato"/>
                <a:ea typeface="Lato"/>
                <a:cs typeface="Lato"/>
                <a:sym typeface="Lato"/>
              </a:rPr>
              <a:t>This project aims to identify the best internet service provider based on speed, price  and location ensuring that remote workers have high-speed and reliable internet. Additionally, the project will help people to know the price of internet plans beforehand and companies can negotiate deals  with the provider of interest (based on worker location). And finally, we will check if a particular person is going Fiber or Not Fiber based on other attributes like speed_up, speed_down, state, among others.</a:t>
            </a:r>
            <a:endParaRPr>
              <a:solidFill>
                <a:srgbClr val="2D3B45"/>
              </a:solidFill>
              <a:latin typeface="Lato"/>
              <a:ea typeface="Lato"/>
              <a:cs typeface="Lato"/>
              <a:sym typeface="Lato"/>
            </a:endParaRPr>
          </a:p>
          <a:p>
            <a:pPr marL="91440" lvl="0" indent="0" algn="l" rtl="0">
              <a:lnSpc>
                <a:spcPct val="70000"/>
              </a:lnSpc>
              <a:spcBef>
                <a:spcPts val="2000"/>
              </a:spcBef>
              <a:spcAft>
                <a:spcPts val="0"/>
              </a:spcAft>
              <a:buSzPts val="2035"/>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1024127" y="585216"/>
            <a:ext cx="7105745"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DESCRIBING DATASET</a:t>
            </a:r>
            <a:endParaRPr/>
          </a:p>
        </p:txBody>
      </p:sp>
      <p:pic>
        <p:nvPicPr>
          <p:cNvPr id="112" name="Google Shape;112;p3"/>
          <p:cNvPicPr preferRelativeResize="0"/>
          <p:nvPr/>
        </p:nvPicPr>
        <p:blipFill rotWithShape="1">
          <a:blip r:embed="rId3">
            <a:alphaModFix/>
          </a:blip>
          <a:srcRect/>
          <a:stretch/>
        </p:blipFill>
        <p:spPr>
          <a:xfrm>
            <a:off x="9756780" y="2448426"/>
            <a:ext cx="1664826" cy="684957"/>
          </a:xfrm>
          <a:prstGeom prst="rect">
            <a:avLst/>
          </a:prstGeom>
          <a:noFill/>
          <a:ln>
            <a:noFill/>
          </a:ln>
        </p:spPr>
      </p:pic>
      <p:sp>
        <p:nvSpPr>
          <p:cNvPr id="113" name="Google Shape;113;p3"/>
          <p:cNvSpPr txBox="1">
            <a:spLocks noGrp="1"/>
          </p:cNvSpPr>
          <p:nvPr>
            <p:ph type="body" idx="1"/>
          </p:nvPr>
        </p:nvSpPr>
        <p:spPr>
          <a:xfrm>
            <a:off x="1024127" y="1942871"/>
            <a:ext cx="7576534" cy="4023360"/>
          </a:xfrm>
          <a:prstGeom prst="rect">
            <a:avLst/>
          </a:prstGeom>
          <a:noFill/>
          <a:ln>
            <a:noFill/>
          </a:ln>
        </p:spPr>
        <p:txBody>
          <a:bodyPr spcFirstLastPara="1" wrap="square" lIns="45700" tIns="45700" rIns="45700" bIns="45700" anchor="t" anchorCtr="0">
            <a:normAutofit lnSpcReduction="10000"/>
          </a:bodyPr>
          <a:lstStyle/>
          <a:p>
            <a:pPr marL="91440" lvl="0" indent="-114300" algn="l" rtl="0">
              <a:lnSpc>
                <a:spcPct val="90000"/>
              </a:lnSpc>
              <a:spcBef>
                <a:spcPts val="0"/>
              </a:spcBef>
              <a:spcAft>
                <a:spcPts val="0"/>
              </a:spcAft>
              <a:buSzPts val="1800"/>
              <a:buChar char=" "/>
            </a:pPr>
            <a:r>
              <a:rPr lang="en-US" sz="1800" b="0"/>
              <a:t>The data for address-specific internet offers was gathered by reporters Leon Yin and Aaron Sankin across dozens of US cities. The data includes offers by 4 internet service providers: Earthlink, Centurylink, Verizon, and AT&amp;T and can be accessed here:</a:t>
            </a:r>
            <a:endParaRPr/>
          </a:p>
          <a:p>
            <a:pPr marL="91440" lvl="0" indent="-114300" algn="l" rtl="0">
              <a:lnSpc>
                <a:spcPct val="90000"/>
              </a:lnSpc>
              <a:spcBef>
                <a:spcPts val="1400"/>
              </a:spcBef>
              <a:spcAft>
                <a:spcPts val="0"/>
              </a:spcAft>
              <a:buSzPts val="1800"/>
              <a:buChar char=" "/>
            </a:pPr>
            <a:r>
              <a:rPr lang="en-US" sz="1800" b="0" i="0"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https://www.kaggle.com/datasets/michaelbryantds/internet-speeds-and-prices?select=speed_price_att_other_cities.csv</a:t>
            </a:r>
            <a:endParaRPr sz="1800"/>
          </a:p>
          <a:p>
            <a:pPr marL="91440" lvl="0" indent="-114300" algn="l" rtl="0">
              <a:lnSpc>
                <a:spcPct val="90000"/>
              </a:lnSpc>
              <a:spcBef>
                <a:spcPts val="1400"/>
              </a:spcBef>
              <a:spcAft>
                <a:spcPts val="0"/>
              </a:spcAft>
              <a:buSzPts val="1800"/>
              <a:buChar char=" "/>
            </a:pPr>
            <a:r>
              <a:rPr lang="en-US" sz="1800"/>
              <a:t>The following </a:t>
            </a:r>
            <a:r>
              <a:rPr lang="en-US" sz="1800" b="1"/>
              <a:t>5 data files</a:t>
            </a:r>
            <a:r>
              <a:rPr lang="en-US" sz="1800"/>
              <a:t> have been merged and used for the analysis:</a:t>
            </a:r>
            <a:endParaRPr sz="1800"/>
          </a:p>
          <a:p>
            <a:pPr marL="91440" lvl="0" indent="-114300" algn="l" rtl="0">
              <a:lnSpc>
                <a:spcPct val="90000"/>
              </a:lnSpc>
              <a:spcBef>
                <a:spcPts val="0"/>
              </a:spcBef>
              <a:spcAft>
                <a:spcPts val="0"/>
              </a:spcAft>
              <a:buSzPts val="1800"/>
              <a:buChar char=" "/>
            </a:pPr>
            <a:r>
              <a:rPr lang="en-US" sz="1800"/>
              <a:t>-speed_price_att.csv</a:t>
            </a:r>
            <a:endParaRPr sz="1800"/>
          </a:p>
          <a:p>
            <a:pPr marL="91440" lvl="0" indent="-114300" algn="l" rtl="0">
              <a:lnSpc>
                <a:spcPct val="90000"/>
              </a:lnSpc>
              <a:spcBef>
                <a:spcPts val="0"/>
              </a:spcBef>
              <a:spcAft>
                <a:spcPts val="0"/>
              </a:spcAft>
              <a:buSzPts val="1800"/>
              <a:buChar char=" "/>
            </a:pPr>
            <a:r>
              <a:rPr lang="en-US" sz="1800"/>
              <a:t>-speed_price_att_other_cities</a:t>
            </a:r>
            <a:endParaRPr sz="1800"/>
          </a:p>
          <a:p>
            <a:pPr marL="91440" lvl="0" indent="-114300" algn="l" rtl="0">
              <a:lnSpc>
                <a:spcPct val="90000"/>
              </a:lnSpc>
              <a:spcBef>
                <a:spcPts val="0"/>
              </a:spcBef>
              <a:spcAft>
                <a:spcPts val="0"/>
              </a:spcAft>
              <a:buSzPts val="1800"/>
              <a:buChar char=" "/>
            </a:pPr>
            <a:r>
              <a:rPr lang="en-US" sz="1800"/>
              <a:t>-speed_price_centurylink</a:t>
            </a:r>
            <a:endParaRPr sz="1800"/>
          </a:p>
          <a:p>
            <a:pPr marL="91440" lvl="0" indent="-114300" algn="l" rtl="0">
              <a:lnSpc>
                <a:spcPct val="90000"/>
              </a:lnSpc>
              <a:spcBef>
                <a:spcPts val="0"/>
              </a:spcBef>
              <a:spcAft>
                <a:spcPts val="0"/>
              </a:spcAft>
              <a:buSzPts val="1800"/>
              <a:buChar char=" "/>
            </a:pPr>
            <a:r>
              <a:rPr lang="en-US" sz="1800"/>
              <a:t>-speed_price_earthlink</a:t>
            </a:r>
            <a:endParaRPr sz="1800"/>
          </a:p>
          <a:p>
            <a:pPr marL="91440" lvl="0" indent="-114300" algn="l" rtl="0">
              <a:lnSpc>
                <a:spcPct val="90000"/>
              </a:lnSpc>
              <a:spcBef>
                <a:spcPts val="0"/>
              </a:spcBef>
              <a:spcAft>
                <a:spcPts val="0"/>
              </a:spcAft>
              <a:buSzPts val="1800"/>
              <a:buChar char=" "/>
            </a:pPr>
            <a:r>
              <a:rPr lang="en-US" sz="1800"/>
              <a:t>-speed_price_verizon</a:t>
            </a:r>
            <a:endParaRPr sz="1800"/>
          </a:p>
          <a:p>
            <a:pPr marL="0" lvl="0" indent="0" algn="l" rtl="0">
              <a:lnSpc>
                <a:spcPct val="90000"/>
              </a:lnSpc>
              <a:spcBef>
                <a:spcPts val="0"/>
              </a:spcBef>
              <a:spcAft>
                <a:spcPts val="0"/>
              </a:spcAft>
              <a:buNone/>
            </a:pPr>
            <a:endParaRPr sz="1800"/>
          </a:p>
          <a:p>
            <a:pPr marL="0" lvl="0" indent="0" algn="l" rtl="0">
              <a:lnSpc>
                <a:spcPct val="90000"/>
              </a:lnSpc>
              <a:spcBef>
                <a:spcPts val="0"/>
              </a:spcBef>
              <a:spcAft>
                <a:spcPts val="0"/>
              </a:spcAft>
              <a:buNone/>
            </a:pPr>
            <a:r>
              <a:rPr lang="en-US" sz="1800"/>
              <a:t>The total number of columns and rows after the files were merged constitute: </a:t>
            </a:r>
            <a:endParaRPr sz="1800"/>
          </a:p>
          <a:p>
            <a:pPr marL="457200" lvl="0" indent="-342900" algn="l" rtl="0">
              <a:lnSpc>
                <a:spcPct val="90000"/>
              </a:lnSpc>
              <a:spcBef>
                <a:spcPts val="0"/>
              </a:spcBef>
              <a:spcAft>
                <a:spcPts val="0"/>
              </a:spcAft>
              <a:buSzPts val="1800"/>
              <a:buChar char="-"/>
            </a:pPr>
            <a:r>
              <a:rPr lang="en-US" sz="1800" b="1"/>
              <a:t>number of columns = 34</a:t>
            </a:r>
            <a:endParaRPr sz="1800" b="1"/>
          </a:p>
          <a:p>
            <a:pPr marL="457200" lvl="0" indent="-342900" algn="l" rtl="0">
              <a:lnSpc>
                <a:spcPct val="90000"/>
              </a:lnSpc>
              <a:spcBef>
                <a:spcPts val="0"/>
              </a:spcBef>
              <a:spcAft>
                <a:spcPts val="0"/>
              </a:spcAft>
              <a:buSzPts val="1800"/>
              <a:buChar char="-"/>
            </a:pPr>
            <a:r>
              <a:rPr lang="en-US" sz="1800" b="1"/>
              <a:t>number of rows = 1,500,880</a:t>
            </a:r>
            <a:endParaRPr sz="1800" b="1"/>
          </a:p>
        </p:txBody>
      </p:sp>
      <p:pic>
        <p:nvPicPr>
          <p:cNvPr id="114" name="Google Shape;114;p3" descr="Logo&#10;&#10;Description automatically generated"/>
          <p:cNvPicPr preferRelativeResize="0"/>
          <p:nvPr/>
        </p:nvPicPr>
        <p:blipFill rotWithShape="1">
          <a:blip r:embed="rId5">
            <a:alphaModFix/>
          </a:blip>
          <a:srcRect/>
          <a:stretch/>
        </p:blipFill>
        <p:spPr>
          <a:xfrm>
            <a:off x="9309032" y="3797592"/>
            <a:ext cx="2560322" cy="491020"/>
          </a:xfrm>
          <a:prstGeom prst="rect">
            <a:avLst/>
          </a:prstGeom>
          <a:noFill/>
          <a:ln>
            <a:noFill/>
          </a:ln>
        </p:spPr>
      </p:pic>
      <p:pic>
        <p:nvPicPr>
          <p:cNvPr id="115" name="Google Shape;115;p3" descr="Logo, company name&#10;&#10;Description automatically generated"/>
          <p:cNvPicPr preferRelativeResize="0"/>
          <p:nvPr/>
        </p:nvPicPr>
        <p:blipFill rotWithShape="1">
          <a:blip r:embed="rId6">
            <a:alphaModFix/>
          </a:blip>
          <a:srcRect/>
          <a:stretch/>
        </p:blipFill>
        <p:spPr>
          <a:xfrm>
            <a:off x="9309033" y="5009077"/>
            <a:ext cx="2560321" cy="529721"/>
          </a:xfrm>
          <a:prstGeom prst="rect">
            <a:avLst/>
          </a:prstGeom>
          <a:noFill/>
          <a:ln>
            <a:noFill/>
          </a:ln>
        </p:spPr>
      </p:pic>
      <p:pic>
        <p:nvPicPr>
          <p:cNvPr id="116" name="Google Shape;116;p3" descr="Verizon brand logos | Verizon Media Resources"/>
          <p:cNvPicPr preferRelativeResize="0"/>
          <p:nvPr/>
        </p:nvPicPr>
        <p:blipFill rotWithShape="1">
          <a:blip r:embed="rId7">
            <a:alphaModFix/>
          </a:blip>
          <a:srcRect/>
          <a:stretch/>
        </p:blipFill>
        <p:spPr>
          <a:xfrm>
            <a:off x="9419657" y="1129061"/>
            <a:ext cx="2560322" cy="955760"/>
          </a:xfrm>
          <a:prstGeom prst="rect">
            <a:avLst/>
          </a:prstGeom>
          <a:noFill/>
          <a:ln>
            <a:noFill/>
          </a:ln>
        </p:spPr>
      </p:pic>
      <p:sp>
        <p:nvSpPr>
          <p:cNvPr id="117" name="Google Shape;117;p3"/>
          <p:cNvSpPr/>
          <p:nvPr/>
        </p:nvSpPr>
        <p:spPr>
          <a:xfrm>
            <a:off x="2199861" y="3086521"/>
            <a:ext cx="45719" cy="45719"/>
          </a:xfrm>
          <a:prstGeom prst="rect">
            <a:avLst/>
          </a:prstGeom>
          <a:solidFill>
            <a:schemeClr val="accent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g1bbe2ee14e5_0_0"/>
          <p:cNvSpPr txBox="1">
            <a:spLocks noGrp="1"/>
          </p:cNvSpPr>
          <p:nvPr>
            <p:ph type="title"/>
          </p:nvPr>
        </p:nvSpPr>
        <p:spPr>
          <a:xfrm>
            <a:off x="1024127" y="585216"/>
            <a:ext cx="71058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DESCRIBING DATASET</a:t>
            </a:r>
            <a:endParaRPr/>
          </a:p>
        </p:txBody>
      </p:sp>
      <p:sp>
        <p:nvSpPr>
          <p:cNvPr id="124" name="Google Shape;124;g1bbe2ee14e5_0_0"/>
          <p:cNvSpPr txBox="1">
            <a:spLocks noGrp="1"/>
          </p:cNvSpPr>
          <p:nvPr>
            <p:ph type="body" idx="1"/>
          </p:nvPr>
        </p:nvSpPr>
        <p:spPr>
          <a:xfrm>
            <a:off x="1024125" y="1942875"/>
            <a:ext cx="10590300" cy="645600"/>
          </a:xfrm>
          <a:prstGeom prst="rect">
            <a:avLst/>
          </a:prstGeom>
          <a:noFill/>
          <a:ln>
            <a:noFill/>
          </a:ln>
        </p:spPr>
        <p:txBody>
          <a:bodyPr spcFirstLastPara="1" wrap="square" lIns="45700" tIns="45700" rIns="45700" bIns="45700" anchor="t" anchorCtr="0">
            <a:normAutofit/>
          </a:bodyPr>
          <a:lstStyle/>
          <a:p>
            <a:pPr marL="91440" lvl="0" indent="-114300" algn="l" rtl="0">
              <a:lnSpc>
                <a:spcPct val="90000"/>
              </a:lnSpc>
              <a:spcBef>
                <a:spcPts val="0"/>
              </a:spcBef>
              <a:spcAft>
                <a:spcPts val="0"/>
              </a:spcAft>
              <a:buSzPts val="1800"/>
              <a:buChar char=" "/>
            </a:pPr>
            <a:r>
              <a:rPr lang="en-US" sz="1800" b="0"/>
              <a:t>The </a:t>
            </a:r>
            <a:r>
              <a:rPr lang="en-US" sz="1800"/>
              <a:t>following libraries were imported to Jupyter Notebook to undertake data analysis:</a:t>
            </a:r>
            <a:endParaRPr sz="1800"/>
          </a:p>
          <a:p>
            <a:pPr marL="91440" lvl="0" indent="-114300" algn="l" rtl="0">
              <a:lnSpc>
                <a:spcPct val="90000"/>
              </a:lnSpc>
              <a:spcBef>
                <a:spcPts val="0"/>
              </a:spcBef>
              <a:spcAft>
                <a:spcPts val="0"/>
              </a:spcAft>
              <a:buSzPts val="1800"/>
              <a:buChar char=" "/>
            </a:pPr>
            <a:endParaRPr sz="1800"/>
          </a:p>
        </p:txBody>
      </p:sp>
      <p:sp>
        <p:nvSpPr>
          <p:cNvPr id="125" name="Google Shape;125;g1bbe2ee14e5_0_0"/>
          <p:cNvSpPr/>
          <p:nvPr/>
        </p:nvSpPr>
        <p:spPr>
          <a:xfrm>
            <a:off x="2199861" y="3086521"/>
            <a:ext cx="45600" cy="45600"/>
          </a:xfrm>
          <a:prstGeom prst="rect">
            <a:avLst/>
          </a:prstGeom>
          <a:solidFill>
            <a:schemeClr val="accent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26" name="Google Shape;126;g1bbe2ee14e5_0_0"/>
          <p:cNvSpPr txBox="1"/>
          <p:nvPr/>
        </p:nvSpPr>
        <p:spPr>
          <a:xfrm>
            <a:off x="7787150" y="2610475"/>
            <a:ext cx="38274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Twentieth Century"/>
                <a:ea typeface="Twentieth Century"/>
                <a:cs typeface="Twentieth Century"/>
                <a:sym typeface="Twentieth Century"/>
              </a:rPr>
              <a:t>Our target variable is </a:t>
            </a:r>
            <a:r>
              <a:rPr lang="en-US" sz="1800" b="1">
                <a:latin typeface="Twentieth Century"/>
                <a:ea typeface="Twentieth Century"/>
                <a:cs typeface="Twentieth Century"/>
                <a:sym typeface="Twentieth Century"/>
              </a:rPr>
              <a:t>Technology. </a:t>
            </a:r>
            <a:r>
              <a:rPr lang="en-US" sz="1800">
                <a:latin typeface="Twentieth Century"/>
                <a:ea typeface="Twentieth Century"/>
                <a:cs typeface="Twentieth Century"/>
                <a:sym typeface="Twentieth Century"/>
              </a:rPr>
              <a:t>We verified that this variable has 4 levels (Fiber, Not fiber, Copper and NAN). We grouped the data into 3 levels:</a:t>
            </a:r>
            <a:endParaRPr sz="1800">
              <a:latin typeface="Twentieth Century"/>
              <a:ea typeface="Twentieth Century"/>
              <a:cs typeface="Twentieth Century"/>
              <a:sym typeface="Twentieth Century"/>
            </a:endParaRPr>
          </a:p>
          <a:p>
            <a:pPr marL="0" lvl="0" indent="0" algn="l" rtl="0">
              <a:spcBef>
                <a:spcPts val="0"/>
              </a:spcBef>
              <a:spcAft>
                <a:spcPts val="0"/>
              </a:spcAft>
              <a:buNone/>
            </a:pPr>
            <a:endParaRPr sz="1800">
              <a:latin typeface="Twentieth Century"/>
              <a:ea typeface="Twentieth Century"/>
              <a:cs typeface="Twentieth Century"/>
              <a:sym typeface="Twentieth Century"/>
            </a:endParaRPr>
          </a:p>
          <a:p>
            <a:pPr marL="457200" lvl="0" indent="-342900" algn="l" rtl="0">
              <a:spcBef>
                <a:spcPts val="0"/>
              </a:spcBef>
              <a:spcAft>
                <a:spcPts val="0"/>
              </a:spcAft>
              <a:buSzPts val="1800"/>
              <a:buFont typeface="Twentieth Century"/>
              <a:buChar char="-"/>
            </a:pPr>
            <a:r>
              <a:rPr lang="en-US" sz="1800" b="1">
                <a:latin typeface="Twentieth Century"/>
                <a:ea typeface="Twentieth Century"/>
                <a:cs typeface="Twentieth Century"/>
                <a:sym typeface="Twentieth Century"/>
              </a:rPr>
              <a:t>Fiber</a:t>
            </a:r>
            <a:endParaRPr sz="1800" b="1">
              <a:latin typeface="Twentieth Century"/>
              <a:ea typeface="Twentieth Century"/>
              <a:cs typeface="Twentieth Century"/>
              <a:sym typeface="Twentieth Century"/>
            </a:endParaRPr>
          </a:p>
          <a:p>
            <a:pPr marL="457200" lvl="0" indent="-342900" algn="l" rtl="0">
              <a:spcBef>
                <a:spcPts val="0"/>
              </a:spcBef>
              <a:spcAft>
                <a:spcPts val="0"/>
              </a:spcAft>
              <a:buSzPts val="1800"/>
              <a:buFont typeface="Twentieth Century"/>
              <a:buChar char="-"/>
            </a:pPr>
            <a:r>
              <a:rPr lang="en-US" sz="1800" b="1">
                <a:latin typeface="Twentieth Century"/>
                <a:ea typeface="Twentieth Century"/>
                <a:cs typeface="Twentieth Century"/>
                <a:sym typeface="Twentieth Century"/>
              </a:rPr>
              <a:t>Not Fiber</a:t>
            </a:r>
            <a:endParaRPr sz="1800" b="1">
              <a:latin typeface="Twentieth Century"/>
              <a:ea typeface="Twentieth Century"/>
              <a:cs typeface="Twentieth Century"/>
              <a:sym typeface="Twentieth Century"/>
            </a:endParaRPr>
          </a:p>
          <a:p>
            <a:pPr marL="457200" lvl="0" indent="-342900" algn="l" rtl="0">
              <a:spcBef>
                <a:spcPts val="0"/>
              </a:spcBef>
              <a:spcAft>
                <a:spcPts val="0"/>
              </a:spcAft>
              <a:buSzPts val="1800"/>
              <a:buFont typeface="Twentieth Century"/>
              <a:buChar char="-"/>
            </a:pPr>
            <a:r>
              <a:rPr lang="en-US" sz="1800" b="1">
                <a:latin typeface="Twentieth Century"/>
                <a:ea typeface="Twentieth Century"/>
                <a:cs typeface="Twentieth Century"/>
                <a:sym typeface="Twentieth Century"/>
              </a:rPr>
              <a:t>Unknown</a:t>
            </a:r>
            <a:r>
              <a:rPr lang="en-US" sz="1800">
                <a:latin typeface="Twentieth Century"/>
                <a:ea typeface="Twentieth Century"/>
                <a:cs typeface="Twentieth Century"/>
                <a:sym typeface="Twentieth Century"/>
              </a:rPr>
              <a:t> (for NULL values)</a:t>
            </a:r>
            <a:endParaRPr sz="1800">
              <a:latin typeface="Twentieth Century"/>
              <a:ea typeface="Twentieth Century"/>
              <a:cs typeface="Twentieth Century"/>
              <a:sym typeface="Twentieth Century"/>
            </a:endParaRPr>
          </a:p>
          <a:p>
            <a:pPr marL="0" lvl="0" indent="0" algn="l" rtl="0">
              <a:spcBef>
                <a:spcPts val="0"/>
              </a:spcBef>
              <a:spcAft>
                <a:spcPts val="0"/>
              </a:spcAft>
              <a:buNone/>
            </a:pPr>
            <a:endParaRPr sz="1800">
              <a:latin typeface="Twentieth Century"/>
              <a:ea typeface="Twentieth Century"/>
              <a:cs typeface="Twentieth Century"/>
              <a:sym typeface="Twentieth Century"/>
            </a:endParaRPr>
          </a:p>
          <a:p>
            <a:pPr marL="0" lvl="0" indent="0" algn="l" rtl="0">
              <a:spcBef>
                <a:spcPts val="0"/>
              </a:spcBef>
              <a:spcAft>
                <a:spcPts val="0"/>
              </a:spcAft>
              <a:buNone/>
            </a:pPr>
            <a:r>
              <a:rPr lang="en-US" sz="1800">
                <a:latin typeface="Twentieth Century"/>
                <a:ea typeface="Twentieth Century"/>
                <a:cs typeface="Twentieth Century"/>
                <a:sym typeface="Twentieth Century"/>
              </a:rPr>
              <a:t>We selected top 5 manufacturing states (CA, TX, IL, OH, NY) because we expect them to have reliable internet service for good industry performance.</a:t>
            </a:r>
            <a:endParaRPr sz="1800">
              <a:latin typeface="Twentieth Century"/>
              <a:ea typeface="Twentieth Century"/>
              <a:cs typeface="Twentieth Century"/>
              <a:sym typeface="Twentieth Century"/>
            </a:endParaRPr>
          </a:p>
        </p:txBody>
      </p:sp>
      <p:pic>
        <p:nvPicPr>
          <p:cNvPr id="127" name="Google Shape;127;g1bbe2ee14e5_0_0"/>
          <p:cNvPicPr preferRelativeResize="0"/>
          <p:nvPr/>
        </p:nvPicPr>
        <p:blipFill rotWithShape="1">
          <a:blip r:embed="rId3">
            <a:alphaModFix/>
          </a:blip>
          <a:srcRect l="21137" t="24104" r="47955" b="42087"/>
          <a:stretch/>
        </p:blipFill>
        <p:spPr>
          <a:xfrm>
            <a:off x="1292675" y="2335275"/>
            <a:ext cx="5197925" cy="404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1024127" y="-9"/>
            <a:ext cx="85836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DESCRIBING SELECT COLUMNS</a:t>
            </a:r>
            <a:endParaRPr/>
          </a:p>
        </p:txBody>
      </p:sp>
      <p:sp>
        <p:nvSpPr>
          <p:cNvPr id="134" name="Google Shape;134;p4"/>
          <p:cNvSpPr/>
          <p:nvPr/>
        </p:nvSpPr>
        <p:spPr>
          <a:xfrm>
            <a:off x="2199861" y="3086521"/>
            <a:ext cx="45719" cy="45719"/>
          </a:xfrm>
          <a:prstGeom prst="rect">
            <a:avLst/>
          </a:prstGeom>
          <a:solidFill>
            <a:schemeClr val="accent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aphicFrame>
        <p:nvGraphicFramePr>
          <p:cNvPr id="135" name="Google Shape;135;p4"/>
          <p:cNvGraphicFramePr/>
          <p:nvPr/>
        </p:nvGraphicFramePr>
        <p:xfrm>
          <a:off x="1024137" y="1196331"/>
          <a:ext cx="10723950" cy="4804740"/>
        </p:xfrm>
        <a:graphic>
          <a:graphicData uri="http://schemas.openxmlformats.org/drawingml/2006/table">
            <a:tbl>
              <a:tblPr firstRow="1" bandRow="1">
                <a:noFill/>
                <a:tableStyleId>{99323187-04D7-4898-B437-621C229413FC}</a:tableStyleId>
              </a:tblPr>
              <a:tblGrid>
                <a:gridCol w="2781525">
                  <a:extLst>
                    <a:ext uri="{9D8B030D-6E8A-4147-A177-3AD203B41FA5}">
                      <a16:colId xmlns:a16="http://schemas.microsoft.com/office/drawing/2014/main" val="20000"/>
                    </a:ext>
                  </a:extLst>
                </a:gridCol>
                <a:gridCol w="7942425">
                  <a:extLst>
                    <a:ext uri="{9D8B030D-6E8A-4147-A177-3AD203B41FA5}">
                      <a16:colId xmlns:a16="http://schemas.microsoft.com/office/drawing/2014/main" val="20001"/>
                    </a:ext>
                  </a:extLst>
                </a:gridCol>
              </a:tblGrid>
              <a:tr h="367300">
                <a:tc>
                  <a:txBody>
                    <a:bodyPr/>
                    <a:lstStyle/>
                    <a:p>
                      <a:pPr marL="0" marR="0" lvl="0" indent="0" algn="l" rtl="0">
                        <a:spcBef>
                          <a:spcPts val="0"/>
                        </a:spcBef>
                        <a:spcAft>
                          <a:spcPts val="0"/>
                        </a:spcAft>
                        <a:buNone/>
                      </a:pPr>
                      <a:r>
                        <a:rPr lang="en-US" sz="1800" u="none" strike="noStrike" cap="none"/>
                        <a:t>COLUMN</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extLst>
                  <a:ext uri="{0D108BD9-81ED-4DB2-BD59-A6C34878D82A}">
                    <a16:rowId xmlns:a16="http://schemas.microsoft.com/office/drawing/2014/main" val="10000"/>
                  </a:ext>
                </a:extLst>
              </a:tr>
              <a:tr h="367300">
                <a:tc>
                  <a:txBody>
                    <a:bodyPr/>
                    <a:lstStyle/>
                    <a:p>
                      <a:pPr marL="0" marR="0" lvl="0" indent="0" algn="l" rtl="0">
                        <a:spcBef>
                          <a:spcPts val="0"/>
                        </a:spcBef>
                        <a:spcAft>
                          <a:spcPts val="0"/>
                        </a:spcAft>
                        <a:buNone/>
                      </a:pPr>
                      <a:r>
                        <a:rPr lang="en-US" sz="1800"/>
                        <a:t>address_full</a:t>
                      </a:r>
                      <a:endParaRPr sz="1800"/>
                    </a:p>
                  </a:txBody>
                  <a:tcPr marL="91450" marR="91450" marT="45725" marB="45725"/>
                </a:tc>
                <a:tc>
                  <a:txBody>
                    <a:bodyPr/>
                    <a:lstStyle/>
                    <a:p>
                      <a:pPr marL="0" marR="0" lvl="0" indent="0" algn="l" rtl="0">
                        <a:spcBef>
                          <a:spcPts val="0"/>
                        </a:spcBef>
                        <a:spcAft>
                          <a:spcPts val="0"/>
                        </a:spcAft>
                        <a:buNone/>
                      </a:pPr>
                      <a:r>
                        <a:rPr lang="en-US" sz="1800"/>
                        <a:t>The complete postal address of a household we searched.</a:t>
                      </a:r>
                      <a:endParaRPr/>
                    </a:p>
                  </a:txBody>
                  <a:tcPr marL="91450" marR="91450" marT="45725" marB="45725"/>
                </a:tc>
                <a:extLst>
                  <a:ext uri="{0D108BD9-81ED-4DB2-BD59-A6C34878D82A}">
                    <a16:rowId xmlns:a16="http://schemas.microsoft.com/office/drawing/2014/main" val="10001"/>
                  </a:ext>
                </a:extLst>
              </a:tr>
              <a:tr h="367300">
                <a:tc>
                  <a:txBody>
                    <a:bodyPr/>
                    <a:lstStyle/>
                    <a:p>
                      <a:pPr marL="0" marR="0" lvl="0" indent="0" algn="l" rtl="0">
                        <a:spcBef>
                          <a:spcPts val="0"/>
                        </a:spcBef>
                        <a:spcAft>
                          <a:spcPts val="0"/>
                        </a:spcAft>
                        <a:buNone/>
                      </a:pPr>
                      <a:r>
                        <a:rPr lang="en-US" sz="1800"/>
                        <a:t>state</a:t>
                      </a:r>
                      <a:endParaRPr/>
                    </a:p>
                  </a:txBody>
                  <a:tcPr marL="91450" marR="91450" marT="45725" marB="45725"/>
                </a:tc>
                <a:tc>
                  <a:txBody>
                    <a:bodyPr/>
                    <a:lstStyle/>
                    <a:p>
                      <a:pPr marL="0" marR="0" lvl="0" indent="0" algn="l" rtl="0">
                        <a:spcBef>
                          <a:spcPts val="0"/>
                        </a:spcBef>
                        <a:spcAft>
                          <a:spcPts val="0"/>
                        </a:spcAft>
                        <a:buNone/>
                      </a:pPr>
                      <a:r>
                        <a:rPr lang="en-US" sz="1800"/>
                        <a:t>The state that the address is in.</a:t>
                      </a:r>
                      <a:endParaRPr/>
                    </a:p>
                  </a:txBody>
                  <a:tcPr marL="91450" marR="91450" marT="45725" marB="45725"/>
                </a:tc>
                <a:extLst>
                  <a:ext uri="{0D108BD9-81ED-4DB2-BD59-A6C34878D82A}">
                    <a16:rowId xmlns:a16="http://schemas.microsoft.com/office/drawing/2014/main" val="10002"/>
                  </a:ext>
                </a:extLst>
              </a:tr>
              <a:tr h="367300">
                <a:tc>
                  <a:txBody>
                    <a:bodyPr/>
                    <a:lstStyle/>
                    <a:p>
                      <a:pPr marL="0" marR="0" lvl="0" indent="0" algn="l" rtl="0">
                        <a:spcBef>
                          <a:spcPts val="0"/>
                        </a:spcBef>
                        <a:spcAft>
                          <a:spcPts val="0"/>
                        </a:spcAft>
                        <a:buNone/>
                      </a:pPr>
                      <a:r>
                        <a:rPr lang="en-US" sz="1800"/>
                        <a:t>provider</a:t>
                      </a:r>
                      <a:endParaRPr/>
                    </a:p>
                  </a:txBody>
                  <a:tcPr marL="91450" marR="91450" marT="45725" marB="45725"/>
                </a:tc>
                <a:tc>
                  <a:txBody>
                    <a:bodyPr/>
                    <a:lstStyle/>
                    <a:p>
                      <a:pPr marL="0" marR="0" lvl="0" indent="0" algn="l" rtl="0">
                        <a:spcBef>
                          <a:spcPts val="0"/>
                        </a:spcBef>
                        <a:spcAft>
                          <a:spcPts val="0"/>
                        </a:spcAft>
                        <a:buNone/>
                      </a:pPr>
                      <a:r>
                        <a:rPr lang="en-US" sz="1800"/>
                        <a:t>The internet service provider.</a:t>
                      </a:r>
                      <a:endParaRPr/>
                    </a:p>
                  </a:txBody>
                  <a:tcPr marL="91450" marR="91450" marT="45725" marB="45725"/>
                </a:tc>
                <a:extLst>
                  <a:ext uri="{0D108BD9-81ED-4DB2-BD59-A6C34878D82A}">
                    <a16:rowId xmlns:a16="http://schemas.microsoft.com/office/drawing/2014/main" val="10003"/>
                  </a:ext>
                </a:extLst>
              </a:tr>
              <a:tr h="607375">
                <a:tc>
                  <a:txBody>
                    <a:bodyPr/>
                    <a:lstStyle/>
                    <a:p>
                      <a:pPr marL="0" marR="0" lvl="0" indent="0" algn="l" rtl="0">
                        <a:spcBef>
                          <a:spcPts val="0"/>
                        </a:spcBef>
                        <a:spcAft>
                          <a:spcPts val="0"/>
                        </a:spcAft>
                        <a:buNone/>
                      </a:pPr>
                      <a:r>
                        <a:rPr lang="en-US" sz="1800"/>
                        <a:t>speed_down</a:t>
                      </a:r>
                      <a:endParaRPr sz="1800"/>
                    </a:p>
                  </a:txBody>
                  <a:tcPr marL="91450" marR="91450" marT="45725" marB="45725"/>
                </a:tc>
                <a:tc>
                  <a:txBody>
                    <a:bodyPr/>
                    <a:lstStyle/>
                    <a:p>
                      <a:pPr marL="0" marR="0" lvl="0" indent="0" algn="l" rtl="0">
                        <a:spcBef>
                          <a:spcPts val="0"/>
                        </a:spcBef>
                        <a:spcAft>
                          <a:spcPts val="0"/>
                        </a:spcAft>
                        <a:buNone/>
                      </a:pPr>
                      <a:r>
                        <a:rPr lang="en-US" sz="1800"/>
                        <a:t>Cheapest advertised download speed for the address in megabits per second (Mbps).</a:t>
                      </a:r>
                      <a:endParaRPr/>
                    </a:p>
                  </a:txBody>
                  <a:tcPr marL="91450" marR="91450" marT="45725" marB="45725"/>
                </a:tc>
                <a:extLst>
                  <a:ext uri="{0D108BD9-81ED-4DB2-BD59-A6C34878D82A}">
                    <a16:rowId xmlns:a16="http://schemas.microsoft.com/office/drawing/2014/main" val="10004"/>
                  </a:ext>
                </a:extLst>
              </a:tr>
              <a:tr h="607375">
                <a:tc>
                  <a:txBody>
                    <a:bodyPr/>
                    <a:lstStyle/>
                    <a:p>
                      <a:pPr marL="0" lvl="0" indent="0" algn="l" rtl="0">
                        <a:spcBef>
                          <a:spcPts val="0"/>
                        </a:spcBef>
                        <a:spcAft>
                          <a:spcPts val="0"/>
                        </a:spcAft>
                        <a:buClr>
                          <a:schemeClr val="dk1"/>
                        </a:buClr>
                        <a:buFont typeface="Arial"/>
                        <a:buNone/>
                      </a:pPr>
                      <a:r>
                        <a:rPr lang="en-US" sz="1800"/>
                        <a:t>speed_up</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Cheapest advertised upload speed for the address in megabits per second (Mbps).</a:t>
                      </a:r>
                      <a:endParaRPr/>
                    </a:p>
                  </a:txBody>
                  <a:tcPr marL="91450" marR="91450" marT="45725" marB="45725"/>
                </a:tc>
                <a:extLst>
                  <a:ext uri="{0D108BD9-81ED-4DB2-BD59-A6C34878D82A}">
                    <a16:rowId xmlns:a16="http://schemas.microsoft.com/office/drawing/2014/main" val="10005"/>
                  </a:ext>
                </a:extLst>
              </a:tr>
              <a:tr h="367300">
                <a:tc>
                  <a:txBody>
                    <a:bodyPr/>
                    <a:lstStyle/>
                    <a:p>
                      <a:pPr marL="0" lvl="0" indent="0" algn="l" rtl="0">
                        <a:spcBef>
                          <a:spcPts val="0"/>
                        </a:spcBef>
                        <a:spcAft>
                          <a:spcPts val="0"/>
                        </a:spcAft>
                        <a:buNone/>
                      </a:pPr>
                      <a:r>
                        <a:rPr lang="en-US" sz="1800"/>
                        <a:t>price</a:t>
                      </a:r>
                      <a:endParaRPr sz="1800"/>
                    </a:p>
                  </a:txBody>
                  <a:tcPr marL="91450" marR="91450" marT="45725" marB="45725"/>
                </a:tc>
                <a:tc>
                  <a:txBody>
                    <a:bodyPr/>
                    <a:lstStyle/>
                    <a:p>
                      <a:pPr marL="0" lvl="0" indent="0" algn="l" rtl="0">
                        <a:spcBef>
                          <a:spcPts val="0"/>
                        </a:spcBef>
                        <a:spcAft>
                          <a:spcPts val="0"/>
                        </a:spcAft>
                        <a:buNone/>
                      </a:pPr>
                      <a:r>
                        <a:rPr lang="en-US" sz="1800"/>
                        <a:t>The cost in USD of the cheapest advertised internet plan for the address.</a:t>
                      </a:r>
                      <a:endParaRPr sz="1800"/>
                    </a:p>
                  </a:txBody>
                  <a:tcPr marL="91450" marR="91450" marT="45725" marB="45725"/>
                </a:tc>
                <a:extLst>
                  <a:ext uri="{0D108BD9-81ED-4DB2-BD59-A6C34878D82A}">
                    <a16:rowId xmlns:a16="http://schemas.microsoft.com/office/drawing/2014/main" val="10006"/>
                  </a:ext>
                </a:extLst>
              </a:tr>
              <a:tr h="607375">
                <a:tc>
                  <a:txBody>
                    <a:bodyPr/>
                    <a:lstStyle/>
                    <a:p>
                      <a:pPr marL="0" lvl="0" indent="0" algn="l" rtl="0">
                        <a:spcBef>
                          <a:spcPts val="0"/>
                        </a:spcBef>
                        <a:spcAft>
                          <a:spcPts val="0"/>
                        </a:spcAft>
                        <a:buNone/>
                      </a:pPr>
                      <a:r>
                        <a:rPr lang="en-US" sz="1800"/>
                        <a:t>technology</a:t>
                      </a:r>
                      <a:endParaRPr sz="1800"/>
                    </a:p>
                  </a:txBody>
                  <a:tcPr marL="91450" marR="91450" marT="45725" marB="45725"/>
                </a:tc>
                <a:tc>
                  <a:txBody>
                    <a:bodyPr/>
                    <a:lstStyle/>
                    <a:p>
                      <a:pPr marL="0" lvl="0" indent="0" algn="l" rtl="0">
                        <a:spcBef>
                          <a:spcPts val="0"/>
                        </a:spcBef>
                        <a:spcAft>
                          <a:spcPts val="0"/>
                        </a:spcAft>
                        <a:buNone/>
                      </a:pPr>
                      <a:r>
                        <a:rPr lang="en-US" sz="1800"/>
                        <a:t>The kind of technology (fiber or non-fiber) used to serve the cheapest internet plan.</a:t>
                      </a:r>
                      <a:endParaRPr sz="1800"/>
                    </a:p>
                  </a:txBody>
                  <a:tcPr marL="91450" marR="91450" marT="45725" marB="45725"/>
                </a:tc>
                <a:extLst>
                  <a:ext uri="{0D108BD9-81ED-4DB2-BD59-A6C34878D82A}">
                    <a16:rowId xmlns:a16="http://schemas.microsoft.com/office/drawing/2014/main" val="10007"/>
                  </a:ext>
                </a:extLst>
              </a:tr>
              <a:tr h="413675">
                <a:tc>
                  <a:txBody>
                    <a:bodyPr/>
                    <a:lstStyle/>
                    <a:p>
                      <a:pPr marL="0" lvl="0" indent="0" algn="l" rtl="0">
                        <a:spcBef>
                          <a:spcPts val="0"/>
                        </a:spcBef>
                        <a:spcAft>
                          <a:spcPts val="0"/>
                        </a:spcAft>
                        <a:buNone/>
                      </a:pPr>
                      <a:r>
                        <a:rPr lang="en-US" sz="1800"/>
                        <a:t>fastest_speed_price</a:t>
                      </a:r>
                      <a:endParaRPr sz="1800"/>
                    </a:p>
                  </a:txBody>
                  <a:tcPr marL="91450" marR="91450" marT="45725" marB="45725"/>
                </a:tc>
                <a:tc>
                  <a:txBody>
                    <a:bodyPr/>
                    <a:lstStyle/>
                    <a:p>
                      <a:pPr marL="0" lvl="0" indent="0" algn="l" rtl="0">
                        <a:spcBef>
                          <a:spcPts val="0"/>
                        </a:spcBef>
                        <a:spcAft>
                          <a:spcPts val="0"/>
                        </a:spcAft>
                        <a:buNone/>
                      </a:pPr>
                      <a:r>
                        <a:rPr lang="en-US" sz="1800"/>
                        <a:t>The advertised upload speed of the fastest internet package for the address.</a:t>
                      </a:r>
                      <a:endParaRPr sz="1800"/>
                    </a:p>
                  </a:txBody>
                  <a:tcPr marL="91450" marR="91450" marT="45725" marB="45725"/>
                </a:tc>
                <a:extLst>
                  <a:ext uri="{0D108BD9-81ED-4DB2-BD59-A6C34878D82A}">
                    <a16:rowId xmlns:a16="http://schemas.microsoft.com/office/drawing/2014/main" val="10008"/>
                  </a:ext>
                </a:extLst>
              </a:tr>
              <a:tr h="699725">
                <a:tc>
                  <a:txBody>
                    <a:bodyPr/>
                    <a:lstStyle/>
                    <a:p>
                      <a:pPr marL="0" marR="0" lvl="0" indent="0" algn="l" rtl="0">
                        <a:spcBef>
                          <a:spcPts val="0"/>
                        </a:spcBef>
                        <a:spcAft>
                          <a:spcPts val="0"/>
                        </a:spcAft>
                        <a:buNone/>
                      </a:pPr>
                      <a:r>
                        <a:rPr lang="en-US" sz="1800"/>
                        <a:t>Internet_perc_broadband</a:t>
                      </a:r>
                      <a:endParaRPr sz="1800"/>
                    </a:p>
                  </a:txBody>
                  <a:tcPr marL="91450" marR="91450" marT="45725" marB="45725"/>
                </a:tc>
                <a:tc>
                  <a:txBody>
                    <a:bodyPr/>
                    <a:lstStyle/>
                    <a:p>
                      <a:pPr marL="0" marR="0" lvl="0" indent="0" algn="l" rtl="0">
                        <a:spcBef>
                          <a:spcPts val="0"/>
                        </a:spcBef>
                        <a:spcAft>
                          <a:spcPts val="0"/>
                        </a:spcAft>
                        <a:buNone/>
                      </a:pPr>
                      <a:r>
                        <a:rPr lang="en-US" sz="1800"/>
                        <a:t>The percentage of the population that is already subscribed to broadband in an addresses’ Census block group expressed as a proportion.</a:t>
                      </a:r>
                      <a:endParaRPr/>
                    </a:p>
                  </a:txBody>
                  <a:tcPr marL="91450" marR="91450" marT="45725" marB="45725"/>
                </a:tc>
                <a:extLst>
                  <a:ext uri="{0D108BD9-81ED-4DB2-BD59-A6C34878D82A}">
                    <a16:rowId xmlns:a16="http://schemas.microsoft.com/office/drawing/2014/main" val="10009"/>
                  </a:ext>
                </a:extLst>
              </a:tr>
            </a:tbl>
          </a:graphicData>
        </a:graphic>
      </p:graphicFrame>
      <p:sp>
        <p:nvSpPr>
          <p:cNvPr id="136" name="Google Shape;136;p4"/>
          <p:cNvSpPr txBox="1"/>
          <p:nvPr/>
        </p:nvSpPr>
        <p:spPr>
          <a:xfrm>
            <a:off x="1036225" y="6123225"/>
            <a:ext cx="949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Twentieth Century"/>
                <a:ea typeface="Twentieth Century"/>
                <a:cs typeface="Twentieth Century"/>
                <a:sym typeface="Twentieth Century"/>
              </a:rPr>
              <a:t>* The table lists only select columns; the full list of variables can be accessed through the source website. </a:t>
            </a:r>
            <a:endParaRPr dirty="0">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1024128" y="585216"/>
            <a:ext cx="97200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DESCRIPTIVE ANALYSIS</a:t>
            </a:r>
            <a:endParaRPr/>
          </a:p>
        </p:txBody>
      </p:sp>
      <p:graphicFrame>
        <p:nvGraphicFramePr>
          <p:cNvPr id="143" name="Google Shape;143;p5"/>
          <p:cNvGraphicFramePr/>
          <p:nvPr/>
        </p:nvGraphicFramePr>
        <p:xfrm>
          <a:off x="6570308" y="1823625"/>
          <a:ext cx="4856700" cy="800450"/>
        </p:xfrm>
        <a:graphic>
          <a:graphicData uri="http://schemas.openxmlformats.org/drawingml/2006/table">
            <a:tbl>
              <a:tblPr firstRow="1" bandRow="1">
                <a:noFill/>
                <a:tableStyleId>{76411082-B147-4197-BD8B-8F83F41C6FDE}</a:tableStyleId>
              </a:tblPr>
              <a:tblGrid>
                <a:gridCol w="2428350">
                  <a:extLst>
                    <a:ext uri="{9D8B030D-6E8A-4147-A177-3AD203B41FA5}">
                      <a16:colId xmlns:a16="http://schemas.microsoft.com/office/drawing/2014/main" val="20000"/>
                    </a:ext>
                  </a:extLst>
                </a:gridCol>
                <a:gridCol w="2428350">
                  <a:extLst>
                    <a:ext uri="{9D8B030D-6E8A-4147-A177-3AD203B41FA5}">
                      <a16:colId xmlns:a16="http://schemas.microsoft.com/office/drawing/2014/main" val="20001"/>
                    </a:ext>
                  </a:extLst>
                </a:gridCol>
              </a:tblGrid>
              <a:tr h="402975">
                <a:tc>
                  <a:txBody>
                    <a:bodyPr/>
                    <a:lstStyle/>
                    <a:p>
                      <a:pPr marL="0" marR="0" lvl="0" indent="0" algn="ctr" rtl="0">
                        <a:spcBef>
                          <a:spcPts val="0"/>
                        </a:spcBef>
                        <a:spcAft>
                          <a:spcPts val="0"/>
                        </a:spcAft>
                        <a:buNone/>
                      </a:pPr>
                      <a:r>
                        <a:rPr lang="en-US" sz="1800"/>
                        <a:t>NUMBER OF COLUMNS</a:t>
                      </a:r>
                      <a:endParaRPr/>
                    </a:p>
                  </a:txBody>
                  <a:tcPr marL="91450" marR="91450" marT="45725" marB="45725">
                    <a:solidFill>
                      <a:srgbClr val="1D9AA1"/>
                    </a:solidFill>
                  </a:tcPr>
                </a:tc>
                <a:tc>
                  <a:txBody>
                    <a:bodyPr/>
                    <a:lstStyle/>
                    <a:p>
                      <a:pPr marL="0" marR="0" lvl="0" indent="0" algn="ctr" rtl="0">
                        <a:spcBef>
                          <a:spcPts val="0"/>
                        </a:spcBef>
                        <a:spcAft>
                          <a:spcPts val="0"/>
                        </a:spcAft>
                        <a:buNone/>
                      </a:pPr>
                      <a:r>
                        <a:rPr lang="en-US" sz="1800"/>
                        <a:t>NUMBER OF ROWS</a:t>
                      </a:r>
                      <a:endParaRPr/>
                    </a:p>
                  </a:txBody>
                  <a:tcPr marL="91450" marR="91450" marT="45725" marB="45725">
                    <a:solidFill>
                      <a:srgbClr val="1D9AA1"/>
                    </a:solidFill>
                  </a:tcPr>
                </a:tc>
                <a:extLst>
                  <a:ext uri="{0D108BD9-81ED-4DB2-BD59-A6C34878D82A}">
                    <a16:rowId xmlns:a16="http://schemas.microsoft.com/office/drawing/2014/main" val="10000"/>
                  </a:ext>
                </a:extLst>
              </a:tr>
              <a:tr h="397475">
                <a:tc>
                  <a:txBody>
                    <a:bodyPr/>
                    <a:lstStyle/>
                    <a:p>
                      <a:pPr marL="0" marR="0" lvl="0" indent="0" algn="ctr" rtl="0">
                        <a:spcBef>
                          <a:spcPts val="0"/>
                        </a:spcBef>
                        <a:spcAft>
                          <a:spcPts val="0"/>
                        </a:spcAft>
                        <a:buNone/>
                      </a:pPr>
                      <a:r>
                        <a:rPr lang="en-US" sz="1800"/>
                        <a:t>34</a:t>
                      </a:r>
                      <a:endParaRPr/>
                    </a:p>
                  </a:txBody>
                  <a:tcPr marL="91450" marR="91450" marT="45725" marB="45725">
                    <a:solidFill>
                      <a:srgbClr val="D2F5F7"/>
                    </a:solidFill>
                  </a:tcPr>
                </a:tc>
                <a:tc>
                  <a:txBody>
                    <a:bodyPr/>
                    <a:lstStyle/>
                    <a:p>
                      <a:pPr marL="0" marR="0" lvl="0" indent="0" algn="ctr" rtl="0">
                        <a:spcBef>
                          <a:spcPts val="0"/>
                        </a:spcBef>
                        <a:spcAft>
                          <a:spcPts val="0"/>
                        </a:spcAft>
                        <a:buNone/>
                      </a:pPr>
                      <a:r>
                        <a:rPr lang="en-US" sz="1800"/>
                        <a:t>1,500,880</a:t>
                      </a:r>
                      <a:endParaRPr/>
                    </a:p>
                  </a:txBody>
                  <a:tcPr marL="91450" marR="91450" marT="45725" marB="45725">
                    <a:solidFill>
                      <a:srgbClr val="D2F5F7"/>
                    </a:solidFill>
                  </a:tcPr>
                </a:tc>
                <a:extLst>
                  <a:ext uri="{0D108BD9-81ED-4DB2-BD59-A6C34878D82A}">
                    <a16:rowId xmlns:a16="http://schemas.microsoft.com/office/drawing/2014/main" val="10001"/>
                  </a:ext>
                </a:extLst>
              </a:tr>
            </a:tbl>
          </a:graphicData>
        </a:graphic>
      </p:graphicFrame>
      <p:graphicFrame>
        <p:nvGraphicFramePr>
          <p:cNvPr id="144" name="Google Shape;144;p5"/>
          <p:cNvGraphicFramePr/>
          <p:nvPr/>
        </p:nvGraphicFramePr>
        <p:xfrm>
          <a:off x="1156869" y="1823615"/>
          <a:ext cx="4856700" cy="4450200"/>
        </p:xfrm>
        <a:graphic>
          <a:graphicData uri="http://schemas.openxmlformats.org/drawingml/2006/table">
            <a:tbl>
              <a:tblPr firstRow="1" bandRow="1">
                <a:noFill/>
                <a:tableStyleId>{76411082-B147-4197-BD8B-8F83F41C6FDE}</a:tableStyleId>
              </a:tblPr>
              <a:tblGrid>
                <a:gridCol w="3059975">
                  <a:extLst>
                    <a:ext uri="{9D8B030D-6E8A-4147-A177-3AD203B41FA5}">
                      <a16:colId xmlns:a16="http://schemas.microsoft.com/office/drawing/2014/main" val="20000"/>
                    </a:ext>
                  </a:extLst>
                </a:gridCol>
                <a:gridCol w="179672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a:t>VARIABLE NAME </a:t>
                      </a:r>
                      <a:endParaRPr/>
                    </a:p>
                  </a:txBody>
                  <a:tcPr marL="91450" marR="91450" marT="45725" marB="45725"/>
                </a:tc>
                <a:tc>
                  <a:txBody>
                    <a:bodyPr/>
                    <a:lstStyle/>
                    <a:p>
                      <a:pPr marL="0" marR="0" lvl="0" indent="0" algn="ctr" rtl="0">
                        <a:spcBef>
                          <a:spcPts val="0"/>
                        </a:spcBef>
                        <a:spcAft>
                          <a:spcPts val="0"/>
                        </a:spcAft>
                        <a:buNone/>
                      </a:pPr>
                      <a:r>
                        <a:rPr lang="en-US" sz="1800"/>
                        <a:t>MISSING (%)</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speed_unit</a:t>
                      </a:r>
                      <a:endParaRPr sz="1800"/>
                    </a:p>
                  </a:txBody>
                  <a:tcPr marL="91450" marR="91450" marT="45725" marB="45725"/>
                </a:tc>
                <a:tc>
                  <a:txBody>
                    <a:bodyPr/>
                    <a:lstStyle/>
                    <a:p>
                      <a:pPr marL="0" marR="0" lvl="0" indent="0" algn="ctr" rtl="0">
                        <a:spcBef>
                          <a:spcPts val="0"/>
                        </a:spcBef>
                        <a:spcAft>
                          <a:spcPts val="0"/>
                        </a:spcAft>
                        <a:buNone/>
                      </a:pPr>
                      <a:r>
                        <a:rPr lang="en-US" sz="1800"/>
                        <a:t>20.45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price</a:t>
                      </a:r>
                      <a:endParaRPr/>
                    </a:p>
                  </a:txBody>
                  <a:tcPr marL="91450" marR="91450" marT="45725" marB="45725"/>
                </a:tc>
                <a:tc>
                  <a:txBody>
                    <a:bodyPr/>
                    <a:lstStyle/>
                    <a:p>
                      <a:pPr marL="0" marR="0" lvl="0" indent="0" algn="ctr" rtl="0">
                        <a:spcBef>
                          <a:spcPts val="0"/>
                        </a:spcBef>
                        <a:spcAft>
                          <a:spcPts val="0"/>
                        </a:spcAft>
                        <a:buNone/>
                      </a:pPr>
                      <a:r>
                        <a:rPr lang="en-US" sz="1800"/>
                        <a:t>20.88</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technology</a:t>
                      </a:r>
                      <a:endParaRPr/>
                    </a:p>
                  </a:txBody>
                  <a:tcPr marL="91450" marR="91450" marT="45725" marB="45725"/>
                </a:tc>
                <a:tc>
                  <a:txBody>
                    <a:bodyPr/>
                    <a:lstStyle/>
                    <a:p>
                      <a:pPr marL="0" marR="0" lvl="0" indent="0" algn="ctr" rtl="0">
                        <a:spcBef>
                          <a:spcPts val="0"/>
                        </a:spcBef>
                        <a:spcAft>
                          <a:spcPts val="0"/>
                        </a:spcAft>
                        <a:buNone/>
                      </a:pPr>
                      <a:r>
                        <a:rPr lang="en-US" sz="1800"/>
                        <a:t>20.88</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package</a:t>
                      </a:r>
                      <a:endParaRPr/>
                    </a:p>
                  </a:txBody>
                  <a:tcPr marL="91450" marR="91450" marT="45725" marB="45725"/>
                </a:tc>
                <a:tc>
                  <a:txBody>
                    <a:bodyPr/>
                    <a:lstStyle/>
                    <a:p>
                      <a:pPr marL="0" marR="0" lvl="0" indent="0" algn="ctr" rtl="0">
                        <a:spcBef>
                          <a:spcPts val="0"/>
                        </a:spcBef>
                        <a:spcAft>
                          <a:spcPts val="0"/>
                        </a:spcAft>
                        <a:buNone/>
                      </a:pPr>
                      <a:r>
                        <a:rPr lang="en-US" sz="1800"/>
                        <a:t>20.88</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redlining_grade</a:t>
                      </a:r>
                      <a:endParaRPr sz="1800"/>
                    </a:p>
                  </a:txBody>
                  <a:tcPr marL="91450" marR="91450" marT="45725" marB="45725"/>
                </a:tc>
                <a:tc>
                  <a:txBody>
                    <a:bodyPr/>
                    <a:lstStyle/>
                    <a:p>
                      <a:pPr marL="0" marR="0" lvl="0" indent="0" algn="ctr" rtl="0">
                        <a:spcBef>
                          <a:spcPts val="0"/>
                        </a:spcBef>
                        <a:spcAft>
                          <a:spcPts val="0"/>
                        </a:spcAft>
                        <a:buNone/>
                      </a:pPr>
                      <a:r>
                        <a:rPr lang="en-US" sz="1800"/>
                        <a:t>53.46</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Income_lmi</a:t>
                      </a:r>
                      <a:endParaRPr sz="1800"/>
                    </a:p>
                  </a:txBody>
                  <a:tcPr marL="91450" marR="91450" marT="45725" marB="45725"/>
                </a:tc>
                <a:tc>
                  <a:txBody>
                    <a:bodyPr/>
                    <a:lstStyle/>
                    <a:p>
                      <a:pPr marL="0" marR="0" lvl="0" indent="0" algn="ctr" rtl="0">
                        <a:spcBef>
                          <a:spcPts val="0"/>
                        </a:spcBef>
                        <a:spcAft>
                          <a:spcPts val="0"/>
                        </a:spcAft>
                        <a:buNone/>
                      </a:pPr>
                      <a:r>
                        <a:rPr lang="en-US" sz="1800"/>
                        <a:t>6.35</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ppl_per_sq_mile</a:t>
                      </a:r>
                      <a:endParaRPr sz="1800"/>
                    </a:p>
                  </a:txBody>
                  <a:tcPr marL="91450" marR="91450" marT="45725" marB="45725"/>
                </a:tc>
                <a:tc>
                  <a:txBody>
                    <a:bodyPr/>
                    <a:lstStyle/>
                    <a:p>
                      <a:pPr marL="0" marR="0" lvl="0" indent="0" algn="ctr" rtl="0">
                        <a:spcBef>
                          <a:spcPts val="0"/>
                        </a:spcBef>
                        <a:spcAft>
                          <a:spcPts val="0"/>
                        </a:spcAft>
                        <a:buNone/>
                      </a:pPr>
                      <a:r>
                        <a:rPr lang="en-US" sz="1800"/>
                        <a:t>3.35</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n_providers</a:t>
                      </a:r>
                      <a:endParaRPr sz="1800"/>
                    </a:p>
                  </a:txBody>
                  <a:tcPr marL="91450" marR="91450" marT="45725" marB="45725"/>
                </a:tc>
                <a:tc>
                  <a:txBody>
                    <a:bodyPr/>
                    <a:lstStyle/>
                    <a:p>
                      <a:pPr marL="0" marR="0" lvl="0" indent="0" algn="ctr" rtl="0">
                        <a:spcBef>
                          <a:spcPts val="0"/>
                        </a:spcBef>
                        <a:spcAft>
                          <a:spcPts val="0"/>
                        </a:spcAft>
                        <a:buNone/>
                      </a:pPr>
                      <a:r>
                        <a:rPr lang="en-US" sz="1800"/>
                        <a:t>3.35</a:t>
                      </a:r>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income_dollars_below_median</a:t>
                      </a:r>
                      <a:endParaRPr sz="1800"/>
                    </a:p>
                  </a:txBody>
                  <a:tcPr marL="91450" marR="91450" marT="45725" marB="45725"/>
                </a:tc>
                <a:tc>
                  <a:txBody>
                    <a:bodyPr/>
                    <a:lstStyle/>
                    <a:p>
                      <a:pPr marL="0" marR="0" lvl="0" indent="0" algn="ctr" rtl="0">
                        <a:spcBef>
                          <a:spcPts val="0"/>
                        </a:spcBef>
                        <a:spcAft>
                          <a:spcPts val="0"/>
                        </a:spcAft>
                        <a:buNone/>
                      </a:pPr>
                      <a:r>
                        <a:rPr lang="en-US" sz="1800"/>
                        <a:t>6.35</a:t>
                      </a:r>
                      <a:endParaRPr/>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1800"/>
                        <a:t>Internet_perc_broadband</a:t>
                      </a:r>
                      <a:endParaRPr sz="1800"/>
                    </a:p>
                  </a:txBody>
                  <a:tcPr marL="91450" marR="91450" marT="45725" marB="45725"/>
                </a:tc>
                <a:tc>
                  <a:txBody>
                    <a:bodyPr/>
                    <a:lstStyle/>
                    <a:p>
                      <a:pPr marL="0" marR="0" lvl="0" indent="0" algn="ctr" rtl="0">
                        <a:spcBef>
                          <a:spcPts val="0"/>
                        </a:spcBef>
                        <a:spcAft>
                          <a:spcPts val="0"/>
                        </a:spcAft>
                        <a:buNone/>
                      </a:pPr>
                      <a:r>
                        <a:rPr lang="en-US" sz="1800"/>
                        <a:t>0.17</a:t>
                      </a:r>
                      <a:endParaRPr/>
                    </a:p>
                  </a:txBody>
                  <a:tcPr marL="91450" marR="91450" marT="45725" marB="45725"/>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en-US" sz="1800"/>
                        <a:t>closest_fiber_miles</a:t>
                      </a:r>
                      <a:endParaRPr sz="1800"/>
                    </a:p>
                  </a:txBody>
                  <a:tcPr marL="91450" marR="91450" marT="45725" marB="45725"/>
                </a:tc>
                <a:tc>
                  <a:txBody>
                    <a:bodyPr/>
                    <a:lstStyle/>
                    <a:p>
                      <a:pPr marL="0" marR="0" lvl="0" indent="0" algn="ctr" rtl="0">
                        <a:spcBef>
                          <a:spcPts val="0"/>
                        </a:spcBef>
                        <a:spcAft>
                          <a:spcPts val="0"/>
                        </a:spcAft>
                        <a:buNone/>
                      </a:pPr>
                      <a:r>
                        <a:rPr lang="en-US" sz="1800"/>
                        <a:t>68.74</a:t>
                      </a:r>
                      <a:endParaRPr/>
                    </a:p>
                  </a:txBody>
                  <a:tcPr marL="91450" marR="91450" marT="45725" marB="45725"/>
                </a:tc>
                <a:extLst>
                  <a:ext uri="{0D108BD9-81ED-4DB2-BD59-A6C34878D82A}">
                    <a16:rowId xmlns:a16="http://schemas.microsoft.com/office/drawing/2014/main" val="10011"/>
                  </a:ext>
                </a:extLst>
              </a:tr>
            </a:tbl>
          </a:graphicData>
        </a:graphic>
      </p:graphicFrame>
      <p:graphicFrame>
        <p:nvGraphicFramePr>
          <p:cNvPr id="145" name="Google Shape;145;p5"/>
          <p:cNvGraphicFramePr/>
          <p:nvPr/>
        </p:nvGraphicFramePr>
        <p:xfrm>
          <a:off x="6570308" y="2956570"/>
          <a:ext cx="4856700" cy="2966800"/>
        </p:xfrm>
        <a:graphic>
          <a:graphicData uri="http://schemas.openxmlformats.org/drawingml/2006/table">
            <a:tbl>
              <a:tblPr firstRow="1" bandRow="1">
                <a:noFill/>
                <a:tableStyleId>{76411082-B147-4197-BD8B-8F83F41C6FDE}</a:tableStyleId>
              </a:tblPr>
              <a:tblGrid>
                <a:gridCol w="3059975">
                  <a:extLst>
                    <a:ext uri="{9D8B030D-6E8A-4147-A177-3AD203B41FA5}">
                      <a16:colId xmlns:a16="http://schemas.microsoft.com/office/drawing/2014/main" val="20000"/>
                    </a:ext>
                  </a:extLst>
                </a:gridCol>
                <a:gridCol w="179672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a:t>VARIABLE NAME </a:t>
                      </a:r>
                      <a:endParaRPr/>
                    </a:p>
                  </a:txBody>
                  <a:tcPr marL="91450" marR="91450" marT="45725" marB="45725"/>
                </a:tc>
                <a:tc>
                  <a:txBody>
                    <a:bodyPr/>
                    <a:lstStyle/>
                    <a:p>
                      <a:pPr marL="0" marR="0" lvl="0" indent="0" algn="ctr" rtl="0">
                        <a:spcBef>
                          <a:spcPts val="0"/>
                        </a:spcBef>
                        <a:spcAft>
                          <a:spcPts val="0"/>
                        </a:spcAft>
                        <a:buNone/>
                      </a:pPr>
                      <a:r>
                        <a:rPr lang="en-US" sz="1800"/>
                        <a:t>MISSING (%)</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address_full_closest_fiber</a:t>
                      </a:r>
                      <a:endParaRPr sz="1800"/>
                    </a:p>
                  </a:txBody>
                  <a:tcPr marL="91450" marR="91450" marT="45725" marB="45725"/>
                </a:tc>
                <a:tc>
                  <a:txBody>
                    <a:bodyPr/>
                    <a:lstStyle/>
                    <a:p>
                      <a:pPr marL="0" marR="0" lvl="0" indent="0" algn="ctr" rtl="0">
                        <a:spcBef>
                          <a:spcPts val="0"/>
                        </a:spcBef>
                        <a:spcAft>
                          <a:spcPts val="0"/>
                        </a:spcAft>
                        <a:buNone/>
                      </a:pPr>
                      <a:r>
                        <a:rPr lang="en-US" sz="1800"/>
                        <a:t>68.74</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lat_closest_fiber</a:t>
                      </a:r>
                      <a:endParaRPr sz="1800"/>
                    </a:p>
                  </a:txBody>
                  <a:tcPr marL="91450" marR="91450" marT="45725" marB="45725"/>
                </a:tc>
                <a:tc>
                  <a:txBody>
                    <a:bodyPr/>
                    <a:lstStyle/>
                    <a:p>
                      <a:pPr marL="0" marR="0" lvl="0" indent="0" algn="ctr" rtl="0">
                        <a:spcBef>
                          <a:spcPts val="0"/>
                        </a:spcBef>
                        <a:spcAft>
                          <a:spcPts val="0"/>
                        </a:spcAft>
                        <a:buNone/>
                      </a:pPr>
                      <a:r>
                        <a:rPr lang="en-US" sz="1800"/>
                        <a:t>68.74</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lon_closest_fiber</a:t>
                      </a:r>
                      <a:endParaRPr sz="1800"/>
                    </a:p>
                  </a:txBody>
                  <a:tcPr marL="91450" marR="91450" marT="45725" marB="45725"/>
                </a:tc>
                <a:tc>
                  <a:txBody>
                    <a:bodyPr/>
                    <a:lstStyle/>
                    <a:p>
                      <a:pPr marL="0" marR="0" lvl="0" indent="0" algn="ctr" rtl="0">
                        <a:spcBef>
                          <a:spcPts val="0"/>
                        </a:spcBef>
                        <a:spcAft>
                          <a:spcPts val="0"/>
                        </a:spcAft>
                        <a:buNone/>
                      </a:pPr>
                      <a:r>
                        <a:rPr lang="en-US" sz="1800"/>
                        <a:t>68.74</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availability_status</a:t>
                      </a:r>
                      <a:endParaRPr sz="1800"/>
                    </a:p>
                  </a:txBody>
                  <a:tcPr marL="91450" marR="91450" marT="45725" marB="45725"/>
                </a:tc>
                <a:tc>
                  <a:txBody>
                    <a:bodyPr/>
                    <a:lstStyle/>
                    <a:p>
                      <a:pPr marL="0" marR="0" lvl="0" indent="0" algn="ctr" rtl="0">
                        <a:spcBef>
                          <a:spcPts val="0"/>
                        </a:spcBef>
                        <a:spcAft>
                          <a:spcPts val="0"/>
                        </a:spcAft>
                        <a:buNone/>
                      </a:pPr>
                      <a:r>
                        <a:rPr lang="en-US" sz="1800"/>
                        <a:t>97.76</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geoid</a:t>
                      </a:r>
                      <a:endParaRPr/>
                    </a:p>
                  </a:txBody>
                  <a:tcPr marL="91450" marR="91450" marT="45725" marB="45725"/>
                </a:tc>
                <a:tc>
                  <a:txBody>
                    <a:bodyPr/>
                    <a:lstStyle/>
                    <a:p>
                      <a:pPr marL="0" marR="0" lvl="0" indent="0" algn="ctr" rtl="0">
                        <a:spcBef>
                          <a:spcPts val="0"/>
                        </a:spcBef>
                        <a:spcAft>
                          <a:spcPts val="0"/>
                        </a:spcAft>
                        <a:buNone/>
                      </a:pPr>
                      <a:r>
                        <a:rPr lang="en-US" sz="1800"/>
                        <a:t>97.76</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contract_provider</a:t>
                      </a:r>
                      <a:endParaRPr sz="1800"/>
                    </a:p>
                  </a:txBody>
                  <a:tcPr marL="91450" marR="91450" marT="45725" marB="45725"/>
                </a:tc>
                <a:tc>
                  <a:txBody>
                    <a:bodyPr/>
                    <a:lstStyle/>
                    <a:p>
                      <a:pPr marL="0" marR="0" lvl="0" indent="0" algn="ctr" rtl="0">
                        <a:spcBef>
                          <a:spcPts val="0"/>
                        </a:spcBef>
                        <a:spcAft>
                          <a:spcPts val="0"/>
                        </a:spcAft>
                        <a:buNone/>
                      </a:pPr>
                      <a:r>
                        <a:rPr lang="en-US" sz="1800"/>
                        <a:t>72.90</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in_service</a:t>
                      </a:r>
                      <a:endParaRPr sz="1800"/>
                    </a:p>
                  </a:txBody>
                  <a:tcPr marL="91450" marR="91450" marT="45725" marB="45725"/>
                </a:tc>
                <a:tc>
                  <a:txBody>
                    <a:bodyPr/>
                    <a:lstStyle/>
                    <a:p>
                      <a:pPr marL="0" marR="0" lvl="0" indent="0" algn="ctr" rtl="0">
                        <a:spcBef>
                          <a:spcPts val="0"/>
                        </a:spcBef>
                        <a:spcAft>
                          <a:spcPts val="0"/>
                        </a:spcAft>
                        <a:buNone/>
                      </a:pPr>
                      <a:r>
                        <a:rPr lang="en-US" sz="1800"/>
                        <a:t>81.17</a:t>
                      </a:r>
                      <a:endParaRPr/>
                    </a:p>
                  </a:txBody>
                  <a:tcPr marL="91450" marR="91450" marT="45725" marB="45725"/>
                </a:tc>
                <a:extLst>
                  <a:ext uri="{0D108BD9-81ED-4DB2-BD59-A6C34878D82A}">
                    <a16:rowId xmlns:a16="http://schemas.microsoft.com/office/drawing/2014/main" val="10007"/>
                  </a:ext>
                </a:extLst>
              </a:tr>
            </a:tbl>
          </a:graphicData>
        </a:graphic>
      </p:graphicFrame>
      <p:sp>
        <p:nvSpPr>
          <p:cNvPr id="146" name="Google Shape;146;p5"/>
          <p:cNvSpPr txBox="1"/>
          <p:nvPr/>
        </p:nvSpPr>
        <p:spPr>
          <a:xfrm>
            <a:off x="6703033" y="6018739"/>
            <a:ext cx="4856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wentieth Century"/>
                <a:ea typeface="Twentieth Century"/>
                <a:cs typeface="Twentieth Century"/>
                <a:sym typeface="Twentieth Century"/>
              </a:rPr>
              <a:t>* Variables not listed in the table have 0% missing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6"/>
          <p:cNvSpPr/>
          <p:nvPr/>
        </p:nvSpPr>
        <p:spPr>
          <a:xfrm>
            <a:off x="0" y="0"/>
            <a:ext cx="12192000" cy="4572001"/>
          </a:xfrm>
          <a:prstGeom prst="rect">
            <a:avLst/>
          </a:prstGeom>
          <a:solidFill>
            <a:srgbClr val="148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6"/>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
        <p:nvSpPr>
          <p:cNvPr id="155" name="Google Shape;155;p6"/>
          <p:cNvSpPr/>
          <p:nvPr/>
        </p:nvSpPr>
        <p:spPr>
          <a:xfrm>
            <a:off x="0" y="0"/>
            <a:ext cx="12188726" cy="68589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56" name="Google Shape;156;p6"/>
          <p:cNvSpPr/>
          <p:nvPr/>
        </p:nvSpPr>
        <p:spPr>
          <a:xfrm>
            <a:off x="0" y="0"/>
            <a:ext cx="546854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57" name="Google Shape;157;p6"/>
          <p:cNvSpPr txBox="1">
            <a:spLocks noGrp="1"/>
          </p:cNvSpPr>
          <p:nvPr>
            <p:ph type="title"/>
          </p:nvPr>
        </p:nvSpPr>
        <p:spPr>
          <a:xfrm>
            <a:off x="634275" y="-1"/>
            <a:ext cx="4208700" cy="2637600"/>
          </a:xfrm>
          <a:prstGeom prst="rect">
            <a:avLst/>
          </a:prstGeom>
          <a:noFill/>
          <a:ln>
            <a:noFill/>
          </a:ln>
        </p:spPr>
        <p:txBody>
          <a:bodyPr spcFirstLastPara="1" wrap="square" lIns="91425" tIns="45700" rIns="91425" bIns="45700" anchor="b" anchorCtr="0">
            <a:normAutofit/>
          </a:bodyPr>
          <a:lstStyle/>
          <a:p>
            <a:pPr marL="0" lvl="0" indent="0" algn="r" rtl="0">
              <a:lnSpc>
                <a:spcPct val="80000"/>
              </a:lnSpc>
              <a:spcBef>
                <a:spcPts val="0"/>
              </a:spcBef>
              <a:spcAft>
                <a:spcPts val="0"/>
              </a:spcAft>
              <a:buClr>
                <a:srgbClr val="FFFFFF"/>
              </a:buClr>
              <a:buSzPts val="4400"/>
              <a:buFont typeface="Twentieth Century"/>
              <a:buNone/>
            </a:pPr>
            <a:r>
              <a:rPr lang="en-US" sz="4400" cap="none">
                <a:solidFill>
                  <a:srgbClr val="FFFFFF"/>
                </a:solidFill>
                <a:latin typeface="Twentieth Century"/>
                <a:ea typeface="Twentieth Century"/>
                <a:cs typeface="Twentieth Century"/>
                <a:sym typeface="Twentieth Century"/>
              </a:rPr>
              <a:t>DESCRIPTIVE ANALYSIS (CONT’D)</a:t>
            </a:r>
            <a:endParaRPr/>
          </a:p>
        </p:txBody>
      </p:sp>
      <p:cxnSp>
        <p:nvCxnSpPr>
          <p:cNvPr id="158" name="Google Shape;158;p6"/>
          <p:cNvCxnSpPr/>
          <p:nvPr/>
        </p:nvCxnSpPr>
        <p:spPr>
          <a:xfrm>
            <a:off x="796367" y="3049364"/>
            <a:ext cx="3931800" cy="0"/>
          </a:xfrm>
          <a:prstGeom prst="straightConnector1">
            <a:avLst/>
          </a:prstGeom>
          <a:noFill/>
          <a:ln w="19050" cap="flat" cmpd="sng">
            <a:solidFill>
              <a:srgbClr val="D0EEF9"/>
            </a:solidFill>
            <a:prstDash val="solid"/>
            <a:round/>
            <a:headEnd type="none" w="sm" len="sm"/>
            <a:tailEnd type="none" w="sm" len="sm"/>
          </a:ln>
        </p:spPr>
      </p:cxnSp>
      <p:pic>
        <p:nvPicPr>
          <p:cNvPr id="159" name="Google Shape;159;p6"/>
          <p:cNvPicPr preferRelativeResize="0"/>
          <p:nvPr/>
        </p:nvPicPr>
        <p:blipFill rotWithShape="1">
          <a:blip r:embed="rId3">
            <a:alphaModFix/>
          </a:blip>
          <a:srcRect/>
          <a:stretch/>
        </p:blipFill>
        <p:spPr>
          <a:xfrm>
            <a:off x="6094363" y="988424"/>
            <a:ext cx="5526494" cy="3923811"/>
          </a:xfrm>
          <a:prstGeom prst="rect">
            <a:avLst/>
          </a:prstGeom>
          <a:noFill/>
          <a:ln>
            <a:noFill/>
          </a:ln>
        </p:spPr>
      </p:pic>
      <p:graphicFrame>
        <p:nvGraphicFramePr>
          <p:cNvPr id="160" name="Google Shape;160;p6"/>
          <p:cNvGraphicFramePr/>
          <p:nvPr/>
        </p:nvGraphicFramePr>
        <p:xfrm>
          <a:off x="6958583" y="5264106"/>
          <a:ext cx="4662250" cy="1112550"/>
        </p:xfrm>
        <a:graphic>
          <a:graphicData uri="http://schemas.openxmlformats.org/drawingml/2006/table">
            <a:tbl>
              <a:tblPr firstRow="1" bandRow="1">
                <a:noFill/>
                <a:tableStyleId>{A166A647-D692-429D-84E3-C39BD6E1302E}</a:tableStyleId>
              </a:tblPr>
              <a:tblGrid>
                <a:gridCol w="2331125">
                  <a:extLst>
                    <a:ext uri="{9D8B030D-6E8A-4147-A177-3AD203B41FA5}">
                      <a16:colId xmlns:a16="http://schemas.microsoft.com/office/drawing/2014/main" val="20000"/>
                    </a:ext>
                  </a:extLst>
                </a:gridCol>
                <a:gridCol w="23311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b="0"/>
                        <a:t>Fiber (%)</a:t>
                      </a:r>
                      <a:endParaRPr/>
                    </a:p>
                  </a:txBody>
                  <a:tcPr marL="91450" marR="91450" marT="45725" marB="45725"/>
                </a:tc>
                <a:tc>
                  <a:txBody>
                    <a:bodyPr/>
                    <a:lstStyle/>
                    <a:p>
                      <a:pPr marL="0" marR="0" lvl="0" indent="0" algn="l" rtl="0">
                        <a:spcBef>
                          <a:spcPts val="0"/>
                        </a:spcBef>
                        <a:spcAft>
                          <a:spcPts val="0"/>
                        </a:spcAft>
                        <a:buNone/>
                      </a:pPr>
                      <a:r>
                        <a:rPr lang="en-US" sz="1800" b="0"/>
                        <a:t>48.43%</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Non-fiber (%)</a:t>
                      </a:r>
                      <a:endParaRPr/>
                    </a:p>
                  </a:txBody>
                  <a:tcPr marL="91450" marR="91450" marT="45725" marB="45725"/>
                </a:tc>
                <a:tc>
                  <a:txBody>
                    <a:bodyPr/>
                    <a:lstStyle/>
                    <a:p>
                      <a:pPr marL="0" marR="0" lvl="0" indent="0" algn="l" rtl="0">
                        <a:spcBef>
                          <a:spcPts val="0"/>
                        </a:spcBef>
                        <a:spcAft>
                          <a:spcPts val="0"/>
                        </a:spcAft>
                        <a:buNone/>
                      </a:pPr>
                      <a:r>
                        <a:rPr lang="en-US" sz="1800"/>
                        <a:t>30.70%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Unknown (%)</a:t>
                      </a:r>
                      <a:endParaRPr/>
                    </a:p>
                  </a:txBody>
                  <a:tcPr marL="91450" marR="91450" marT="45725" marB="45725"/>
                </a:tc>
                <a:tc>
                  <a:txBody>
                    <a:bodyPr/>
                    <a:lstStyle/>
                    <a:p>
                      <a:pPr marL="0" marR="0" lvl="0" indent="0" algn="l" rtl="0">
                        <a:spcBef>
                          <a:spcPts val="0"/>
                        </a:spcBef>
                        <a:spcAft>
                          <a:spcPts val="0"/>
                        </a:spcAft>
                        <a:buNone/>
                      </a:pPr>
                      <a:r>
                        <a:rPr lang="en-US" sz="1800"/>
                        <a:t>21.00%</a:t>
                      </a:r>
                      <a:endParaRPr/>
                    </a:p>
                  </a:txBody>
                  <a:tcPr marL="91450" marR="91450" marT="45725" marB="45725"/>
                </a:tc>
                <a:extLst>
                  <a:ext uri="{0D108BD9-81ED-4DB2-BD59-A6C34878D82A}">
                    <a16:rowId xmlns:a16="http://schemas.microsoft.com/office/drawing/2014/main" val="10002"/>
                  </a:ext>
                </a:extLst>
              </a:tr>
            </a:tbl>
          </a:graphicData>
        </a:graphic>
      </p:graphicFrame>
      <p:sp>
        <p:nvSpPr>
          <p:cNvPr id="161" name="Google Shape;161;p6"/>
          <p:cNvSpPr txBox="1"/>
          <p:nvPr/>
        </p:nvSpPr>
        <p:spPr>
          <a:xfrm>
            <a:off x="796375" y="3291600"/>
            <a:ext cx="42087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Twentieth Century"/>
                <a:ea typeface="Twentieth Century"/>
                <a:cs typeface="Twentieth Century"/>
                <a:sym typeface="Twentieth Century"/>
              </a:rPr>
              <a:t>The bar graph describes the ranking of each Internet Service Provider (i.e. AT&amp;T, Verizon, CenturyLink, Earthlink) by the type of technology. As can be seen, Verizon offers most of its internet plans using Fiber technology. AT&amp;T and CenturyLink are in the process of changing from Not Fiber to Fiber technology. EarthLink is more focused on Fiber than in Not Fiber.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bbf79d1a58_1_0"/>
          <p:cNvSpPr txBox="1">
            <a:spLocks noGrp="1"/>
          </p:cNvSpPr>
          <p:nvPr>
            <p:ph type="title"/>
          </p:nvPr>
        </p:nvSpPr>
        <p:spPr>
          <a:xfrm>
            <a:off x="1024128" y="471509"/>
            <a:ext cx="4389000" cy="173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Fiber Vs Non-Fiber Vs Unknown</a:t>
            </a:r>
            <a:endParaRPr dirty="0"/>
          </a:p>
        </p:txBody>
      </p:sp>
      <p:sp>
        <p:nvSpPr>
          <p:cNvPr id="168" name="Google Shape;168;g1bbf79d1a58_1_0"/>
          <p:cNvSpPr txBox="1">
            <a:spLocks noGrp="1"/>
          </p:cNvSpPr>
          <p:nvPr>
            <p:ph type="body" idx="2"/>
          </p:nvPr>
        </p:nvSpPr>
        <p:spPr>
          <a:xfrm>
            <a:off x="1024125" y="1959425"/>
            <a:ext cx="4389000" cy="4446600"/>
          </a:xfrm>
          <a:prstGeom prst="rect">
            <a:avLst/>
          </a:prstGeom>
        </p:spPr>
        <p:txBody>
          <a:bodyPr spcFirstLastPara="1" wrap="square" lIns="91425" tIns="45700" rIns="91425" bIns="45700" anchor="t" anchorCtr="0">
            <a:normAutofit fontScale="25000" lnSpcReduction="20000"/>
          </a:bodyPr>
          <a:lstStyle/>
          <a:p>
            <a:pPr marL="0" lvl="0" indent="0" algn="l" rtl="0">
              <a:spcBef>
                <a:spcPts val="600"/>
              </a:spcBef>
              <a:spcAft>
                <a:spcPts val="0"/>
              </a:spcAft>
              <a:buClr>
                <a:schemeClr val="dk1"/>
              </a:buClr>
              <a:buSzPts val="275"/>
              <a:buFont typeface="Arial"/>
              <a:buNone/>
            </a:pPr>
            <a:r>
              <a:rPr lang="en-US" sz="6473" dirty="0"/>
              <a:t>Fiber optics are faster and have more stable connection. We plot Technology per state  to see which states are better for companies.</a:t>
            </a:r>
            <a:endParaRPr sz="6473" dirty="0"/>
          </a:p>
          <a:p>
            <a:pPr marL="0" lvl="0" indent="0" algn="l" rtl="0">
              <a:spcBef>
                <a:spcPts val="600"/>
              </a:spcBef>
              <a:spcAft>
                <a:spcPts val="0"/>
              </a:spcAft>
              <a:buClr>
                <a:schemeClr val="dk1"/>
              </a:buClr>
              <a:buSzPts val="275"/>
              <a:buFont typeface="Arial"/>
              <a:buNone/>
            </a:pPr>
            <a:endParaRPr sz="6473" dirty="0"/>
          </a:p>
          <a:p>
            <a:pPr marL="0" lvl="0" indent="0" algn="l" rtl="0">
              <a:lnSpc>
                <a:spcPct val="100000"/>
              </a:lnSpc>
              <a:spcBef>
                <a:spcPts val="200"/>
              </a:spcBef>
              <a:spcAft>
                <a:spcPts val="0"/>
              </a:spcAft>
              <a:buClr>
                <a:schemeClr val="dk1"/>
              </a:buClr>
              <a:buSzPts val="275"/>
              <a:buFont typeface="Arial"/>
              <a:buNone/>
            </a:pPr>
            <a:r>
              <a:rPr lang="en-US" sz="6473" dirty="0"/>
              <a:t>We selected top </a:t>
            </a:r>
            <a:r>
              <a:rPr lang="en-US" sz="6473" b="1" dirty="0"/>
              <a:t>5 manufacturing states</a:t>
            </a:r>
            <a:r>
              <a:rPr lang="en-US" sz="6473" dirty="0"/>
              <a:t> (CA, TX, IL, OH, NY) to prove our hypothesis that these states have better internet connectivity.</a:t>
            </a:r>
            <a:endParaRPr sz="6473" dirty="0"/>
          </a:p>
          <a:p>
            <a:pPr marL="0" lvl="0" indent="0" algn="l" rtl="0">
              <a:spcBef>
                <a:spcPts val="600"/>
              </a:spcBef>
              <a:spcAft>
                <a:spcPts val="0"/>
              </a:spcAft>
              <a:buNone/>
            </a:pPr>
            <a:r>
              <a:rPr lang="en-US" sz="6473" dirty="0"/>
              <a:t>In this graph we are running a test to count the number of Fiber vs Not fiber vs Unknown internet connections for the state of Ohio. </a:t>
            </a:r>
            <a:endParaRPr sz="6473" dirty="0"/>
          </a:p>
          <a:p>
            <a:pPr marL="0" lvl="0" indent="0" algn="l" rtl="0">
              <a:spcBef>
                <a:spcPts val="600"/>
              </a:spcBef>
              <a:spcAft>
                <a:spcPts val="0"/>
              </a:spcAft>
              <a:buNone/>
            </a:pPr>
            <a:r>
              <a:rPr lang="en-US" sz="6473" b="1" dirty="0"/>
              <a:t>Fiber </a:t>
            </a:r>
            <a:r>
              <a:rPr lang="en-US" sz="6473" dirty="0"/>
              <a:t>= 46.66%</a:t>
            </a:r>
            <a:endParaRPr sz="6473" dirty="0"/>
          </a:p>
          <a:p>
            <a:pPr marL="0" lvl="0" indent="0" algn="l" rtl="0">
              <a:spcBef>
                <a:spcPts val="600"/>
              </a:spcBef>
              <a:spcAft>
                <a:spcPts val="0"/>
              </a:spcAft>
              <a:buNone/>
            </a:pPr>
            <a:r>
              <a:rPr lang="en-US" sz="6473" b="1" dirty="0"/>
              <a:t>Not Fiber</a:t>
            </a:r>
            <a:r>
              <a:rPr lang="en-US" sz="6473" dirty="0"/>
              <a:t> = 38.49%</a:t>
            </a:r>
            <a:endParaRPr sz="6473" dirty="0"/>
          </a:p>
          <a:p>
            <a:pPr marL="0" lvl="0" indent="0" algn="l" rtl="0">
              <a:spcBef>
                <a:spcPts val="600"/>
              </a:spcBef>
              <a:spcAft>
                <a:spcPts val="0"/>
              </a:spcAft>
              <a:buNone/>
            </a:pPr>
            <a:r>
              <a:rPr lang="en-US" sz="6473" b="1" dirty="0"/>
              <a:t>Unknown</a:t>
            </a:r>
            <a:r>
              <a:rPr lang="en-US" sz="6473" dirty="0"/>
              <a:t> = 14.84%</a:t>
            </a:r>
            <a:endParaRPr sz="6473" dirty="0"/>
          </a:p>
          <a:p>
            <a:pPr marL="0" lvl="0" indent="0" algn="l" rtl="0">
              <a:spcBef>
                <a:spcPts val="600"/>
              </a:spcBef>
              <a:spcAft>
                <a:spcPts val="0"/>
              </a:spcAft>
              <a:buNone/>
            </a:pPr>
            <a:r>
              <a:rPr lang="en-US" sz="6473" dirty="0"/>
              <a:t>It is surprising that the Fiber and Not Fiber percentage are almost the same, meaning this state doesn’t have reliable internet across the state. It will depend on address. </a:t>
            </a:r>
            <a:endParaRPr sz="6473" dirty="0"/>
          </a:p>
          <a:p>
            <a:pPr marL="0" lvl="0" indent="0" algn="l" rtl="0">
              <a:spcBef>
                <a:spcPts val="600"/>
              </a:spcBef>
              <a:spcAft>
                <a:spcPts val="0"/>
              </a:spcAft>
              <a:buNone/>
            </a:pPr>
            <a:endParaRPr sz="1800" dirty="0"/>
          </a:p>
          <a:p>
            <a:pPr marL="0" lvl="0" indent="0" algn="l" rtl="0">
              <a:spcBef>
                <a:spcPts val="600"/>
              </a:spcBef>
              <a:spcAft>
                <a:spcPts val="200"/>
              </a:spcAft>
              <a:buNone/>
            </a:pPr>
            <a:endParaRPr sz="1800" dirty="0"/>
          </a:p>
        </p:txBody>
      </p:sp>
      <p:pic>
        <p:nvPicPr>
          <p:cNvPr id="169" name="Google Shape;169;g1bbf79d1a58_1_0"/>
          <p:cNvPicPr preferRelativeResize="0"/>
          <p:nvPr/>
        </p:nvPicPr>
        <p:blipFill rotWithShape="1">
          <a:blip r:embed="rId3">
            <a:alphaModFix/>
          </a:blip>
          <a:srcRect l="22277" t="29910" r="38419" b="17477"/>
          <a:stretch/>
        </p:blipFill>
        <p:spPr>
          <a:xfrm>
            <a:off x="5684500" y="1850575"/>
            <a:ext cx="6106949" cy="3401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bbf79d1a58_1_8"/>
          <p:cNvSpPr txBox="1">
            <a:spLocks noGrp="1"/>
          </p:cNvSpPr>
          <p:nvPr>
            <p:ph type="title"/>
          </p:nvPr>
        </p:nvSpPr>
        <p:spPr>
          <a:xfrm>
            <a:off x="1024128" y="471509"/>
            <a:ext cx="4389000" cy="1737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600"/>
              <a:t>Fiber Vs Non- Fiber Vs Unknown</a:t>
            </a:r>
            <a:endParaRPr sz="4600"/>
          </a:p>
        </p:txBody>
      </p:sp>
      <p:sp>
        <p:nvSpPr>
          <p:cNvPr id="176" name="Google Shape;176;g1bbf79d1a58_1_8"/>
          <p:cNvSpPr txBox="1">
            <a:spLocks noGrp="1"/>
          </p:cNvSpPr>
          <p:nvPr>
            <p:ph type="body" idx="2"/>
          </p:nvPr>
        </p:nvSpPr>
        <p:spPr>
          <a:xfrm>
            <a:off x="1024000" y="2257500"/>
            <a:ext cx="4389000" cy="3762300"/>
          </a:xfrm>
          <a:prstGeom prst="rect">
            <a:avLst/>
          </a:prstGeom>
        </p:spPr>
        <p:txBody>
          <a:bodyPr spcFirstLastPara="1" wrap="square" lIns="91425" tIns="45700" rIns="91425" bIns="45700" anchor="t" anchorCtr="0">
            <a:normAutofit fontScale="70000" lnSpcReduction="20000"/>
          </a:bodyPr>
          <a:lstStyle/>
          <a:p>
            <a:pPr marL="0" lvl="0" indent="0" algn="l" rtl="0">
              <a:spcBef>
                <a:spcPts val="600"/>
              </a:spcBef>
              <a:spcAft>
                <a:spcPts val="0"/>
              </a:spcAft>
              <a:buClr>
                <a:schemeClr val="dk1"/>
              </a:buClr>
              <a:buSzPct val="38596"/>
              <a:buFont typeface="Arial"/>
              <a:buNone/>
            </a:pPr>
            <a:r>
              <a:rPr lang="en-US" sz="2850"/>
              <a:t>In this  graph we are running a test to count the number of Fiber vs Not fiber vs Unknown internet connections for the state of New York. </a:t>
            </a:r>
            <a:endParaRPr sz="2850"/>
          </a:p>
          <a:p>
            <a:pPr marL="0" lvl="0" indent="0" algn="l" rtl="0">
              <a:spcBef>
                <a:spcPts val="600"/>
              </a:spcBef>
              <a:spcAft>
                <a:spcPts val="0"/>
              </a:spcAft>
              <a:buClr>
                <a:schemeClr val="dk1"/>
              </a:buClr>
              <a:buSzPct val="38596"/>
              <a:buFont typeface="Arial"/>
              <a:buNone/>
            </a:pPr>
            <a:r>
              <a:rPr lang="en-US" sz="2850" b="1"/>
              <a:t>Fiber </a:t>
            </a:r>
            <a:r>
              <a:rPr lang="en-US" sz="2850"/>
              <a:t>= 70.12%</a:t>
            </a:r>
            <a:endParaRPr sz="2850"/>
          </a:p>
          <a:p>
            <a:pPr marL="0" lvl="0" indent="0" algn="l" rtl="0">
              <a:spcBef>
                <a:spcPts val="600"/>
              </a:spcBef>
              <a:spcAft>
                <a:spcPts val="0"/>
              </a:spcAft>
              <a:buClr>
                <a:schemeClr val="dk1"/>
              </a:buClr>
              <a:buSzPct val="38596"/>
              <a:buFont typeface="Arial"/>
              <a:buNone/>
            </a:pPr>
            <a:r>
              <a:rPr lang="en-US" sz="2850" b="1"/>
              <a:t>Not Fiber</a:t>
            </a:r>
            <a:r>
              <a:rPr lang="en-US" sz="2850"/>
              <a:t> = 0.07%</a:t>
            </a:r>
            <a:endParaRPr sz="2850"/>
          </a:p>
          <a:p>
            <a:pPr marL="0" lvl="0" indent="0" algn="l" rtl="0">
              <a:spcBef>
                <a:spcPts val="600"/>
              </a:spcBef>
              <a:spcAft>
                <a:spcPts val="0"/>
              </a:spcAft>
              <a:buClr>
                <a:schemeClr val="dk1"/>
              </a:buClr>
              <a:buSzPct val="38596"/>
              <a:buFont typeface="Arial"/>
              <a:buNone/>
            </a:pPr>
            <a:r>
              <a:rPr lang="en-US" sz="2850" b="1"/>
              <a:t>Unknown</a:t>
            </a:r>
            <a:r>
              <a:rPr lang="en-US" sz="2850"/>
              <a:t> = 29.80%</a:t>
            </a:r>
            <a:endParaRPr sz="2850"/>
          </a:p>
          <a:p>
            <a:pPr marL="0" lvl="0" indent="0" algn="l" rtl="0">
              <a:spcBef>
                <a:spcPts val="600"/>
              </a:spcBef>
              <a:spcAft>
                <a:spcPts val="0"/>
              </a:spcAft>
              <a:buClr>
                <a:schemeClr val="dk1"/>
              </a:buClr>
              <a:buSzPct val="38596"/>
              <a:buFont typeface="Arial"/>
              <a:buNone/>
            </a:pPr>
            <a:r>
              <a:rPr lang="en-US" sz="2850"/>
              <a:t>As expected, New York has transitioned to Fiber optic internet service across its territory. </a:t>
            </a:r>
            <a:endParaRPr sz="2850"/>
          </a:p>
          <a:p>
            <a:pPr marL="0" lvl="0" indent="0" algn="l" rtl="0">
              <a:spcBef>
                <a:spcPts val="600"/>
              </a:spcBef>
              <a:spcAft>
                <a:spcPts val="0"/>
              </a:spcAft>
              <a:buClr>
                <a:schemeClr val="dk1"/>
              </a:buClr>
              <a:buSzPct val="61111"/>
              <a:buFont typeface="Arial"/>
              <a:buNone/>
            </a:pPr>
            <a:endParaRPr sz="1800"/>
          </a:p>
          <a:p>
            <a:pPr marL="0" lvl="0" indent="0" algn="l" rtl="0">
              <a:spcBef>
                <a:spcPts val="600"/>
              </a:spcBef>
              <a:spcAft>
                <a:spcPts val="200"/>
              </a:spcAft>
              <a:buNone/>
            </a:pPr>
            <a:endParaRPr sz="1800"/>
          </a:p>
        </p:txBody>
      </p:sp>
      <p:pic>
        <p:nvPicPr>
          <p:cNvPr id="177" name="Google Shape;177;g1bbf79d1a58_1_8"/>
          <p:cNvPicPr preferRelativeResize="0"/>
          <p:nvPr/>
        </p:nvPicPr>
        <p:blipFill>
          <a:blip r:embed="rId3">
            <a:alphaModFix/>
          </a:blip>
          <a:stretch>
            <a:fillRect/>
          </a:stretch>
        </p:blipFill>
        <p:spPr>
          <a:xfrm>
            <a:off x="5565625" y="1469575"/>
            <a:ext cx="6080725" cy="4371025"/>
          </a:xfrm>
          <a:prstGeom prst="rect">
            <a:avLst/>
          </a:prstGeom>
          <a:noFill/>
          <a:ln>
            <a:noFill/>
          </a:ln>
        </p:spPr>
      </p:pic>
    </p:spTree>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1997</Words>
  <Application>Microsoft Office PowerPoint</Application>
  <PresentationFormat>Widescreen</PresentationFormat>
  <Paragraphs>194</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Twentieth Century</vt:lpstr>
      <vt:lpstr>Lato</vt:lpstr>
      <vt:lpstr>Tw Cen MT</vt:lpstr>
      <vt:lpstr>Noto Sans Symbols</vt:lpstr>
      <vt:lpstr>Courier New</vt:lpstr>
      <vt:lpstr>Arial</vt:lpstr>
      <vt:lpstr>Calibri</vt:lpstr>
      <vt:lpstr>Integral</vt:lpstr>
      <vt:lpstr>INTERNET SERVICE OFFERS (INFO 570 DATA WRANGLING)</vt:lpstr>
      <vt:lpstr>INTRODUCTION</vt:lpstr>
      <vt:lpstr>DESCRIBING DATASET</vt:lpstr>
      <vt:lpstr>DESCRIBING DATASET</vt:lpstr>
      <vt:lpstr>DESCRIBING SELECT COLUMNS</vt:lpstr>
      <vt:lpstr>DESCRIPTIVE ANALYSIS</vt:lpstr>
      <vt:lpstr>DESCRIPTIVE ANALYSIS (CONT’D)</vt:lpstr>
      <vt:lpstr>Fiber Vs Non-Fiber Vs Unknown</vt:lpstr>
      <vt:lpstr>Fiber Vs Non- Fiber Vs Unknown</vt:lpstr>
      <vt:lpstr>Fastest Internet Provider</vt:lpstr>
      <vt:lpstr>Cheapest and Most Expensive providers per state</vt:lpstr>
      <vt:lpstr>PRICE FOR FIBER VS NOT FIBER</vt:lpstr>
      <vt:lpstr>Price and speed_up &amp; speed_down relationship (doesn’t show high correlation)</vt:lpstr>
      <vt:lpstr>Correlation Matrix</vt:lpstr>
      <vt:lpstr>Multiple Linear Regression</vt:lpstr>
      <vt:lpstr>Logistic Regression</vt:lpstr>
      <vt:lpstr>Implications and 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SERVICE OFFERS (INFO 570 DATA WRANGLING)</dc:title>
  <dc:creator>Sarvinoz Shamsutdinova</dc:creator>
  <cp:lastModifiedBy>Joanna Rendon Ospina</cp:lastModifiedBy>
  <cp:revision>1</cp:revision>
  <dcterms:created xsi:type="dcterms:W3CDTF">2022-12-15T00:49:39Z</dcterms:created>
  <dcterms:modified xsi:type="dcterms:W3CDTF">2023-09-30T23:11:28Z</dcterms:modified>
</cp:coreProperties>
</file>