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5" r:id="rId4"/>
    <p:sldId id="274" r:id="rId5"/>
    <p:sldId id="275" r:id="rId6"/>
    <p:sldId id="276" r:id="rId7"/>
    <p:sldId id="277" r:id="rId8"/>
    <p:sldId id="278" r:id="rId9"/>
    <p:sldId id="283" r:id="rId10"/>
    <p:sldId id="279" r:id="rId11"/>
    <p:sldId id="280" r:id="rId12"/>
    <p:sldId id="284" r:id="rId13"/>
    <p:sldId id="281" r:id="rId14"/>
    <p:sldId id="285" r:id="rId15"/>
    <p:sldId id="282" r:id="rId16"/>
    <p:sldId id="287" r:id="rId17"/>
    <p:sldId id="264" r:id="rId18"/>
    <p:sldId id="28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69F640-FCBE-954B-849C-C7144DC7F05C}">
          <p14:sldIdLst>
            <p14:sldId id="256"/>
            <p14:sldId id="262"/>
            <p14:sldId id="265"/>
            <p14:sldId id="274"/>
            <p14:sldId id="275"/>
            <p14:sldId id="276"/>
            <p14:sldId id="277"/>
            <p14:sldId id="278"/>
            <p14:sldId id="283"/>
            <p14:sldId id="279"/>
            <p14:sldId id="280"/>
            <p14:sldId id="284"/>
            <p14:sldId id="281"/>
            <p14:sldId id="285"/>
            <p14:sldId id="282"/>
            <p14:sldId id="287"/>
            <p14:sldId id="264"/>
            <p14:sldId id="28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0"/>
    <p:restoredTop sz="81492"/>
  </p:normalViewPr>
  <p:slideViewPr>
    <p:cSldViewPr snapToGrid="0" snapToObjects="1">
      <p:cViewPr varScale="1">
        <p:scale>
          <a:sx n="101" d="100"/>
          <a:sy n="101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8C1D5-31D5-CB42-9CCA-A2AE05BB1EA1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897D-5EE2-B14B-BA91-F964A1DD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build a classifier (0 or 1) machine learning model to run on the putative set</a:t>
            </a:r>
          </a:p>
          <a:p>
            <a:r>
              <a:rPr lang="en-US" baseline="0" dirty="0" smtClean="0"/>
              <a:t>These are the steps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7897D-5EE2-B14B-BA91-F964A1DD0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r>
              <a:rPr lang="en-US" baseline="0" dirty="0" smtClean="0"/>
              <a:t> point is the protein sequence, from this we get the following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7897D-5EE2-B14B-BA91-F964A1DD0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7897D-5EE2-B14B-BA91-F964A1DD0C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A903-5B18-354A-9EB7-09131C6D77BE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6642-A2DB-8E46-9C4D-5039ACC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pfam.xfam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548" y="1122363"/>
            <a:ext cx="961445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Genome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Genomic </a:t>
            </a:r>
            <a:r>
              <a:rPr lang="en-US" dirty="0"/>
              <a:t>Data Scientist </a:t>
            </a: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Joanna Dreux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Physicochemical features data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0" y="1790700"/>
            <a:ext cx="10261600" cy="4241800"/>
          </a:xfrm>
        </p:spPr>
        <p:txBody>
          <a:bodyPr>
            <a:normAutofit/>
          </a:bodyPr>
          <a:lstStyle/>
          <a:p>
            <a:r>
              <a:rPr lang="en-US" dirty="0"/>
              <a:t>Loop over each protein sequence and </a:t>
            </a:r>
            <a:r>
              <a:rPr lang="en-US" dirty="0" smtClean="0"/>
              <a:t>collect various </a:t>
            </a:r>
            <a:r>
              <a:rPr lang="en-US" dirty="0" err="1" smtClean="0"/>
              <a:t>PyPro</a:t>
            </a:r>
            <a:r>
              <a:rPr lang="en-US" dirty="0" smtClean="0"/>
              <a:t>() computed features: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sz="3200" dirty="0"/>
              <a:t>Amino acid </a:t>
            </a:r>
            <a:r>
              <a:rPr lang="en-US" sz="3200" dirty="0" smtClean="0"/>
              <a:t>composition (% each aa base)</a:t>
            </a:r>
            <a:endParaRPr lang="en-US" sz="3200" dirty="0"/>
          </a:p>
          <a:p>
            <a:pPr marL="742950" lvl="1" indent="-285750">
              <a:buFontTx/>
              <a:buChar char="-"/>
            </a:pPr>
            <a:r>
              <a:rPr lang="en-US" sz="3200" dirty="0" smtClean="0"/>
              <a:t>Moreau </a:t>
            </a:r>
            <a:r>
              <a:rPr lang="en-US" sz="3200" dirty="0" err="1"/>
              <a:t>Broto</a:t>
            </a:r>
            <a:r>
              <a:rPr lang="en-US" sz="3200" dirty="0"/>
              <a:t> </a:t>
            </a:r>
            <a:r>
              <a:rPr lang="en-US" sz="3200" dirty="0" smtClean="0"/>
              <a:t>Autocorrelation</a:t>
            </a:r>
          </a:p>
          <a:p>
            <a:pPr marL="742950" lvl="1" indent="-285750">
              <a:buFontTx/>
              <a:buChar char="-"/>
            </a:pPr>
            <a:r>
              <a:rPr lang="en-US" sz="3200" dirty="0" smtClean="0"/>
              <a:t>Geary Autocorrelation</a:t>
            </a:r>
          </a:p>
          <a:p>
            <a:pPr marL="742950" lvl="1" indent="-285750">
              <a:buFontTx/>
              <a:buChar char="-"/>
            </a:pPr>
            <a:r>
              <a:rPr lang="en-US" sz="3200" dirty="0" err="1" smtClean="0"/>
              <a:t>Compositon</a:t>
            </a:r>
            <a:r>
              <a:rPr lang="en-US" sz="3200" dirty="0" smtClean="0"/>
              <a:t> / Transition / Distribution</a:t>
            </a:r>
            <a:endParaRPr lang="en-US" dirty="0" smtClean="0"/>
          </a:p>
          <a:p>
            <a:r>
              <a:rPr lang="en-US" dirty="0" smtClean="0"/>
              <a:t>PCA to see which features are good predictors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27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predictors: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2063636"/>
            <a:ext cx="5304519" cy="39783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57" y="-7824"/>
            <a:ext cx="4658784" cy="349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272065"/>
            <a:ext cx="4682671" cy="35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6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predictors: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751"/>
            <a:ext cx="6096000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101443" cy="4576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1843" y="1690688"/>
            <a:ext cx="31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Dipeptide composition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6000" y="49911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Geary Spatial Autocorrelation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4673600" cy="4627563"/>
          </a:xfrm>
        </p:spPr>
        <p:txBody>
          <a:bodyPr>
            <a:normAutofit/>
          </a:bodyPr>
          <a:lstStyle/>
          <a:p>
            <a:r>
              <a:rPr lang="en-US" dirty="0" smtClean="0"/>
              <a:t>The master </a:t>
            </a:r>
            <a:r>
              <a:rPr lang="en-US" dirty="0" err="1" smtClean="0"/>
              <a:t>df</a:t>
            </a:r>
            <a:r>
              <a:rPr lang="en-US" dirty="0" smtClean="0"/>
              <a:t> has 667 features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1279526"/>
            <a:ext cx="66802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combination of:</a:t>
            </a:r>
          </a:p>
          <a:p>
            <a:pPr lvl="1"/>
            <a:r>
              <a:rPr lang="en-US" dirty="0"/>
              <a:t>Feature ranking with </a:t>
            </a:r>
            <a:r>
              <a:rPr lang="en-US" dirty="0" smtClean="0"/>
              <a:t>recursive feature elimination (</a:t>
            </a:r>
            <a:r>
              <a:rPr lang="en-US" dirty="0"/>
              <a:t>RFE), using </a:t>
            </a:r>
            <a:r>
              <a:rPr lang="en-US" dirty="0" smtClean="0"/>
              <a:t>Linear SVC as </a:t>
            </a:r>
            <a:r>
              <a:rPr lang="en-US" dirty="0"/>
              <a:t>an estimator.</a:t>
            </a:r>
          </a:p>
          <a:p>
            <a:pPr lvl="1"/>
            <a:r>
              <a:rPr lang="en-US" dirty="0" smtClean="0"/>
              <a:t>Feature selection using the meta transformer </a:t>
            </a:r>
            <a:r>
              <a:rPr lang="en-US" dirty="0" err="1" smtClean="0"/>
              <a:t>SelectFromModel</a:t>
            </a:r>
            <a:r>
              <a:rPr lang="en-US" dirty="0" smtClean="0"/>
              <a:t>() based on </a:t>
            </a:r>
            <a:r>
              <a:rPr lang="en-US" dirty="0" err="1" smtClean="0"/>
              <a:t>LinearSVC</a:t>
            </a:r>
            <a:r>
              <a:rPr lang="en-US" dirty="0"/>
              <a:t>()  </a:t>
            </a:r>
            <a:r>
              <a:rPr lang="en-US" dirty="0" smtClean="0"/>
              <a:t>as an estimator</a:t>
            </a:r>
          </a:p>
          <a:p>
            <a:pPr lvl="1"/>
            <a:endParaRPr lang="en-US" dirty="0"/>
          </a:p>
          <a:p>
            <a:r>
              <a:rPr lang="en-US" dirty="0" smtClean="0"/>
              <a:t>Keep ~200 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1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validation set &amp; a </a:t>
            </a:r>
            <a:r>
              <a:rPr lang="en-US" dirty="0" smtClean="0"/>
              <a:t>test set from the training data to estimate error</a:t>
            </a:r>
            <a:endParaRPr lang="en-US" dirty="0" smtClean="0"/>
          </a:p>
          <a:p>
            <a:r>
              <a:rPr lang="en-US" dirty="0" smtClean="0"/>
              <a:t>Choose 4 algorithms to compare: </a:t>
            </a:r>
            <a:r>
              <a:rPr lang="en-US" dirty="0" err="1" smtClean="0"/>
              <a:t>LogisticRegression</a:t>
            </a:r>
            <a:r>
              <a:rPr lang="en-US" dirty="0" smtClean="0"/>
              <a:t>(), </a:t>
            </a:r>
            <a:r>
              <a:rPr lang="en-US" dirty="0" err="1" smtClean="0"/>
              <a:t>LinearSVC</a:t>
            </a:r>
            <a:r>
              <a:rPr lang="en-US" dirty="0" smtClean="0"/>
              <a:t>(), K-nearest neighbor(), SVC()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nb-NO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LR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0.981339031339, (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0.0249548093603</a:t>
            </a:r>
            <a:r>
              <a:rPr lang="nb-NO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nb-NO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LinearSVC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0.771652421652, (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0.201350189994</a:t>
            </a:r>
            <a:r>
              <a:rPr lang="nb-NO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nb-NO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KNN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0.969515669516, (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0.033469418077</a:t>
            </a:r>
            <a:r>
              <a:rPr lang="nb-NO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nb-NO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SVC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avg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0.973361823362, (</a:t>
            </a:r>
            <a:r>
              <a:rPr lang="nb-NO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</a:t>
            </a:r>
            <a:r>
              <a:rPr lang="nb-NO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0.0295737611569)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8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43" y="1825625"/>
            <a:ext cx="525779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Cross-validation, n=10 bins</a:t>
            </a:r>
          </a:p>
          <a:p>
            <a:r>
              <a:rPr lang="en-US" dirty="0" smtClean="0"/>
              <a:t>Use the same seed for each algorithm to compare results directly</a:t>
            </a:r>
          </a:p>
          <a:p>
            <a:r>
              <a:rPr lang="en-US" dirty="0"/>
              <a:t>High accuracy for most </a:t>
            </a:r>
            <a:r>
              <a:rPr lang="mr-IN" dirty="0"/>
              <a:t>–</a:t>
            </a:r>
            <a:r>
              <a:rPr lang="en-US" dirty="0"/>
              <a:t> overfitting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Move forward with </a:t>
            </a:r>
            <a:r>
              <a:rPr lang="en-US" dirty="0" err="1"/>
              <a:t>LinearSVC</a:t>
            </a:r>
            <a:r>
              <a:rPr lang="en-US" dirty="0"/>
              <a:t> (recommended for this type of </a:t>
            </a:r>
            <a:r>
              <a:rPr lang="en-US" dirty="0" smtClean="0"/>
              <a:t>data) </a:t>
            </a:r>
            <a:r>
              <a:rPr lang="en-US" dirty="0"/>
              <a:t>&amp; KNN (highest accuracy)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16" y="1177471"/>
            <a:ext cx="6830484" cy="51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</a:t>
            </a:r>
            <a:r>
              <a:rPr lang="mr-IN" dirty="0" smtClean="0"/>
              <a:t>–</a:t>
            </a:r>
            <a:r>
              <a:rPr lang="en-US" dirty="0" smtClean="0"/>
              <a:t> model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each algorithm to the training set then predict on the putative set</a:t>
            </a:r>
          </a:p>
          <a:p>
            <a:r>
              <a:rPr lang="en-US" dirty="0" smtClean="0"/>
              <a:t>Add ‘label’ feature based on predictions and plot PCA: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471"/>
            <a:ext cx="5203372" cy="3902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1" y="2898094"/>
            <a:ext cx="4838699" cy="3823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5757" y="2955471"/>
            <a:ext cx="16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7100" y="289809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3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</a:t>
            </a:r>
            <a:r>
              <a:rPr lang="mr-IN" dirty="0" smtClean="0"/>
              <a:t>–</a:t>
            </a:r>
            <a:r>
              <a:rPr lang="en-US" dirty="0" smtClean="0"/>
              <a:t> model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each algorithm to the training set then predict on the putative set</a:t>
            </a:r>
          </a:p>
          <a:p>
            <a:r>
              <a:rPr lang="en-US" dirty="0"/>
              <a:t>Add ‘label’ feature based on predictions and plot </a:t>
            </a:r>
            <a:r>
              <a:rPr lang="en-US" dirty="0" smtClean="0"/>
              <a:t>PCA</a:t>
            </a:r>
            <a:endParaRPr lang="en-US" dirty="0"/>
          </a:p>
          <a:p>
            <a:r>
              <a:rPr lang="en-US" dirty="0" smtClean="0"/>
              <a:t>Score the model using the pickled </a:t>
            </a:r>
            <a:r>
              <a:rPr lang="en-US" dirty="0" err="1" smtClean="0"/>
              <a:t>dictionnary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2"/>
            <a:r>
              <a:rPr lang="en-US" sz="3600" dirty="0"/>
              <a:t>KNN: </a:t>
            </a:r>
            <a:r>
              <a:rPr lang="en-US" sz="3600" dirty="0" smtClean="0"/>
              <a:t>$2000000.0</a:t>
            </a:r>
          </a:p>
          <a:p>
            <a:pPr lvl="2"/>
            <a:r>
              <a:rPr lang="en-US" sz="3600" dirty="0" err="1" smtClean="0"/>
              <a:t>Linear_SVC</a:t>
            </a:r>
            <a:r>
              <a:rPr lang="en-US" sz="3600" dirty="0"/>
              <a:t>: </a:t>
            </a:r>
            <a:r>
              <a:rPr lang="en-US" sz="3600" dirty="0" smtClean="0"/>
              <a:t>$60000000.0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502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smtClean="0"/>
              <a:t>on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algorithms</a:t>
            </a:r>
          </a:p>
          <a:p>
            <a:r>
              <a:rPr lang="en-US" dirty="0" smtClean="0"/>
              <a:t>Ensemble algorithms</a:t>
            </a:r>
          </a:p>
          <a:p>
            <a:r>
              <a:rPr lang="en-US" dirty="0"/>
              <a:t>Tweak algorithm hyper-parameters</a:t>
            </a:r>
          </a:p>
          <a:p>
            <a:endParaRPr lang="en-US" dirty="0" smtClean="0"/>
          </a:p>
          <a:p>
            <a:r>
              <a:rPr lang="en-US" dirty="0" smtClean="0"/>
              <a:t>Embedded </a:t>
            </a:r>
            <a:r>
              <a:rPr lang="en-US" dirty="0" smtClean="0"/>
              <a:t>feature selection</a:t>
            </a:r>
          </a:p>
          <a:p>
            <a:r>
              <a:rPr lang="en-US" dirty="0" smtClean="0"/>
              <a:t>Encoding </a:t>
            </a:r>
            <a:r>
              <a:rPr lang="en-US" dirty="0" smtClean="0"/>
              <a:t>the </a:t>
            </a:r>
            <a:r>
              <a:rPr lang="en-US" dirty="0" err="1" smtClean="0"/>
              <a:t>blastp</a:t>
            </a:r>
            <a:r>
              <a:rPr lang="en-US" dirty="0" smtClean="0"/>
              <a:t> </a:t>
            </a:r>
            <a:r>
              <a:rPr lang="en-US" dirty="0" err="1" smtClean="0"/>
              <a:t>sseqid</a:t>
            </a:r>
            <a:r>
              <a:rPr lang="en-US" dirty="0" smtClean="0"/>
              <a:t> </a:t>
            </a:r>
            <a:r>
              <a:rPr lang="en-US" dirty="0" smtClean="0"/>
              <a:t>as a feature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Add categorical </a:t>
            </a:r>
            <a:r>
              <a:rPr lang="en-US" dirty="0" smtClean="0"/>
              <a:t>features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all_three_domains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Retain </a:t>
            </a:r>
            <a:r>
              <a:rPr lang="en-US" dirty="0" smtClean="0"/>
              <a:t>‘location’ </a:t>
            </a:r>
            <a:r>
              <a:rPr lang="en-US" dirty="0" smtClean="0"/>
              <a:t>columns </a:t>
            </a:r>
            <a:r>
              <a:rPr lang="mr-IN" dirty="0" smtClean="0"/>
              <a:t>–</a:t>
            </a:r>
            <a:r>
              <a:rPr lang="en-US" dirty="0" smtClean="0"/>
              <a:t> alignment start/end and domain 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4300"/>
            <a:ext cx="10515600" cy="40190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“ </a:t>
            </a:r>
            <a:r>
              <a:rPr lang="en-US" dirty="0" err="1" smtClean="0"/>
              <a:t>DrugPro</a:t>
            </a:r>
            <a:r>
              <a:rPr lang="en-US" dirty="0" smtClean="0"/>
              <a:t> </a:t>
            </a:r>
            <a:r>
              <a:rPr lang="en-US" dirty="0"/>
              <a:t>has a small but profitable portfolio of bacterial-derived proteins to treat </a:t>
            </a:r>
            <a:r>
              <a:rPr lang="en-US" i="1" dirty="0" smtClean="0"/>
              <a:t>Chokeophobia</a:t>
            </a:r>
            <a:r>
              <a:rPr lang="en-US" dirty="0"/>
              <a:t>, the clinical condition described by </a:t>
            </a:r>
            <a:r>
              <a:rPr lang="en-US" dirty="0" smtClean="0"/>
              <a:t>a debilitating </a:t>
            </a:r>
            <a:r>
              <a:rPr lang="en-US" dirty="0"/>
              <a:t>fear that the Chicago Cubs won't return to the World Series </a:t>
            </a:r>
            <a:r>
              <a:rPr lang="en-US" dirty="0" smtClean="0"/>
              <a:t>this year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Your </a:t>
            </a:r>
            <a:r>
              <a:rPr lang="en-US" dirty="0"/>
              <a:t>R&amp;D </a:t>
            </a:r>
            <a:r>
              <a:rPr lang="en-US" dirty="0" smtClean="0"/>
              <a:t>division has </a:t>
            </a:r>
            <a:r>
              <a:rPr lang="en-US" dirty="0"/>
              <a:t>identified 10,000 proteins that </a:t>
            </a:r>
            <a:r>
              <a:rPr lang="en-US" dirty="0" smtClean="0"/>
              <a:t>are over-expressed </a:t>
            </a:r>
            <a:r>
              <a:rPr lang="en-US" dirty="0"/>
              <a:t>in Cubs fans who are resistant to </a:t>
            </a:r>
            <a:r>
              <a:rPr lang="en-US" i="1" dirty="0" smtClean="0"/>
              <a:t>Chokeophobia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sz="3200" dirty="0" smtClean="0"/>
              <a:t> Find proteins that are most likely to confer resistance to </a:t>
            </a:r>
            <a:r>
              <a:rPr lang="en-US" sz="3200" i="1" dirty="0"/>
              <a:t>C</a:t>
            </a:r>
            <a:r>
              <a:rPr lang="en-US" sz="3200" i="1" dirty="0" smtClean="0"/>
              <a:t>hokeophobia</a:t>
            </a:r>
            <a:endParaRPr lang="en-US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7" y="48349"/>
            <a:ext cx="1983005" cy="19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197456"/>
              </p:ext>
            </p:extLst>
          </p:nvPr>
        </p:nvGraphicFramePr>
        <p:xfrm>
          <a:off x="838200" y="1516280"/>
          <a:ext cx="10515600" cy="384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881"/>
                <a:gridCol w="7001719"/>
              </a:tblGrid>
              <a:tr h="4204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Collect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Sources: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BLASTp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hmmscan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pydpi</a:t>
                      </a:r>
                      <a:endParaRPr lang="en-US" dirty="0"/>
                    </a:p>
                  </a:txBody>
                  <a:tcPr/>
                </a:tc>
              </a:tr>
              <a:tr h="478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Keep relevant</a:t>
                      </a:r>
                      <a:r>
                        <a:rPr lang="en-US" baseline="0" dirty="0" smtClean="0"/>
                        <a:t> columns, build a master data frame</a:t>
                      </a:r>
                      <a:endParaRPr lang="en-US" dirty="0"/>
                    </a:p>
                  </a:txBody>
                  <a:tcPr/>
                </a:tc>
              </a:tr>
              <a:tr h="4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Impute</a:t>
                      </a:r>
                      <a:r>
                        <a:rPr lang="en-US" baseline="0" dirty="0" smtClean="0"/>
                        <a:t> missing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Queries that did not align / do not have a domain of interest</a:t>
                      </a:r>
                      <a:endParaRPr lang="en-US" dirty="0"/>
                    </a:p>
                  </a:txBody>
                  <a:tcPr/>
                </a:tc>
              </a:tr>
              <a:tr h="4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Determine which column</a:t>
                      </a:r>
                      <a:r>
                        <a:rPr lang="en-US" baseline="0" dirty="0" smtClean="0"/>
                        <a:t>s to take into account</a:t>
                      </a:r>
                      <a:endParaRPr lang="en-US" dirty="0"/>
                    </a:p>
                  </a:txBody>
                  <a:tcPr/>
                </a:tc>
              </a:tr>
              <a:tr h="4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Which model is the most accurate</a:t>
                      </a:r>
                      <a:endParaRPr lang="en-US" dirty="0"/>
                    </a:p>
                  </a:txBody>
                  <a:tcPr/>
                </a:tc>
              </a:tr>
              <a:tr h="4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the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Train and validate the model on the training</a:t>
                      </a:r>
                      <a:r>
                        <a:rPr lang="en-US" baseline="0" dirty="0" smtClean="0"/>
                        <a:t> set data</a:t>
                      </a:r>
                      <a:endParaRPr lang="en-US" dirty="0"/>
                    </a:p>
                  </a:txBody>
                  <a:tcPr/>
                </a:tc>
              </a:tr>
              <a:tr h="4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Make predictions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the model on the putative data set</a:t>
                      </a:r>
                      <a:endParaRPr lang="en-US" dirty="0"/>
                    </a:p>
                  </a:txBody>
                  <a:tcPr/>
                </a:tc>
              </a:tr>
              <a:tr h="4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Evaluate using the pickled dictionary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" y="1690688"/>
            <a:ext cx="6112973" cy="3592512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6946900" y="1690688"/>
            <a:ext cx="1028700" cy="328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946900" y="3435747"/>
            <a:ext cx="1028700" cy="1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46900" y="4546600"/>
            <a:ext cx="1181100" cy="355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00" y="1308556"/>
            <a:ext cx="344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Sequence Homology: </a:t>
            </a:r>
            <a:r>
              <a:rPr lang="en-US" dirty="0" smtClean="0"/>
              <a:t>sequence similarities between valid proteins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BLASTp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509000" y="3033871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Domain Homology</a:t>
            </a:r>
            <a:r>
              <a:rPr lang="en-US" dirty="0" smtClean="0"/>
              <a:t>: HMM to model homology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hmmscan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09000" y="4546600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Physicochemical properties</a:t>
            </a:r>
            <a:r>
              <a:rPr lang="en-US" dirty="0" smtClean="0"/>
              <a:t>: properties of the AA bases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pydpi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1243" y="5816600"/>
            <a:ext cx="81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264 sequences in the training set, 44 with label ==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BLASTp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931988"/>
            <a:ext cx="10515600" cy="1106905"/>
          </a:xfrm>
        </p:spPr>
      </p:pic>
      <p:sp>
        <p:nvSpPr>
          <p:cNvPr id="5" name="TextBox 4"/>
          <p:cNvSpPr txBox="1"/>
          <p:nvPr/>
        </p:nvSpPr>
        <p:spPr>
          <a:xfrm>
            <a:off x="1460500" y="13970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qseqid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4800" y="144200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pident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61500" y="148701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E-value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06100" y="1502331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bitscore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9300" y="3568700"/>
            <a:ext cx="543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 </a:t>
            </a:r>
            <a:r>
              <a:rPr lang="en-US" dirty="0" err="1" smtClean="0"/>
              <a:t>BLASTp</a:t>
            </a:r>
            <a:r>
              <a:rPr lang="en-US" dirty="0" smtClean="0"/>
              <a:t> job against valid proteins only (label = 0) to find homology to those proteins.</a:t>
            </a:r>
          </a:p>
          <a:p>
            <a:r>
              <a:rPr lang="en-US" dirty="0" smtClean="0"/>
              <a:t>Fill in missing data </a:t>
            </a:r>
            <a:r>
              <a:rPr lang="mr-IN" dirty="0" smtClean="0"/>
              <a:t>–</a:t>
            </a:r>
            <a:r>
              <a:rPr lang="en-US" dirty="0" smtClean="0"/>
              <a:t> queries that share no homology to valid proteins with:</a:t>
            </a:r>
          </a:p>
          <a:p>
            <a:endParaRPr lang="en-US" dirty="0"/>
          </a:p>
          <a:p>
            <a:r>
              <a:rPr lang="en-US" dirty="0" smtClean="0"/>
              <a:t> - % identical matches = 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e-value = 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Bitscore</a:t>
            </a:r>
            <a:r>
              <a:rPr lang="en-US" dirty="0" smtClean="0"/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BLASTp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544460"/>
            <a:ext cx="7870370" cy="5687988"/>
          </a:xfrm>
        </p:spPr>
      </p:pic>
    </p:spTree>
    <p:extLst>
      <p:ext uri="{BB962C8B-B14F-4D97-AF65-F5344CB8AC3E}">
        <p14:creationId xmlns:p14="http://schemas.microsoft.com/office/powerpoint/2010/main" val="193596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HMMer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718"/>
            <a:ext cx="10515600" cy="650875"/>
          </a:xfrm>
        </p:spPr>
        <p:txBody>
          <a:bodyPr/>
          <a:lstStyle/>
          <a:p>
            <a:r>
              <a:rPr lang="en-US" dirty="0" smtClean="0"/>
              <a:t>Run a </a:t>
            </a:r>
            <a:r>
              <a:rPr lang="en-US" dirty="0" err="1" smtClean="0"/>
              <a:t>hmmscan</a:t>
            </a:r>
            <a:r>
              <a:rPr lang="en-US" dirty="0" smtClean="0"/>
              <a:t> job against the </a:t>
            </a:r>
            <a:r>
              <a:rPr lang="en-US" dirty="0" err="1" smtClean="0"/>
              <a:t>Pfam</a:t>
            </a:r>
            <a:r>
              <a:rPr lang="en-US" dirty="0" smtClean="0"/>
              <a:t>-A protein with valid proteins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83593"/>
            <a:ext cx="7467600" cy="185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152900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U</a:t>
            </a:r>
            <a:r>
              <a:rPr lang="en-US" sz="2800" dirty="0" smtClean="0"/>
              <a:t>se </a:t>
            </a:r>
            <a:r>
              <a:rPr lang="en-US" sz="2800" dirty="0"/>
              <a:t>.hmm files obtained from </a:t>
            </a:r>
            <a:r>
              <a:rPr lang="en-US" sz="2800" dirty="0" smtClean="0"/>
              <a:t>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pfam.xfam.org/</a:t>
            </a:r>
            <a:r>
              <a:rPr lang="en-US" sz="2800" dirty="0" smtClean="0"/>
              <a:t> for each of the three domains of interest: </a:t>
            </a:r>
            <a:r>
              <a:rPr lang="en-US" sz="2800" dirty="0" err="1" smtClean="0"/>
              <a:t>endotoxin_M</a:t>
            </a:r>
            <a:r>
              <a:rPr lang="en-US" sz="2800" dirty="0" smtClean="0"/>
              <a:t>, </a:t>
            </a:r>
            <a:r>
              <a:rPr lang="en-US" sz="2800" dirty="0" err="1" smtClean="0"/>
              <a:t>endotoxin_C</a:t>
            </a:r>
            <a:r>
              <a:rPr lang="en-US" sz="2800" dirty="0" smtClean="0"/>
              <a:t> &amp; </a:t>
            </a:r>
            <a:r>
              <a:rPr lang="en-US" sz="2800" dirty="0" err="1" smtClean="0"/>
              <a:t>endotoxin_N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Run a </a:t>
            </a:r>
            <a:r>
              <a:rPr lang="en-US" sz="2800" dirty="0" err="1" smtClean="0"/>
              <a:t>hmmscan</a:t>
            </a:r>
            <a:r>
              <a:rPr lang="en-US" sz="2800" dirty="0" smtClean="0"/>
              <a:t> job for all </a:t>
            </a:r>
            <a:r>
              <a:rPr lang="en-US" sz="2800" dirty="0" err="1" smtClean="0"/>
              <a:t>seqs</a:t>
            </a:r>
            <a:r>
              <a:rPr lang="en-US" sz="2800" dirty="0" smtClean="0"/>
              <a:t> in the training set against these three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750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HMMer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Filling in missing data: queries that do not have the domains of interest. For each domain: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e-value = 1</a:t>
            </a:r>
          </a:p>
          <a:p>
            <a:pPr lvl="1">
              <a:buFontTx/>
              <a:buChar char="-"/>
            </a:pPr>
            <a:r>
              <a:rPr lang="en-US" dirty="0" smtClean="0"/>
              <a:t>Score = 0</a:t>
            </a:r>
          </a:p>
          <a:p>
            <a:pPr lvl="1">
              <a:buFontTx/>
              <a:buChar char="-"/>
            </a:pPr>
            <a:r>
              <a:rPr lang="en-US" dirty="0" smtClean="0"/>
              <a:t>domain-score = 0</a:t>
            </a:r>
          </a:p>
          <a:p>
            <a:pPr lvl="1">
              <a:buFontTx/>
              <a:buChar char="-"/>
            </a:pPr>
            <a:r>
              <a:rPr lang="en-US" dirty="0" smtClean="0"/>
              <a:t>Reliability = 0</a:t>
            </a:r>
          </a:p>
          <a:p>
            <a:pPr lvl="1">
              <a:buFontTx/>
              <a:buChar char="-"/>
            </a:pPr>
            <a:r>
              <a:rPr lang="en-US" dirty="0" smtClean="0"/>
              <a:t>Count = 0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dd a count column: number of domains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6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Hmmer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75" y="723900"/>
            <a:ext cx="7626350" cy="5719763"/>
          </a:xfrm>
        </p:spPr>
      </p:pic>
    </p:spTree>
    <p:extLst>
      <p:ext uri="{BB962C8B-B14F-4D97-AF65-F5344CB8AC3E}">
        <p14:creationId xmlns:p14="http://schemas.microsoft.com/office/powerpoint/2010/main" val="18029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737</Words>
  <Application>Microsoft Macintosh PowerPoint</Application>
  <PresentationFormat>Widescreen</PresentationFormat>
  <Paragraphs>119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Wingdings</vt:lpstr>
      <vt:lpstr>Arial</vt:lpstr>
      <vt:lpstr>Office Theme</vt:lpstr>
      <vt:lpstr>Second Genome  Genomic Data Scientist Challenge</vt:lpstr>
      <vt:lpstr>Background</vt:lpstr>
      <vt:lpstr>Process</vt:lpstr>
      <vt:lpstr>The Data</vt:lpstr>
      <vt:lpstr>BLASTp data</vt:lpstr>
      <vt:lpstr>BLASTp data</vt:lpstr>
      <vt:lpstr>HMMer data</vt:lpstr>
      <vt:lpstr>HMMer data</vt:lpstr>
      <vt:lpstr>Hmmer data</vt:lpstr>
      <vt:lpstr>Physicochemical features data</vt:lpstr>
      <vt:lpstr>Bad predictors:</vt:lpstr>
      <vt:lpstr>Better predictors:</vt:lpstr>
      <vt:lpstr>Feature Selection</vt:lpstr>
      <vt:lpstr>Feature Selection</vt:lpstr>
      <vt:lpstr>Algorithm Selection</vt:lpstr>
      <vt:lpstr>Algorithm Selection</vt:lpstr>
      <vt:lpstr>Scoring – model quality</vt:lpstr>
      <vt:lpstr>Scoring – model quality</vt:lpstr>
      <vt:lpstr>Improving on the model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DrugPro Inc.</dc:title>
  <dc:creator>Joanna Dreux</dc:creator>
  <cp:lastModifiedBy>Joanna Dreux</cp:lastModifiedBy>
  <cp:revision>38</cp:revision>
  <dcterms:created xsi:type="dcterms:W3CDTF">2017-09-20T17:47:04Z</dcterms:created>
  <dcterms:modified xsi:type="dcterms:W3CDTF">2017-09-26T07:38:41Z</dcterms:modified>
</cp:coreProperties>
</file>