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5" r:id="rId4"/>
    <p:sldId id="264" r:id="rId5"/>
    <p:sldId id="258" r:id="rId6"/>
    <p:sldId id="260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7"/>
    <p:restoredTop sz="94587"/>
  </p:normalViewPr>
  <p:slideViewPr>
    <p:cSldViewPr snapToGrid="0" snapToObjects="1">
      <p:cViewPr varScale="1">
        <p:scale>
          <a:sx n="128" d="100"/>
          <a:sy n="128" d="100"/>
        </p:scale>
        <p:origin x="20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2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2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9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0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2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6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5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5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5A903-5B18-354A-9EB7-09131C6D77B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dnuggets.com/2015/11/seven-steps-machine-learning-python.html" TargetMode="External"/><Relationship Id="rId4" Type="http://schemas.openxmlformats.org/officeDocument/2006/relationships/hyperlink" Target="http://www.kdnuggets.com/2016/03/doing-data-science-kaggle-walkthrough-cleaning-data.html/2" TargetMode="External"/><Relationship Id="rId5" Type="http://schemas.openxmlformats.org/officeDocument/2006/relationships/hyperlink" Target="https://pythonprogramming.net/machine-learning-tutorial-python-introduction/" TargetMode="External"/><Relationship Id="rId6" Type="http://schemas.openxmlformats.org/officeDocument/2006/relationships/hyperlink" Target="https://bmcbioinformatics.biomedcentral.com/articles/10.1186/1471-2105-11-273" TargetMode="External"/><Relationship Id="rId7" Type="http://schemas.openxmlformats.org/officeDocument/2006/relationships/hyperlink" Target="https://github.com/dformoso/machine-learning-mindmap" TargetMode="External"/><Relationship Id="rId8" Type="http://schemas.openxmlformats.org/officeDocument/2006/relationships/hyperlink" Target="https://bmcresnotes.biomedcentral.com/articles/10.1186/1756-0500-7-81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nalyticsvidhya.com/blog/2017/09/common-machine-learning-algorithm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548" y="1122363"/>
            <a:ext cx="9614452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Second Genome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Genomic </a:t>
            </a:r>
            <a:r>
              <a:rPr lang="en-US" dirty="0"/>
              <a:t>Data Scientist </a:t>
            </a:r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Joanna Dreux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5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4300"/>
            <a:ext cx="10515600" cy="40190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“ </a:t>
            </a:r>
            <a:r>
              <a:rPr lang="en-US" dirty="0" err="1" smtClean="0"/>
              <a:t>DrugPro</a:t>
            </a:r>
            <a:r>
              <a:rPr lang="en-US" dirty="0" smtClean="0"/>
              <a:t> </a:t>
            </a:r>
            <a:r>
              <a:rPr lang="en-US" dirty="0"/>
              <a:t>has a small but profitable portfolio of bacterial-derived proteins to treat </a:t>
            </a:r>
            <a:r>
              <a:rPr lang="en-US" i="1" dirty="0" smtClean="0"/>
              <a:t>Chokeophobia</a:t>
            </a:r>
            <a:r>
              <a:rPr lang="en-US" dirty="0"/>
              <a:t>, the clinical condition described by </a:t>
            </a:r>
            <a:r>
              <a:rPr lang="en-US" dirty="0" smtClean="0"/>
              <a:t>a debilitating </a:t>
            </a:r>
            <a:r>
              <a:rPr lang="en-US" dirty="0"/>
              <a:t>fear that the Chicago Cubs won't return to the World Series </a:t>
            </a:r>
            <a:r>
              <a:rPr lang="en-US" dirty="0" smtClean="0"/>
              <a:t>this year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Your </a:t>
            </a:r>
            <a:r>
              <a:rPr lang="en-US" dirty="0"/>
              <a:t>R&amp;D </a:t>
            </a:r>
            <a:r>
              <a:rPr lang="en-US" dirty="0" smtClean="0"/>
              <a:t>division has </a:t>
            </a:r>
            <a:r>
              <a:rPr lang="en-US" dirty="0"/>
              <a:t>identified 10,000 proteins that </a:t>
            </a:r>
            <a:r>
              <a:rPr lang="en-US" dirty="0" smtClean="0"/>
              <a:t>are over-expressed </a:t>
            </a:r>
            <a:r>
              <a:rPr lang="en-US" dirty="0"/>
              <a:t>in Cubs fans who are resistant to </a:t>
            </a:r>
            <a:r>
              <a:rPr lang="en-US" i="1" dirty="0" smtClean="0"/>
              <a:t>Chokeophobia</a:t>
            </a:r>
            <a:r>
              <a:rPr lang="en-US" dirty="0" smtClean="0"/>
              <a:t>.” 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sz="3200" dirty="0" smtClean="0"/>
              <a:t> Find proteins that are most likely to confer resistance to </a:t>
            </a:r>
            <a:r>
              <a:rPr lang="en-US" sz="3200" i="1" dirty="0"/>
              <a:t>C</a:t>
            </a:r>
            <a:r>
              <a:rPr lang="en-US" sz="3200" i="1" dirty="0" smtClean="0"/>
              <a:t>hokeophobia</a:t>
            </a:r>
            <a:endParaRPr lang="en-US" sz="32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7" y="48349"/>
            <a:ext cx="1983005" cy="195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658922"/>
              </p:ext>
            </p:extLst>
          </p:nvPr>
        </p:nvGraphicFramePr>
        <p:xfrm>
          <a:off x="838200" y="1825625"/>
          <a:ext cx="10515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 Question:</a:t>
                      </a:r>
                      <a:r>
                        <a:rPr lang="en-US" baseline="0" dirty="0" smtClean="0"/>
                        <a:t> 0 or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Materials: Sequence Homology</a:t>
                      </a:r>
                      <a:r>
                        <a:rPr lang="en-US" baseline="0" dirty="0" smtClean="0"/>
                        <a:t> (BLAST), HMM, Physicochemical 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Find, collect, explore and clean data </a:t>
                      </a:r>
                    </a:p>
                    <a:p>
                      <a:r>
                        <a:rPr lang="en-US" dirty="0" smtClean="0"/>
                        <a:t>Impute features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selection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 selection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Training_st.csv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 the model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Optimization &amp; </a:t>
                      </a:r>
                      <a:r>
                        <a:rPr lang="en-US" dirty="0" err="1" smtClean="0"/>
                        <a:t>Hyperparameter</a:t>
                      </a:r>
                      <a:r>
                        <a:rPr lang="en-US" dirty="0" smtClean="0"/>
                        <a:t> Tuning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Apply model to putative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Results: $$$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52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will be remunerated for </a:t>
            </a:r>
            <a:r>
              <a:rPr lang="en-US" dirty="0" smtClean="0"/>
              <a:t>proteins that </a:t>
            </a:r>
            <a:r>
              <a:rPr lang="en-US" dirty="0"/>
              <a:t>score positively in their assay according to how similar they are </a:t>
            </a:r>
            <a:r>
              <a:rPr lang="en-US" dirty="0" smtClean="0"/>
              <a:t>to existing </a:t>
            </a:r>
            <a:r>
              <a:rPr lang="en-US" dirty="0" err="1"/>
              <a:t>chokeophobia</a:t>
            </a:r>
            <a:r>
              <a:rPr lang="en-US" dirty="0"/>
              <a:t> therapeutics in their training set: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&gt;= 78% sequence identity: $1M per protein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&lt; 78% but &gt;= 45% sequence identity: $2M per protein   </a:t>
            </a:r>
            <a:endParaRPr lang="en-US" dirty="0" smtClean="0"/>
          </a:p>
          <a:p>
            <a:r>
              <a:rPr lang="en-US" dirty="0" smtClean="0"/>
              <a:t> &lt;45</a:t>
            </a:r>
            <a:r>
              <a:rPr lang="en-US" dirty="0"/>
              <a:t>% sequence identity: $4M per </a:t>
            </a:r>
            <a:r>
              <a:rPr lang="en-US" dirty="0" smtClean="0"/>
              <a:t>protein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protein_nomination_value.pkl</a:t>
            </a:r>
            <a:r>
              <a:rPr lang="en-US" dirty="0" smtClean="0"/>
              <a:t>: report </a:t>
            </a:r>
            <a:r>
              <a:rPr lang="en-US" dirty="0"/>
              <a:t>the </a:t>
            </a:r>
            <a:r>
              <a:rPr lang="en-US" dirty="0" smtClean="0"/>
              <a:t>monetary value </a:t>
            </a:r>
            <a:r>
              <a:rPr lang="en-US" dirty="0"/>
              <a:t>returned by your Top 200 nominations.  </a:t>
            </a:r>
          </a:p>
        </p:txBody>
      </p:sp>
    </p:spTree>
    <p:extLst>
      <p:ext uri="{BB962C8B-B14F-4D97-AF65-F5344CB8AC3E}">
        <p14:creationId xmlns:p14="http://schemas.microsoft.com/office/powerpoint/2010/main" val="93343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a classification question (is it 0 or 1)</a:t>
            </a:r>
          </a:p>
          <a:p>
            <a:r>
              <a:rPr lang="en-US" dirty="0" smtClean="0"/>
              <a:t>Select an algorithm depending on question and data available </a:t>
            </a:r>
            <a:r>
              <a:rPr lang="mr-IN" dirty="0" smtClean="0"/>
              <a:t>–</a:t>
            </a:r>
            <a:r>
              <a:rPr lang="en-US" dirty="0" smtClean="0"/>
              <a:t> good to test multiple</a:t>
            </a:r>
          </a:p>
          <a:p>
            <a:r>
              <a:rPr lang="en-US" dirty="0" smtClean="0"/>
              <a:t>Cost/loss function </a:t>
            </a:r>
            <a:r>
              <a:rPr lang="mr-IN" dirty="0" smtClean="0"/>
              <a:t>–</a:t>
            </a:r>
            <a:r>
              <a:rPr lang="en-US" dirty="0" smtClean="0"/>
              <a:t> measures how accurate my model is (how far it is from predicting training data </a:t>
            </a:r>
            <a:r>
              <a:rPr lang="mr-IN" dirty="0" smtClean="0"/>
              <a:t>–</a:t>
            </a:r>
            <a:r>
              <a:rPr lang="en-US" dirty="0" smtClean="0"/>
              <a:t> goal is to minimize this)</a:t>
            </a:r>
          </a:p>
          <a:p>
            <a:r>
              <a:rPr lang="en-US" dirty="0" smtClean="0"/>
              <a:t>Optimization </a:t>
            </a:r>
            <a:r>
              <a:rPr lang="mr-IN" dirty="0" smtClean="0"/>
              <a:t>–</a:t>
            </a:r>
            <a:r>
              <a:rPr lang="en-US" dirty="0" smtClean="0"/>
              <a:t> a method to minimize cost </a:t>
            </a:r>
            <a:r>
              <a:rPr lang="en-US" dirty="0" err="1" smtClean="0"/>
              <a:t>fn</a:t>
            </a:r>
            <a:r>
              <a:rPr lang="en-US" dirty="0" smtClean="0"/>
              <a:t> (“gradient descent”)</a:t>
            </a:r>
          </a:p>
          <a:p>
            <a:r>
              <a:rPr lang="en-US" dirty="0" smtClean="0"/>
              <a:t>Tuning </a:t>
            </a:r>
            <a:r>
              <a:rPr lang="mr-IN" dirty="0" smtClean="0"/>
              <a:t>–</a:t>
            </a:r>
            <a:r>
              <a:rPr lang="en-US" dirty="0" smtClean="0"/>
              <a:t> algorithm will have a </a:t>
            </a:r>
            <a:r>
              <a:rPr lang="en-US" dirty="0" err="1" smtClean="0"/>
              <a:t>hyperparameter</a:t>
            </a:r>
            <a:r>
              <a:rPr lang="en-US" dirty="0" smtClean="0"/>
              <a:t>. Find method for </a:t>
            </a:r>
            <a:r>
              <a:rPr lang="en-US" dirty="0" err="1" smtClean="0"/>
              <a:t>hyperparameter</a:t>
            </a:r>
            <a:r>
              <a:rPr lang="en-US" dirty="0" smtClean="0"/>
              <a:t> tuning such as grid and random search</a:t>
            </a:r>
          </a:p>
          <a:p>
            <a:r>
              <a:rPr lang="en-US" dirty="0" smtClean="0"/>
              <a:t>Results and benchmarking </a:t>
            </a:r>
            <a:r>
              <a:rPr lang="mr-IN" dirty="0" smtClean="0"/>
              <a:t>–</a:t>
            </a:r>
            <a:r>
              <a:rPr lang="en-US" dirty="0" smtClean="0"/>
              <a:t> compare to my pickles</a:t>
            </a:r>
          </a:p>
          <a:p>
            <a:r>
              <a:rPr lang="en-US" dirty="0" smtClean="0"/>
              <a:t>Make a graph here? parallels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</a:t>
            </a:r>
          </a:p>
          <a:p>
            <a:r>
              <a:rPr lang="en-US" dirty="0" smtClean="0"/>
              <a:t>Collect</a:t>
            </a:r>
          </a:p>
          <a:p>
            <a:r>
              <a:rPr lang="en-US" dirty="0" smtClean="0"/>
              <a:t>Explore</a:t>
            </a:r>
          </a:p>
          <a:p>
            <a:r>
              <a:rPr lang="en-US" dirty="0" smtClean="0"/>
              <a:t>Clean Features</a:t>
            </a:r>
          </a:p>
          <a:p>
            <a:r>
              <a:rPr lang="en-US" dirty="0" smtClean="0"/>
              <a:t>Impute features </a:t>
            </a:r>
            <a:r>
              <a:rPr lang="mr-IN" dirty="0" smtClean="0"/>
              <a:t>–</a:t>
            </a:r>
            <a:r>
              <a:rPr lang="en-US" dirty="0" smtClean="0"/>
              <a:t> data that is missing</a:t>
            </a:r>
          </a:p>
          <a:p>
            <a:r>
              <a:rPr lang="en-US" dirty="0" smtClean="0"/>
              <a:t>Select Features</a:t>
            </a:r>
          </a:p>
          <a:p>
            <a:r>
              <a:rPr lang="en-US" dirty="0" smtClean="0"/>
              <a:t>Encode Features</a:t>
            </a:r>
          </a:p>
          <a:p>
            <a:r>
              <a:rPr lang="en-US" dirty="0" smtClean="0"/>
              <a:t>Build a dataset</a:t>
            </a:r>
          </a:p>
          <a:p>
            <a:r>
              <a:rPr lang="en-US" dirty="0" smtClean="0"/>
              <a:t>These are all linear matrix fitting so data needs to be numerical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0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to refresh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Blastp</a:t>
            </a:r>
            <a:r>
              <a:rPr lang="en-US" dirty="0" smtClean="0"/>
              <a:t> algorithm</a:t>
            </a:r>
          </a:p>
          <a:p>
            <a:r>
              <a:rPr lang="en-US" dirty="0" err="1" smtClean="0"/>
              <a:t>Evalue</a:t>
            </a:r>
            <a:r>
              <a:rPr lang="en-US" dirty="0" smtClean="0"/>
              <a:t> meaning in blast</a:t>
            </a:r>
          </a:p>
          <a:p>
            <a:r>
              <a:rPr lang="en-US" dirty="0" smtClean="0"/>
              <a:t>HMM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>
                <a:hlinkClick r:id="rId2"/>
              </a:rPr>
              <a:t>https://www.analyticsvidhya.com/blog/2017/09/common-machine-learning-algorithms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www.kdnuggets.com/2015/11/seven-steps-machine-learning-python.html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www.kdnuggets.com/2016/03/doing-data-science-kaggle-walkthrough-cleaning-data.html/2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https://pythonprogramming.net/machine-learning-tutorial-python-introduction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bmcbioinformatics.biomedcentral.com/articles/10.1186/1471-2105-11-273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github.com/dformoso/machine-learning-mindmap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bmcresnotes.biomedcentral.com/articles/10.1186/1756-0500-7-810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PeptoneInc</a:t>
            </a:r>
            <a:r>
              <a:rPr lang="en-US" dirty="0"/>
              <a:t>/</a:t>
            </a:r>
            <a:r>
              <a:rPr lang="en-US" dirty="0" err="1"/>
              <a:t>dspp-keras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5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# code documentation</a:t>
            </a:r>
            <a:br>
              <a:rPr lang="en-US" i="1" dirty="0"/>
            </a:br>
            <a:r>
              <a:rPr lang="en-US" i="1" dirty="0"/>
              <a:t># </a:t>
            </a:r>
            <a:r>
              <a:rPr lang="en-US" i="1" dirty="0" err="1"/>
              <a:t>communicaiton</a:t>
            </a:r>
            <a:r>
              <a:rPr lang="en-US" i="1" dirty="0"/>
              <a:t> plan</a:t>
            </a:r>
            <a:br>
              <a:rPr lang="en-US" i="1" dirty="0"/>
            </a:br>
            <a:r>
              <a:rPr lang="en-US" i="1" dirty="0"/>
              <a:t># </a:t>
            </a:r>
            <a:r>
              <a:rPr lang="en-US" i="1" dirty="0" err="1"/>
              <a:t>powerpoint</a:t>
            </a:r>
            <a:r>
              <a:rPr lang="en-US" i="1" dirty="0"/>
              <a:t> </a:t>
            </a:r>
            <a:r>
              <a:rPr lang="en-US" i="1" dirty="0" smtClean="0"/>
              <a:t>slides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#  &gt; a brief description of the problem (it helps to hear your version of it)</a:t>
            </a:r>
            <a:br>
              <a:rPr lang="en-US" i="1" dirty="0"/>
            </a:br>
            <a:r>
              <a:rPr lang="en-US" i="1" dirty="0"/>
              <a:t>#  &gt; a brief description of the data</a:t>
            </a:r>
            <a:br>
              <a:rPr lang="en-US" i="1" dirty="0"/>
            </a:br>
            <a:r>
              <a:rPr lang="en-US" i="1" dirty="0"/>
              <a:t>#  &gt; your choice of features engineered from the protein sequences</a:t>
            </a:r>
            <a:br>
              <a:rPr lang="en-US" i="1" dirty="0"/>
            </a:br>
            <a:r>
              <a:rPr lang="en-US" i="1" dirty="0"/>
              <a:t>#  &gt; your feature selection </a:t>
            </a:r>
            <a:r>
              <a:rPr lang="en-US" i="1" dirty="0" err="1"/>
              <a:t>methodolgy</a:t>
            </a:r>
            <a:r>
              <a:rPr lang="en-US" i="1" dirty="0"/>
              <a:t>, if any</a:t>
            </a:r>
            <a:br>
              <a:rPr lang="en-US" i="1" dirty="0"/>
            </a:br>
            <a:r>
              <a:rPr lang="en-US" i="1" dirty="0"/>
              <a:t>#  &gt; your choice of model or models</a:t>
            </a:r>
            <a:br>
              <a:rPr lang="en-US" i="1" dirty="0"/>
            </a:br>
            <a:r>
              <a:rPr lang="en-US" i="1" dirty="0"/>
              <a:t>#  &gt; your validation method(s)</a:t>
            </a:r>
            <a:br>
              <a:rPr lang="en-US" i="1" dirty="0"/>
            </a:br>
            <a:r>
              <a:rPr lang="en-US" i="1" dirty="0"/>
              <a:t>#  &gt; the quality of your model ($$$)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8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374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Mangal</vt:lpstr>
      <vt:lpstr>Wingdings</vt:lpstr>
      <vt:lpstr>Arial</vt:lpstr>
      <vt:lpstr>Office Theme</vt:lpstr>
      <vt:lpstr>Second Genome  Genomic Data Scientist Challenge</vt:lpstr>
      <vt:lpstr>Background</vt:lpstr>
      <vt:lpstr>Process</vt:lpstr>
      <vt:lpstr>Evaluation</vt:lpstr>
      <vt:lpstr>Define the Problem</vt:lpstr>
      <vt:lpstr>Data</vt:lpstr>
      <vt:lpstr>Background to refresh</vt:lpstr>
      <vt:lpstr>Checklist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DrugPro Inc.</dc:title>
  <dc:creator>Joanna Dreux</dc:creator>
  <cp:lastModifiedBy>Joanna Dreux</cp:lastModifiedBy>
  <cp:revision>12</cp:revision>
  <dcterms:created xsi:type="dcterms:W3CDTF">2017-09-20T17:47:04Z</dcterms:created>
  <dcterms:modified xsi:type="dcterms:W3CDTF">2017-09-23T01:05:07Z</dcterms:modified>
</cp:coreProperties>
</file>