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2" r:id="rId3"/>
    <p:sldId id="265" r:id="rId4"/>
    <p:sldId id="274" r:id="rId5"/>
    <p:sldId id="275" r:id="rId6"/>
    <p:sldId id="276" r:id="rId7"/>
    <p:sldId id="277" r:id="rId8"/>
    <p:sldId id="278" r:id="rId9"/>
    <p:sldId id="283" r:id="rId10"/>
    <p:sldId id="279" r:id="rId11"/>
    <p:sldId id="280" r:id="rId12"/>
    <p:sldId id="281" r:id="rId13"/>
    <p:sldId id="282" r:id="rId14"/>
    <p:sldId id="266" r:id="rId15"/>
    <p:sldId id="270" r:id="rId16"/>
    <p:sldId id="272" r:id="rId17"/>
    <p:sldId id="264" r:id="rId18"/>
    <p:sldId id="273"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69F640-FCBE-954B-849C-C7144DC7F05C}">
          <p14:sldIdLst>
            <p14:sldId id="256"/>
            <p14:sldId id="262"/>
            <p14:sldId id="265"/>
            <p14:sldId id="274"/>
            <p14:sldId id="275"/>
            <p14:sldId id="276"/>
            <p14:sldId id="277"/>
            <p14:sldId id="278"/>
            <p14:sldId id="283"/>
            <p14:sldId id="279"/>
            <p14:sldId id="280"/>
            <p14:sldId id="281"/>
            <p14:sldId id="282"/>
            <p14:sldId id="266"/>
            <p14:sldId id="270"/>
            <p14:sldId id="272"/>
            <p14:sldId id="264"/>
            <p14:sldId id="273"/>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40"/>
    <p:restoredTop sz="81492"/>
  </p:normalViewPr>
  <p:slideViewPr>
    <p:cSldViewPr snapToGrid="0" snapToObjects="1">
      <p:cViewPr varScale="1">
        <p:scale>
          <a:sx n="101" d="100"/>
          <a:sy n="101" d="100"/>
        </p:scale>
        <p:origin x="5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8C1D5-31D5-CB42-9CCA-A2AE05BB1EA1}" type="datetimeFigureOut">
              <a:rPr lang="en-US" smtClean="0"/>
              <a:t>9/25/17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7897D-5EE2-B14B-BA91-F964A1DD0C81}" type="slidenum">
              <a:rPr lang="en-US" smtClean="0"/>
              <a:t>‹#›</a:t>
            </a:fld>
            <a:endParaRPr lang="en-US"/>
          </a:p>
        </p:txBody>
      </p:sp>
    </p:spTree>
    <p:extLst>
      <p:ext uri="{BB962C8B-B14F-4D97-AF65-F5344CB8AC3E}">
        <p14:creationId xmlns:p14="http://schemas.microsoft.com/office/powerpoint/2010/main" val="172293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a:t>
            </a:r>
            <a:r>
              <a:rPr lang="en-US" baseline="0" dirty="0" smtClean="0"/>
              <a:t> to build a classifier (0 or 1) machine learning model to run on the putative set</a:t>
            </a:r>
          </a:p>
          <a:p>
            <a:r>
              <a:rPr lang="en-US" baseline="0" dirty="0" smtClean="0"/>
              <a:t>These are the steps involved</a:t>
            </a:r>
            <a:endParaRPr lang="en-US" dirty="0"/>
          </a:p>
        </p:txBody>
      </p:sp>
      <p:sp>
        <p:nvSpPr>
          <p:cNvPr id="4" name="Slide Number Placeholder 3"/>
          <p:cNvSpPr>
            <a:spLocks noGrp="1"/>
          </p:cNvSpPr>
          <p:nvPr>
            <p:ph type="sldNum" sz="quarter" idx="10"/>
          </p:nvPr>
        </p:nvSpPr>
        <p:spPr/>
        <p:txBody>
          <a:bodyPr/>
          <a:lstStyle/>
          <a:p>
            <a:fld id="{6A27897D-5EE2-B14B-BA91-F964A1DD0C81}" type="slidenum">
              <a:rPr lang="en-US" smtClean="0"/>
              <a:t>3</a:t>
            </a:fld>
            <a:endParaRPr lang="en-US"/>
          </a:p>
        </p:txBody>
      </p:sp>
    </p:spTree>
    <p:extLst>
      <p:ext uri="{BB962C8B-B14F-4D97-AF65-F5344CB8AC3E}">
        <p14:creationId xmlns:p14="http://schemas.microsoft.com/office/powerpoint/2010/main" val="33224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a:t>
            </a:r>
            <a:r>
              <a:rPr lang="en-US" baseline="0" dirty="0" smtClean="0"/>
              <a:t> point is the protein sequence, from this we get the following information</a:t>
            </a:r>
            <a:endParaRPr lang="en-US" dirty="0"/>
          </a:p>
        </p:txBody>
      </p:sp>
      <p:sp>
        <p:nvSpPr>
          <p:cNvPr id="4" name="Slide Number Placeholder 3"/>
          <p:cNvSpPr>
            <a:spLocks noGrp="1"/>
          </p:cNvSpPr>
          <p:nvPr>
            <p:ph type="sldNum" sz="quarter" idx="10"/>
          </p:nvPr>
        </p:nvSpPr>
        <p:spPr/>
        <p:txBody>
          <a:bodyPr/>
          <a:lstStyle/>
          <a:p>
            <a:fld id="{6A27897D-5EE2-B14B-BA91-F964A1DD0C81}" type="slidenum">
              <a:rPr lang="en-US" smtClean="0"/>
              <a:t>4</a:t>
            </a:fld>
            <a:endParaRPr lang="en-US"/>
          </a:p>
        </p:txBody>
      </p:sp>
    </p:spTree>
    <p:extLst>
      <p:ext uri="{BB962C8B-B14F-4D97-AF65-F5344CB8AC3E}">
        <p14:creationId xmlns:p14="http://schemas.microsoft.com/office/powerpoint/2010/main" val="1682665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27897D-5EE2-B14B-BA91-F964A1DD0C81}" type="slidenum">
              <a:rPr lang="en-US" smtClean="0"/>
              <a:t>5</a:t>
            </a:fld>
            <a:endParaRPr lang="en-US"/>
          </a:p>
        </p:txBody>
      </p:sp>
    </p:spTree>
    <p:extLst>
      <p:ext uri="{BB962C8B-B14F-4D97-AF65-F5344CB8AC3E}">
        <p14:creationId xmlns:p14="http://schemas.microsoft.com/office/powerpoint/2010/main" val="1712767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95A903-5B18-354A-9EB7-09131C6D77BE}"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455123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95A903-5B18-354A-9EB7-09131C6D77BE}"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656226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95A903-5B18-354A-9EB7-09131C6D77BE}"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520190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95A903-5B18-354A-9EB7-09131C6D77BE}"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2068305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95A903-5B18-354A-9EB7-09131C6D77BE}"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685097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95A903-5B18-354A-9EB7-09131C6D77BE}" type="datetimeFigureOut">
              <a:rPr lang="en-US" smtClean="0"/>
              <a:t>9/25/17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77092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95A903-5B18-354A-9EB7-09131C6D77BE}" type="datetimeFigureOut">
              <a:rPr lang="en-US" smtClean="0"/>
              <a:t>9/25/17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98607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95A903-5B18-354A-9EB7-09131C6D77BE}" type="datetimeFigureOut">
              <a:rPr lang="en-US" smtClean="0"/>
              <a:t>9/25/17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60456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95A903-5B18-354A-9EB7-09131C6D77BE}" type="datetimeFigureOut">
              <a:rPr lang="en-US" smtClean="0"/>
              <a:t>9/25/17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2040758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95A903-5B18-354A-9EB7-09131C6D77BE}" type="datetimeFigureOut">
              <a:rPr lang="en-US" smtClean="0"/>
              <a:t>9/25/17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570850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95A903-5B18-354A-9EB7-09131C6D77BE}" type="datetimeFigureOut">
              <a:rPr lang="en-US" smtClean="0"/>
              <a:t>9/25/17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213552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5A903-5B18-354A-9EB7-09131C6D77BE}" type="datetimeFigureOut">
              <a:rPr lang="en-US" smtClean="0"/>
              <a:t>9/25/17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76642-A2DB-8E46-9C4D-5039ACC9C95C}" type="slidenum">
              <a:rPr lang="en-US" smtClean="0"/>
              <a:t>‹#›</a:t>
            </a:fld>
            <a:endParaRPr lang="en-US"/>
          </a:p>
        </p:txBody>
      </p:sp>
    </p:spTree>
    <p:extLst>
      <p:ext uri="{BB962C8B-B14F-4D97-AF65-F5344CB8AC3E}">
        <p14:creationId xmlns:p14="http://schemas.microsoft.com/office/powerpoint/2010/main" val="109528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kdnuggets.com/2015/11/seven-steps-machine-learning-python.html" TargetMode="External"/><Relationship Id="rId4" Type="http://schemas.openxmlformats.org/officeDocument/2006/relationships/hyperlink" Target="http://www.kdnuggets.com/2016/03/doing-data-science-kaggle-walkthrough-cleaning-data.html/2" TargetMode="External"/><Relationship Id="rId5" Type="http://schemas.openxmlformats.org/officeDocument/2006/relationships/hyperlink" Target="https://pythonprogramming.net/machine-learning-tutorial-python-introduction/" TargetMode="External"/><Relationship Id="rId6" Type="http://schemas.openxmlformats.org/officeDocument/2006/relationships/hyperlink" Target="https://bmcbioinformatics.biomedcentral.com/articles/10.1186/1471-2105-11-273" TargetMode="External"/><Relationship Id="rId7" Type="http://schemas.openxmlformats.org/officeDocument/2006/relationships/hyperlink" Target="https://github.com/dformoso/machine-learning-mindmap" TargetMode="External"/><Relationship Id="rId8" Type="http://schemas.openxmlformats.org/officeDocument/2006/relationships/hyperlink" Target="https://bmcresnotes.biomedcentral.com/articles/10.1186/1756-0500-7-810" TargetMode="External"/><Relationship Id="rId1" Type="http://schemas.openxmlformats.org/officeDocument/2006/relationships/slideLayout" Target="../slideLayouts/slideLayout2.xml"/><Relationship Id="rId2" Type="http://schemas.openxmlformats.org/officeDocument/2006/relationships/hyperlink" Target="https://www.analyticsvidhya.com/blog/2017/09/common-machine-learning-algorithm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hyperlink" Target="http://pfam.xfam.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3548" y="1122363"/>
            <a:ext cx="9614452" cy="2387600"/>
          </a:xfrm>
        </p:spPr>
        <p:txBody>
          <a:bodyPr>
            <a:normAutofit fontScale="90000"/>
          </a:bodyPr>
          <a:lstStyle/>
          <a:p>
            <a:r>
              <a:rPr lang="en-US" dirty="0"/>
              <a:t>Second Genome </a:t>
            </a:r>
            <a:r>
              <a:rPr lang="en-US" dirty="0" smtClean="0"/>
              <a:t/>
            </a:r>
            <a:br>
              <a:rPr lang="en-US" dirty="0" smtClean="0"/>
            </a:br>
            <a:r>
              <a:rPr lang="en-US" dirty="0" smtClean="0"/>
              <a:t>Genomic </a:t>
            </a:r>
            <a:r>
              <a:rPr lang="en-US" dirty="0"/>
              <a:t>Data Scientist </a:t>
            </a:r>
            <a:r>
              <a:rPr lang="en-US" dirty="0" smtClean="0"/>
              <a:t>Challenge</a:t>
            </a:r>
            <a:endParaRPr lang="en-US" dirty="0"/>
          </a:p>
        </p:txBody>
      </p:sp>
      <p:sp>
        <p:nvSpPr>
          <p:cNvPr id="3" name="Subtitle 2"/>
          <p:cNvSpPr>
            <a:spLocks noGrp="1"/>
          </p:cNvSpPr>
          <p:nvPr>
            <p:ph type="subTitle" idx="1"/>
          </p:nvPr>
        </p:nvSpPr>
        <p:spPr/>
        <p:txBody>
          <a:bodyPr/>
          <a:lstStyle/>
          <a:p>
            <a:r>
              <a:rPr lang="en-US" dirty="0" smtClean="0"/>
              <a:t>Joanna Dreux</a:t>
            </a:r>
            <a:endParaRPr lang="en-US" dirty="0"/>
          </a:p>
        </p:txBody>
      </p:sp>
    </p:spTree>
    <p:extLst>
      <p:ext uri="{BB962C8B-B14F-4D97-AF65-F5344CB8AC3E}">
        <p14:creationId xmlns:p14="http://schemas.microsoft.com/office/powerpoint/2010/main" val="429655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Physicochemical features data</a:t>
            </a:r>
            <a:endParaRPr lang="en-US" dirty="0"/>
          </a:p>
        </p:txBody>
      </p:sp>
      <p:sp>
        <p:nvSpPr>
          <p:cNvPr id="12" name="Content Placeholder 11"/>
          <p:cNvSpPr>
            <a:spLocks noGrp="1"/>
          </p:cNvSpPr>
          <p:nvPr>
            <p:ph idx="1"/>
          </p:nvPr>
        </p:nvSpPr>
        <p:spPr>
          <a:xfrm>
            <a:off x="762000" y="1790700"/>
            <a:ext cx="10261600" cy="4241800"/>
          </a:xfrm>
        </p:spPr>
        <p:txBody>
          <a:bodyPr/>
          <a:lstStyle/>
          <a:p>
            <a:r>
              <a:rPr lang="en-US" dirty="0"/>
              <a:t>Loop over each protein sequence and collect:</a:t>
            </a:r>
          </a:p>
          <a:p>
            <a:pPr marL="742950" lvl="1" indent="-285750">
              <a:buFontTx/>
              <a:buChar char="-"/>
            </a:pPr>
            <a:r>
              <a:rPr lang="en-US" sz="3200" dirty="0"/>
              <a:t>Amino acid </a:t>
            </a:r>
            <a:r>
              <a:rPr lang="en-US" sz="3200" dirty="0" smtClean="0"/>
              <a:t>composition (% each aa base)</a:t>
            </a:r>
            <a:endParaRPr lang="en-US" sz="3200" dirty="0"/>
          </a:p>
          <a:p>
            <a:pPr marL="742950" lvl="1" indent="-285750">
              <a:buFontTx/>
              <a:buChar char="-"/>
            </a:pPr>
            <a:r>
              <a:rPr lang="en-US" sz="3200" dirty="0"/>
              <a:t>Sequence length</a:t>
            </a:r>
          </a:p>
          <a:p>
            <a:pPr marL="742950" lvl="1" indent="-285750">
              <a:buFontTx/>
              <a:buChar char="-"/>
            </a:pPr>
            <a:r>
              <a:rPr lang="en-US" sz="3200" dirty="0"/>
              <a:t>Moreau </a:t>
            </a:r>
            <a:r>
              <a:rPr lang="en-US" sz="3200" dirty="0" err="1"/>
              <a:t>Broto</a:t>
            </a:r>
            <a:r>
              <a:rPr lang="en-US" sz="3200" dirty="0"/>
              <a:t> Autocorrelation </a:t>
            </a:r>
            <a:r>
              <a:rPr lang="en-US" sz="3200" dirty="0" smtClean="0"/>
              <a:t>(autocorrelation of </a:t>
            </a:r>
            <a:r>
              <a:rPr lang="en-US" sz="3200" dirty="0"/>
              <a:t>a </a:t>
            </a:r>
            <a:r>
              <a:rPr lang="en-US" sz="3200" dirty="0" smtClean="0"/>
              <a:t>topological structure </a:t>
            </a:r>
            <a:r>
              <a:rPr lang="en-US" sz="3200" dirty="0"/>
              <a:t>(</a:t>
            </a:r>
            <a:r>
              <a:rPr lang="en-US" sz="3200" dirty="0" smtClean="0"/>
              <a:t>ATS) </a:t>
            </a:r>
            <a:r>
              <a:rPr lang="mr-IN" sz="3200" dirty="0" smtClean="0"/>
              <a:t>–</a:t>
            </a:r>
            <a:r>
              <a:rPr lang="en-US" sz="3200" dirty="0" smtClean="0"/>
              <a:t> describes how </a:t>
            </a:r>
            <a:r>
              <a:rPr lang="en-US" sz="3200" dirty="0"/>
              <a:t>a property is distributed along the topological </a:t>
            </a:r>
            <a:r>
              <a:rPr lang="en-US" sz="3200" dirty="0" smtClean="0"/>
              <a:t>structure)</a:t>
            </a:r>
            <a:endParaRPr lang="en-US" sz="3200" dirty="0"/>
          </a:p>
          <a:p>
            <a:endParaRPr lang="en-US" dirty="0" smtClean="0"/>
          </a:p>
          <a:p>
            <a:r>
              <a:rPr lang="en-US" dirty="0" smtClean="0"/>
              <a:t>250 + features </a:t>
            </a:r>
            <a:endParaRPr lang="en-US" dirty="0"/>
          </a:p>
        </p:txBody>
      </p:sp>
    </p:spTree>
    <p:extLst>
      <p:ext uri="{BB962C8B-B14F-4D97-AF65-F5344CB8AC3E}">
        <p14:creationId xmlns:p14="http://schemas.microsoft.com/office/powerpoint/2010/main" val="99527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Pca</a:t>
            </a:r>
            <a:r>
              <a:rPr lang="en-US" dirty="0" smtClean="0"/>
              <a:t> for hmm?</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03361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sp>
        <p:nvSpPr>
          <p:cNvPr id="3" name="Content Placeholder 2"/>
          <p:cNvSpPr>
            <a:spLocks noGrp="1"/>
          </p:cNvSpPr>
          <p:nvPr>
            <p:ph idx="1"/>
          </p:nvPr>
        </p:nvSpPr>
        <p:spPr/>
        <p:txBody>
          <a:bodyPr/>
          <a:lstStyle/>
          <a:p>
            <a:r>
              <a:rPr lang="en-US" dirty="0" smtClean="0"/>
              <a:t>Combine </a:t>
            </a:r>
            <a:r>
              <a:rPr lang="en-US" dirty="0" err="1" smtClean="0"/>
              <a:t>LogisticRegression</a:t>
            </a:r>
            <a:r>
              <a:rPr lang="en-US" dirty="0" smtClean="0"/>
              <a:t>() and </a:t>
            </a:r>
            <a:r>
              <a:rPr lang="en-US" dirty="0" err="1" smtClean="0"/>
              <a:t>LinearSVC</a:t>
            </a:r>
            <a:r>
              <a:rPr lang="en-US" dirty="0" smtClean="0"/>
              <a:t>() to find a set of 200 features</a:t>
            </a:r>
          </a:p>
          <a:p>
            <a:r>
              <a:rPr lang="en-US" dirty="0" smtClean="0"/>
              <a:t>Filter DFs on these features</a:t>
            </a:r>
          </a:p>
          <a:p>
            <a:r>
              <a:rPr lang="en-US" dirty="0"/>
              <a:t>your feature selection </a:t>
            </a:r>
            <a:r>
              <a:rPr lang="en-US" dirty="0" err="1"/>
              <a:t>methodolgy</a:t>
            </a:r>
            <a:r>
              <a:rPr lang="en-US" dirty="0"/>
              <a:t>, if any</a:t>
            </a:r>
            <a:endParaRPr lang="en-US" dirty="0" smtClean="0"/>
          </a:p>
          <a:p>
            <a:r>
              <a:rPr lang="en-US" dirty="0" smtClean="0"/>
              <a:t>Test models </a:t>
            </a:r>
            <a:endParaRPr lang="en-US" dirty="0"/>
          </a:p>
        </p:txBody>
      </p:sp>
    </p:spTree>
    <p:extLst>
      <p:ext uri="{BB962C8B-B14F-4D97-AF65-F5344CB8AC3E}">
        <p14:creationId xmlns:p14="http://schemas.microsoft.com/office/powerpoint/2010/main" val="338296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Selection</a:t>
            </a:r>
            <a:endParaRPr lang="en-US" dirty="0"/>
          </a:p>
        </p:txBody>
      </p:sp>
      <p:sp>
        <p:nvSpPr>
          <p:cNvPr id="3" name="Content Placeholder 2"/>
          <p:cNvSpPr>
            <a:spLocks noGrp="1"/>
          </p:cNvSpPr>
          <p:nvPr>
            <p:ph idx="1"/>
          </p:nvPr>
        </p:nvSpPr>
        <p:spPr/>
        <p:txBody>
          <a:bodyPr/>
          <a:lstStyle/>
          <a:p>
            <a:r>
              <a:rPr lang="en-US" dirty="0" smtClean="0"/>
              <a:t>Create a validation set &amp; a training set</a:t>
            </a:r>
          </a:p>
          <a:p>
            <a:r>
              <a:rPr lang="en-US" dirty="0" smtClean="0"/>
              <a:t>Model choice </a:t>
            </a:r>
            <a:r>
              <a:rPr lang="mr-IN" dirty="0" smtClean="0"/>
              <a:t>–</a:t>
            </a:r>
            <a:r>
              <a:rPr lang="en-US" dirty="0" smtClean="0"/>
              <a:t> </a:t>
            </a:r>
            <a:r>
              <a:rPr lang="en-US" dirty="0" err="1" smtClean="0"/>
              <a:t>sklearn</a:t>
            </a:r>
            <a:r>
              <a:rPr lang="en-US" dirty="0" smtClean="0"/>
              <a:t> cheat sheet</a:t>
            </a:r>
          </a:p>
          <a:p>
            <a:r>
              <a:rPr lang="en-US" dirty="0" smtClean="0"/>
              <a:t>Compare different algorithms</a:t>
            </a:r>
          </a:p>
          <a:p>
            <a:r>
              <a:rPr lang="en-US" dirty="0" smtClean="0"/>
              <a:t>Table</a:t>
            </a:r>
          </a:p>
          <a:p>
            <a:r>
              <a:rPr lang="en-US" dirty="0" smtClean="0"/>
              <a:t>Plot</a:t>
            </a:r>
          </a:p>
          <a:p>
            <a:r>
              <a:rPr lang="en-US" dirty="0" smtClean="0"/>
              <a:t>Combined </a:t>
            </a:r>
            <a:r>
              <a:rPr lang="en-US" dirty="0" err="1" smtClean="0"/>
              <a:t>algos</a:t>
            </a:r>
            <a:r>
              <a:rPr lang="en-US" dirty="0" smtClean="0"/>
              <a:t>?</a:t>
            </a:r>
            <a:endParaRPr lang="en-US" dirty="0"/>
          </a:p>
        </p:txBody>
      </p:sp>
    </p:spTree>
    <p:extLst>
      <p:ext uri="{BB962C8B-B14F-4D97-AF65-F5344CB8AC3E}">
        <p14:creationId xmlns:p14="http://schemas.microsoft.com/office/powerpoint/2010/main" val="478983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pick a model</a:t>
            </a:r>
            <a:endParaRPr lang="en-US"/>
          </a:p>
        </p:txBody>
      </p:sp>
      <p:sp>
        <p:nvSpPr>
          <p:cNvPr id="3" name="Content Placeholder 2"/>
          <p:cNvSpPr>
            <a:spLocks noGrp="1"/>
          </p:cNvSpPr>
          <p:nvPr>
            <p:ph idx="1"/>
          </p:nvPr>
        </p:nvSpPr>
        <p:spPr/>
        <p:txBody>
          <a:bodyPr>
            <a:normAutofit fontScale="70000" lnSpcReduction="20000"/>
          </a:bodyPr>
          <a:lstStyle/>
          <a:p>
            <a:r>
              <a:rPr lang="en-US" dirty="0" err="1"/>
              <a:t>everal</a:t>
            </a:r>
            <a:r>
              <a:rPr lang="en-US" dirty="0"/>
              <a:t> methods, including logistic regression and the Bayes point machine, assume </a:t>
            </a:r>
            <a:r>
              <a:rPr lang="en-US" b="1" dirty="0"/>
              <a:t>linear class boundaries</a:t>
            </a:r>
            <a:r>
              <a:rPr lang="en-US" dirty="0"/>
              <a:t>. That is, they assume that the boundaries between classes are approximately straight lines (or hyperplanes in the more general case). Often this is a characteristic of the data that you don’t know until after you’ve tried to separate it, but it’s something that typically can be learned by visualizing beforehand. If the class boundaries look very irregular, stick with decision trees, decision jungles, support vector machines, or neural networks</a:t>
            </a:r>
            <a:r>
              <a:rPr lang="en-US" dirty="0" smtClean="0"/>
              <a:t>.</a:t>
            </a:r>
          </a:p>
          <a:p>
            <a:r>
              <a:rPr lang="en-US" b="1" dirty="0"/>
              <a:t>Bayesian methods</a:t>
            </a:r>
            <a:r>
              <a:rPr lang="en-US" dirty="0"/>
              <a:t> make the assumption of statistically independent data points. This means that the </a:t>
            </a:r>
            <a:r>
              <a:rPr lang="en-US" dirty="0" err="1"/>
              <a:t>unmodeled</a:t>
            </a:r>
            <a:r>
              <a:rPr lang="en-US" dirty="0"/>
              <a:t> variability in one data point is uncorrelated with others, that is, it can’t be predicted. For example, if the data being recorded is the number of minutes until the next subway train arrives, two measurements taken a day apart are statistically independent. However, two measurements taken a minute apart are not statistically independent - the value of one is highly predictive of the value of the other.</a:t>
            </a:r>
          </a:p>
          <a:p>
            <a:r>
              <a:rPr lang="en-US" b="1" dirty="0"/>
              <a:t>Boosted decision tree regression</a:t>
            </a:r>
            <a:r>
              <a:rPr lang="en-US" dirty="0"/>
              <a:t> takes advantage of feature overlap or interaction among features. That means that, in any given data point, the value of one feature is somewhat predictive of the value of another. For example, in daily high/low temperature data, knowing the low temperature for the day allows you to make a reasonable guess at the high. The information contained in the two features is somewhat redundant.</a:t>
            </a:r>
          </a:p>
          <a:p>
            <a:endParaRPr lang="en-US" dirty="0"/>
          </a:p>
        </p:txBody>
      </p:sp>
    </p:spTree>
    <p:extLst>
      <p:ext uri="{BB962C8B-B14F-4D97-AF65-F5344CB8AC3E}">
        <p14:creationId xmlns:p14="http://schemas.microsoft.com/office/powerpoint/2010/main" val="14993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a:t>
            </a:r>
            <a:r>
              <a:rPr lang="en-US" dirty="0" err="1" smtClean="0"/>
              <a:t>sklearn’s</a:t>
            </a:r>
            <a:r>
              <a:rPr lang="en-US" dirty="0" smtClean="0"/>
              <a:t> cheat sheet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250" y="1825625"/>
            <a:ext cx="7415500" cy="4351338"/>
          </a:xfrm>
        </p:spPr>
      </p:pic>
    </p:spTree>
    <p:extLst>
      <p:ext uri="{BB962C8B-B14F-4D97-AF65-F5344CB8AC3E}">
        <p14:creationId xmlns:p14="http://schemas.microsoft.com/office/powerpoint/2010/main" val="20801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a:t>
            </a:r>
            <a:endParaRPr lang="en-US" dirty="0"/>
          </a:p>
        </p:txBody>
      </p:sp>
      <p:sp>
        <p:nvSpPr>
          <p:cNvPr id="3" name="Content Placeholder 2"/>
          <p:cNvSpPr>
            <a:spLocks noGrp="1"/>
          </p:cNvSpPr>
          <p:nvPr>
            <p:ph idx="1"/>
          </p:nvPr>
        </p:nvSpPr>
        <p:spPr/>
        <p:txBody>
          <a:bodyPr/>
          <a:lstStyle/>
          <a:p>
            <a:r>
              <a:rPr lang="en-US" i="1" dirty="0"/>
              <a:t># We are using the metric of ‘accuracy‘ to evaluate models. This is a ratio of the number of correctly predicted</a:t>
            </a:r>
            <a:br>
              <a:rPr lang="en-US" i="1" dirty="0"/>
            </a:br>
            <a:r>
              <a:rPr lang="en-US" i="1" dirty="0"/>
              <a:t># instances in divided by the total number of instances in the dataset multiplied by 100 to give a percentage</a:t>
            </a:r>
            <a:br>
              <a:rPr lang="en-US" i="1" dirty="0"/>
            </a:br>
            <a:r>
              <a:rPr lang="en-US" i="1" dirty="0"/>
              <a:t># (e.g. 95% accurate). We will be using the scoring variable when we run build and evaluate each model next.</a:t>
            </a:r>
            <a:endParaRPr lang="en-US" dirty="0"/>
          </a:p>
        </p:txBody>
      </p:sp>
    </p:spTree>
    <p:extLst>
      <p:ext uri="{BB962C8B-B14F-4D97-AF65-F5344CB8AC3E}">
        <p14:creationId xmlns:p14="http://schemas.microsoft.com/office/powerpoint/2010/main" val="1206999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Scoring </a:t>
            </a:r>
            <a:r>
              <a:rPr lang="mr-IN" dirty="0" smtClean="0"/>
              <a:t>–</a:t>
            </a:r>
            <a:r>
              <a:rPr lang="en-US" dirty="0" smtClean="0"/>
              <a:t> model quality</a:t>
            </a:r>
            <a:endParaRPr lang="en-US" dirty="0"/>
          </a:p>
        </p:txBody>
      </p:sp>
      <p:sp>
        <p:nvSpPr>
          <p:cNvPr id="3" name="Content Placeholder 2"/>
          <p:cNvSpPr>
            <a:spLocks noGrp="1"/>
          </p:cNvSpPr>
          <p:nvPr>
            <p:ph idx="1"/>
          </p:nvPr>
        </p:nvSpPr>
        <p:spPr/>
        <p:txBody>
          <a:bodyPr>
            <a:normAutofit/>
          </a:bodyPr>
          <a:lstStyle/>
          <a:p>
            <a:r>
              <a:rPr lang="en-US" dirty="0" smtClean="0"/>
              <a:t>How many nominations did I get? </a:t>
            </a:r>
            <a:endParaRPr lang="en-US" dirty="0"/>
          </a:p>
        </p:txBody>
      </p:sp>
    </p:spTree>
    <p:extLst>
      <p:ext uri="{BB962C8B-B14F-4D97-AF65-F5344CB8AC3E}">
        <p14:creationId xmlns:p14="http://schemas.microsoft.com/office/powerpoint/2010/main" val="933439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model / ideas</a:t>
            </a:r>
            <a:endParaRPr lang="en-US" dirty="0"/>
          </a:p>
        </p:txBody>
      </p:sp>
      <p:sp>
        <p:nvSpPr>
          <p:cNvPr id="3" name="Content Placeholder 2"/>
          <p:cNvSpPr>
            <a:spLocks noGrp="1"/>
          </p:cNvSpPr>
          <p:nvPr>
            <p:ph idx="1"/>
          </p:nvPr>
        </p:nvSpPr>
        <p:spPr/>
        <p:txBody>
          <a:bodyPr/>
          <a:lstStyle/>
          <a:p>
            <a:r>
              <a:rPr lang="en-US" dirty="0" smtClean="0"/>
              <a:t>Boosting/bagging</a:t>
            </a:r>
          </a:p>
          <a:p>
            <a:r>
              <a:rPr lang="en-US" dirty="0" smtClean="0"/>
              <a:t>Features </a:t>
            </a:r>
            <a:r>
              <a:rPr lang="mr-IN" dirty="0" smtClean="0"/>
              <a:t>–</a:t>
            </a:r>
            <a:r>
              <a:rPr lang="en-US" dirty="0" smtClean="0"/>
              <a:t> from </a:t>
            </a:r>
            <a:r>
              <a:rPr lang="en-US" dirty="0" err="1" smtClean="0"/>
              <a:t>pydpi</a:t>
            </a:r>
            <a:r>
              <a:rPr lang="en-US" dirty="0" smtClean="0"/>
              <a:t> other sets</a:t>
            </a:r>
          </a:p>
          <a:p>
            <a:r>
              <a:rPr lang="en-US" dirty="0" smtClean="0"/>
              <a:t>Embedded feature </a:t>
            </a:r>
            <a:r>
              <a:rPr lang="en-US" dirty="0" smtClean="0"/>
              <a:t>selection</a:t>
            </a:r>
          </a:p>
          <a:p>
            <a:endParaRPr lang="en-US" dirty="0"/>
          </a:p>
          <a:p>
            <a:r>
              <a:rPr lang="en-US" dirty="0" smtClean="0"/>
              <a:t>Encoding the </a:t>
            </a:r>
            <a:r>
              <a:rPr lang="en-US" dirty="0" err="1" smtClean="0"/>
              <a:t>blastp</a:t>
            </a:r>
            <a:r>
              <a:rPr lang="en-US" dirty="0" smtClean="0"/>
              <a:t> </a:t>
            </a:r>
            <a:r>
              <a:rPr lang="en-US" dirty="0" err="1" smtClean="0"/>
              <a:t>sseqid</a:t>
            </a:r>
            <a:r>
              <a:rPr lang="en-US" dirty="0" smtClean="0"/>
              <a:t> ?</a:t>
            </a:r>
          </a:p>
          <a:p>
            <a:r>
              <a:rPr lang="en-US" dirty="0"/>
              <a:t> </a:t>
            </a:r>
            <a:r>
              <a:rPr lang="en-US" dirty="0" smtClean="0"/>
              <a:t>Add categorical columns </a:t>
            </a:r>
            <a:r>
              <a:rPr lang="mr-IN" dirty="0" smtClean="0"/>
              <a:t>–</a:t>
            </a:r>
            <a:r>
              <a:rPr lang="en-US" dirty="0" smtClean="0"/>
              <a:t> ‘</a:t>
            </a:r>
            <a:r>
              <a:rPr lang="en-US" dirty="0" err="1" smtClean="0"/>
              <a:t>all_three_domains</a:t>
            </a:r>
            <a:r>
              <a:rPr lang="en-US" dirty="0" smtClean="0"/>
              <a:t>’</a:t>
            </a:r>
          </a:p>
          <a:p>
            <a:r>
              <a:rPr lang="en-US" dirty="0" smtClean="0"/>
              <a:t>Retain location columns </a:t>
            </a:r>
            <a:r>
              <a:rPr lang="mr-IN" dirty="0" smtClean="0"/>
              <a:t>–</a:t>
            </a:r>
            <a:r>
              <a:rPr lang="en-US" dirty="0" smtClean="0"/>
              <a:t> alignment start/end and domain start/end</a:t>
            </a:r>
            <a:endParaRPr lang="en-US" dirty="0"/>
          </a:p>
        </p:txBody>
      </p:sp>
    </p:spTree>
    <p:extLst>
      <p:ext uri="{BB962C8B-B14F-4D97-AF65-F5344CB8AC3E}">
        <p14:creationId xmlns:p14="http://schemas.microsoft.com/office/powerpoint/2010/main" val="749336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to refresh</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Blastp</a:t>
            </a:r>
            <a:r>
              <a:rPr lang="en-US" dirty="0" smtClean="0"/>
              <a:t> algorithm</a:t>
            </a:r>
          </a:p>
          <a:p>
            <a:r>
              <a:rPr lang="en-US" dirty="0" err="1" smtClean="0"/>
              <a:t>Evalue</a:t>
            </a:r>
            <a:r>
              <a:rPr lang="en-US" dirty="0" smtClean="0"/>
              <a:t> meaning in blast</a:t>
            </a:r>
          </a:p>
          <a:p>
            <a:r>
              <a:rPr lang="en-US" dirty="0" smtClean="0"/>
              <a:t>HMM</a:t>
            </a:r>
          </a:p>
          <a:p>
            <a:r>
              <a:rPr lang="en-US" dirty="0" smtClean="0"/>
              <a:t>Algorithms</a:t>
            </a:r>
          </a:p>
          <a:p>
            <a:r>
              <a:rPr lang="en-US" dirty="0">
                <a:hlinkClick r:id="rId2"/>
              </a:rPr>
              <a:t>https://www.analyticsvidhya.com/blog/2017/09/common-machine-learning-algorithms</a:t>
            </a:r>
            <a:r>
              <a:rPr lang="en-US" dirty="0" smtClean="0">
                <a:hlinkClick r:id="rId2"/>
              </a:rPr>
              <a:t>/</a:t>
            </a:r>
            <a:endParaRPr lang="en-US" dirty="0" smtClean="0"/>
          </a:p>
          <a:p>
            <a:r>
              <a:rPr lang="en-US" dirty="0">
                <a:hlinkClick r:id="rId3"/>
              </a:rPr>
              <a:t>http://</a:t>
            </a:r>
            <a:r>
              <a:rPr lang="en-US" dirty="0" smtClean="0">
                <a:hlinkClick r:id="rId3"/>
              </a:rPr>
              <a:t>www.kdnuggets.com/2015/11/seven-steps-machine-learning-python.html</a:t>
            </a:r>
            <a:endParaRPr lang="en-US" dirty="0" smtClean="0"/>
          </a:p>
          <a:p>
            <a:r>
              <a:rPr lang="en-US" dirty="0">
                <a:hlinkClick r:id="rId4"/>
              </a:rPr>
              <a:t>http://</a:t>
            </a:r>
            <a:r>
              <a:rPr lang="en-US" dirty="0" smtClean="0">
                <a:hlinkClick r:id="rId4"/>
              </a:rPr>
              <a:t>www.kdnuggets.com/2016/03/doing-data-science-kaggle-walkthrough-cleaning-data.html/2</a:t>
            </a:r>
            <a:endParaRPr lang="en-US" dirty="0" smtClean="0"/>
          </a:p>
          <a:p>
            <a:r>
              <a:rPr lang="en-US" dirty="0">
                <a:hlinkClick r:id="rId5"/>
              </a:rPr>
              <a:t>https://pythonprogramming.net/machine-learning-tutorial-python-introduction</a:t>
            </a:r>
            <a:r>
              <a:rPr lang="en-US" dirty="0" smtClean="0">
                <a:hlinkClick r:id="rId5"/>
              </a:rPr>
              <a:t>/</a:t>
            </a:r>
            <a:endParaRPr lang="en-US" dirty="0" smtClean="0"/>
          </a:p>
          <a:p>
            <a:r>
              <a:rPr lang="en-US" dirty="0">
                <a:hlinkClick r:id="rId6"/>
              </a:rPr>
              <a:t>https://</a:t>
            </a:r>
            <a:r>
              <a:rPr lang="en-US" dirty="0" smtClean="0">
                <a:hlinkClick r:id="rId6"/>
              </a:rPr>
              <a:t>bmcbioinformatics.biomedcentral.com/articles/10.1186/1471-2105-11-273</a:t>
            </a:r>
            <a:endParaRPr lang="en-US" dirty="0" smtClean="0"/>
          </a:p>
          <a:p>
            <a:r>
              <a:rPr lang="en-US" dirty="0">
                <a:hlinkClick r:id="rId7"/>
              </a:rPr>
              <a:t>https://</a:t>
            </a:r>
            <a:r>
              <a:rPr lang="en-US" dirty="0" smtClean="0">
                <a:hlinkClick r:id="rId7"/>
              </a:rPr>
              <a:t>github.com/dformoso/machine-learning-mindmap</a:t>
            </a:r>
            <a:endParaRPr lang="en-US" dirty="0" smtClean="0"/>
          </a:p>
          <a:p>
            <a:r>
              <a:rPr lang="en-US" dirty="0">
                <a:hlinkClick r:id="rId8"/>
              </a:rPr>
              <a:t>https://</a:t>
            </a:r>
            <a:r>
              <a:rPr lang="en-US" dirty="0" smtClean="0">
                <a:hlinkClick r:id="rId8"/>
              </a:rPr>
              <a:t>bmcresnotes.biomedcentral.com/articles/10.1186/1756-0500-7-810</a:t>
            </a:r>
            <a:endParaRPr lang="en-US" dirty="0" smtClean="0"/>
          </a:p>
          <a:p>
            <a:r>
              <a:rPr lang="en-US" dirty="0"/>
              <a:t>https://</a:t>
            </a:r>
            <a:r>
              <a:rPr lang="en-US" dirty="0" err="1"/>
              <a:t>github.com</a:t>
            </a:r>
            <a:r>
              <a:rPr lang="en-US" dirty="0"/>
              <a:t>/</a:t>
            </a:r>
            <a:r>
              <a:rPr lang="en-US" dirty="0" err="1"/>
              <a:t>PeptoneInc</a:t>
            </a:r>
            <a:r>
              <a:rPr lang="en-US" dirty="0"/>
              <a:t>/</a:t>
            </a:r>
            <a:r>
              <a:rPr lang="en-US" dirty="0" err="1"/>
              <a:t>dspp-keras</a:t>
            </a:r>
            <a:endParaRPr lang="en-US" dirty="0"/>
          </a:p>
        </p:txBody>
      </p:sp>
    </p:spTree>
    <p:extLst>
      <p:ext uri="{BB962C8B-B14F-4D97-AF65-F5344CB8AC3E}">
        <p14:creationId xmlns:p14="http://schemas.microsoft.com/office/powerpoint/2010/main" val="688653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dirty="0" smtClean="0"/>
              <a:t>Background</a:t>
            </a:r>
            <a:endParaRPr lang="en-US" dirty="0"/>
          </a:p>
        </p:txBody>
      </p:sp>
      <p:sp>
        <p:nvSpPr>
          <p:cNvPr id="3" name="Content Placeholder 2"/>
          <p:cNvSpPr>
            <a:spLocks noGrp="1"/>
          </p:cNvSpPr>
          <p:nvPr>
            <p:ph idx="1"/>
          </p:nvPr>
        </p:nvSpPr>
        <p:spPr>
          <a:xfrm>
            <a:off x="838200" y="2274300"/>
            <a:ext cx="10515600" cy="4019069"/>
          </a:xfrm>
        </p:spPr>
        <p:txBody>
          <a:bodyPr>
            <a:normAutofit/>
          </a:bodyPr>
          <a:lstStyle/>
          <a:p>
            <a:pPr marL="0" indent="0" algn="just">
              <a:buNone/>
            </a:pPr>
            <a:r>
              <a:rPr lang="en-US" dirty="0" smtClean="0"/>
              <a:t>“ </a:t>
            </a:r>
            <a:r>
              <a:rPr lang="en-US" dirty="0" err="1" smtClean="0"/>
              <a:t>DrugPro</a:t>
            </a:r>
            <a:r>
              <a:rPr lang="en-US" dirty="0" smtClean="0"/>
              <a:t> </a:t>
            </a:r>
            <a:r>
              <a:rPr lang="en-US" dirty="0"/>
              <a:t>has a small but profitable portfolio of bacterial-derived proteins to treat </a:t>
            </a:r>
            <a:r>
              <a:rPr lang="en-US" i="1" dirty="0" smtClean="0"/>
              <a:t>Chokeophobia</a:t>
            </a:r>
            <a:r>
              <a:rPr lang="en-US" dirty="0"/>
              <a:t>, the clinical condition described by </a:t>
            </a:r>
            <a:r>
              <a:rPr lang="en-US" dirty="0" smtClean="0"/>
              <a:t>a debilitating </a:t>
            </a:r>
            <a:r>
              <a:rPr lang="en-US" dirty="0"/>
              <a:t>fear that the Chicago Cubs won't return to the World Series </a:t>
            </a:r>
            <a:r>
              <a:rPr lang="en-US" dirty="0" smtClean="0"/>
              <a:t>this year</a:t>
            </a:r>
            <a:r>
              <a:rPr lang="en-US" dirty="0"/>
              <a:t>. </a:t>
            </a:r>
            <a:endParaRPr lang="en-US" dirty="0" smtClean="0"/>
          </a:p>
          <a:p>
            <a:pPr marL="0" indent="0" algn="just">
              <a:buNone/>
            </a:pPr>
            <a:r>
              <a:rPr lang="en-US" dirty="0" smtClean="0"/>
              <a:t>Your </a:t>
            </a:r>
            <a:r>
              <a:rPr lang="en-US" dirty="0"/>
              <a:t>R&amp;D </a:t>
            </a:r>
            <a:r>
              <a:rPr lang="en-US" dirty="0" smtClean="0"/>
              <a:t>division has </a:t>
            </a:r>
            <a:r>
              <a:rPr lang="en-US" dirty="0"/>
              <a:t>identified 10,000 proteins that </a:t>
            </a:r>
            <a:r>
              <a:rPr lang="en-US" dirty="0" smtClean="0"/>
              <a:t>are over-expressed </a:t>
            </a:r>
            <a:r>
              <a:rPr lang="en-US" dirty="0"/>
              <a:t>in Cubs fans who are resistant to </a:t>
            </a:r>
            <a:r>
              <a:rPr lang="en-US" i="1" dirty="0" smtClean="0"/>
              <a:t>Chokeophobia</a:t>
            </a:r>
            <a:r>
              <a:rPr lang="en-US" dirty="0" smtClean="0"/>
              <a:t>.” </a:t>
            </a:r>
          </a:p>
          <a:p>
            <a:pPr marL="0" indent="0">
              <a:buNone/>
            </a:pPr>
            <a:endParaRPr lang="en-US" dirty="0" smtClean="0"/>
          </a:p>
          <a:p>
            <a:pPr lvl="1">
              <a:buFont typeface="Wingdings" charset="2"/>
              <a:buChar char="Ø"/>
            </a:pPr>
            <a:r>
              <a:rPr lang="en-US" sz="3200" dirty="0" smtClean="0"/>
              <a:t> Find proteins that are most likely to confer resistance to </a:t>
            </a:r>
            <a:r>
              <a:rPr lang="en-US" sz="3200" i="1" dirty="0"/>
              <a:t>C</a:t>
            </a:r>
            <a:r>
              <a:rPr lang="en-US" sz="3200" i="1" dirty="0" smtClean="0"/>
              <a:t>hokeophobia</a:t>
            </a:r>
            <a:endParaRPr lang="en-US" sz="3200"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87" y="48349"/>
            <a:ext cx="1983005" cy="1959113"/>
          </a:xfrm>
          <a:prstGeom prst="rect">
            <a:avLst/>
          </a:prstGeom>
        </p:spPr>
      </p:pic>
    </p:spTree>
    <p:extLst>
      <p:ext uri="{BB962C8B-B14F-4D97-AF65-F5344CB8AC3E}">
        <p14:creationId xmlns:p14="http://schemas.microsoft.com/office/powerpoint/2010/main" val="41324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13197456"/>
              </p:ext>
            </p:extLst>
          </p:nvPr>
        </p:nvGraphicFramePr>
        <p:xfrm>
          <a:off x="838200" y="1516280"/>
          <a:ext cx="10515600" cy="3842499"/>
        </p:xfrm>
        <a:graphic>
          <a:graphicData uri="http://schemas.openxmlformats.org/drawingml/2006/table">
            <a:tbl>
              <a:tblPr firstRow="1" bandRow="1">
                <a:tableStyleId>{5C22544A-7EE6-4342-B048-85BDC9FD1C3A}</a:tableStyleId>
              </a:tblPr>
              <a:tblGrid>
                <a:gridCol w="3513881"/>
                <a:gridCol w="7001719"/>
              </a:tblGrid>
              <a:tr h="420497">
                <a:tc>
                  <a:txBody>
                    <a:bodyPr/>
                    <a:lstStyle/>
                    <a:p>
                      <a:pPr algn="l"/>
                      <a:r>
                        <a:rPr lang="en-US" dirty="0" smtClean="0"/>
                        <a:t>Step</a:t>
                      </a:r>
                      <a:endParaRPr lang="en-US" dirty="0"/>
                    </a:p>
                  </a:txBody>
                  <a:tcPr/>
                </a:tc>
                <a:tc>
                  <a:txBody>
                    <a:bodyPr/>
                    <a:lstStyle/>
                    <a:p>
                      <a:pPr algn="l"/>
                      <a:r>
                        <a:rPr lang="en-US" dirty="0" smtClean="0"/>
                        <a:t>Description</a:t>
                      </a:r>
                      <a:endParaRPr lang="en-US" dirty="0"/>
                    </a:p>
                  </a:txBody>
                  <a:tcPr/>
                </a:tc>
              </a:tr>
              <a:tr h="420497">
                <a:tc>
                  <a:txBody>
                    <a:bodyPr/>
                    <a:lstStyle/>
                    <a:p>
                      <a:pPr algn="ctr"/>
                      <a:r>
                        <a:rPr lang="en-US" dirty="0" smtClean="0"/>
                        <a:t>Collect Data</a:t>
                      </a:r>
                      <a:endParaRPr lang="en-US" dirty="0"/>
                    </a:p>
                  </a:txBody>
                  <a:tcPr/>
                </a:tc>
                <a:tc>
                  <a:txBody>
                    <a:bodyPr/>
                    <a:lstStyle/>
                    <a:p>
                      <a:pPr algn="l"/>
                      <a:r>
                        <a:rPr lang="en-US" dirty="0" smtClean="0"/>
                        <a:t>Sources:</a:t>
                      </a:r>
                      <a:r>
                        <a:rPr lang="en-US" baseline="0" dirty="0" smtClean="0"/>
                        <a:t> </a:t>
                      </a:r>
                      <a:r>
                        <a:rPr lang="en-US" baseline="0" dirty="0" err="1" smtClean="0"/>
                        <a:t>BLASTp</a:t>
                      </a:r>
                      <a:r>
                        <a:rPr lang="en-US" baseline="0" dirty="0" smtClean="0"/>
                        <a:t>, </a:t>
                      </a:r>
                      <a:r>
                        <a:rPr lang="en-US" baseline="0" dirty="0" err="1" smtClean="0"/>
                        <a:t>hmmscan</a:t>
                      </a:r>
                      <a:r>
                        <a:rPr lang="en-US" baseline="0" dirty="0" smtClean="0"/>
                        <a:t>, </a:t>
                      </a:r>
                      <a:r>
                        <a:rPr lang="en-US" baseline="0" dirty="0" err="1" smtClean="0"/>
                        <a:t>pydpi</a:t>
                      </a:r>
                      <a:endParaRPr lang="en-US" dirty="0"/>
                    </a:p>
                  </a:txBody>
                  <a:tcPr/>
                </a:tc>
              </a:tr>
              <a:tr h="478523">
                <a:tc>
                  <a:txBody>
                    <a:bodyPr/>
                    <a:lstStyle/>
                    <a:p>
                      <a:pPr algn="ctr"/>
                      <a:r>
                        <a:rPr lang="en-US" dirty="0" smtClean="0"/>
                        <a:t>Clean</a:t>
                      </a:r>
                      <a:r>
                        <a:rPr lang="en-US" baseline="0" dirty="0" smtClean="0"/>
                        <a:t> Data</a:t>
                      </a:r>
                      <a:endParaRPr lang="en-US" dirty="0"/>
                    </a:p>
                  </a:txBody>
                  <a:tcPr/>
                </a:tc>
                <a:tc>
                  <a:txBody>
                    <a:bodyPr/>
                    <a:lstStyle/>
                    <a:p>
                      <a:pPr algn="l"/>
                      <a:r>
                        <a:rPr lang="en-US" dirty="0" smtClean="0"/>
                        <a:t>Keep relevant</a:t>
                      </a:r>
                      <a:r>
                        <a:rPr lang="en-US" baseline="0" dirty="0" smtClean="0"/>
                        <a:t> columns, build a master data frame</a:t>
                      </a:r>
                      <a:endParaRPr lang="en-US" dirty="0"/>
                    </a:p>
                  </a:txBody>
                  <a:tcPr/>
                </a:tc>
              </a:tr>
              <a:tr h="420497">
                <a:tc>
                  <a:txBody>
                    <a:bodyPr/>
                    <a:lstStyle/>
                    <a:p>
                      <a:pPr algn="ctr"/>
                      <a:r>
                        <a:rPr lang="en-US" dirty="0" smtClean="0"/>
                        <a:t>Impute</a:t>
                      </a:r>
                      <a:r>
                        <a:rPr lang="en-US" baseline="0" dirty="0" smtClean="0"/>
                        <a:t> missing values</a:t>
                      </a:r>
                      <a:endParaRPr lang="en-US" dirty="0"/>
                    </a:p>
                  </a:txBody>
                  <a:tcPr/>
                </a:tc>
                <a:tc>
                  <a:txBody>
                    <a:bodyPr/>
                    <a:lstStyle/>
                    <a:p>
                      <a:pPr algn="l"/>
                      <a:r>
                        <a:rPr lang="en-US" dirty="0" smtClean="0"/>
                        <a:t>Queries that did not align / do not have a domain of interest</a:t>
                      </a:r>
                      <a:endParaRPr lang="en-US" dirty="0"/>
                    </a:p>
                  </a:txBody>
                  <a:tcPr/>
                </a:tc>
              </a:tr>
              <a:tr h="420497">
                <a:tc>
                  <a:txBody>
                    <a:bodyPr/>
                    <a:lstStyle/>
                    <a:p>
                      <a:pPr algn="ctr"/>
                      <a:r>
                        <a:rPr lang="en-US" dirty="0" smtClean="0"/>
                        <a:t>Feature Selection</a:t>
                      </a:r>
                      <a:endParaRPr lang="en-US" dirty="0"/>
                    </a:p>
                  </a:txBody>
                  <a:tcPr/>
                </a:tc>
                <a:tc>
                  <a:txBody>
                    <a:bodyPr/>
                    <a:lstStyle/>
                    <a:p>
                      <a:pPr algn="l"/>
                      <a:r>
                        <a:rPr lang="en-US" dirty="0" smtClean="0"/>
                        <a:t>Determine which column</a:t>
                      </a:r>
                      <a:r>
                        <a:rPr lang="en-US" baseline="0" dirty="0" smtClean="0"/>
                        <a:t>s to take into account</a:t>
                      </a:r>
                      <a:endParaRPr lang="en-US" dirty="0"/>
                    </a:p>
                  </a:txBody>
                  <a:tcPr/>
                </a:tc>
              </a:tr>
              <a:tr h="420497">
                <a:tc>
                  <a:txBody>
                    <a:bodyPr/>
                    <a:lstStyle/>
                    <a:p>
                      <a:pPr algn="ctr"/>
                      <a:r>
                        <a:rPr lang="en-US" dirty="0" smtClean="0"/>
                        <a:t>Algorithm Selection</a:t>
                      </a:r>
                      <a:endParaRPr lang="en-US" dirty="0"/>
                    </a:p>
                  </a:txBody>
                  <a:tcPr/>
                </a:tc>
                <a:tc>
                  <a:txBody>
                    <a:bodyPr/>
                    <a:lstStyle/>
                    <a:p>
                      <a:pPr algn="l"/>
                      <a:r>
                        <a:rPr lang="en-US" dirty="0" smtClean="0"/>
                        <a:t>Which model is the most accurate</a:t>
                      </a:r>
                      <a:endParaRPr lang="en-US" dirty="0"/>
                    </a:p>
                  </a:txBody>
                  <a:tcPr/>
                </a:tc>
              </a:tr>
              <a:tr h="420497">
                <a:tc>
                  <a:txBody>
                    <a:bodyPr/>
                    <a:lstStyle/>
                    <a:p>
                      <a:pPr algn="ctr"/>
                      <a:r>
                        <a:rPr lang="en-US" dirty="0" smtClean="0"/>
                        <a:t>Train the model</a:t>
                      </a:r>
                      <a:endParaRPr lang="en-US" dirty="0"/>
                    </a:p>
                  </a:txBody>
                  <a:tcPr/>
                </a:tc>
                <a:tc>
                  <a:txBody>
                    <a:bodyPr/>
                    <a:lstStyle/>
                    <a:p>
                      <a:pPr algn="l"/>
                      <a:r>
                        <a:rPr lang="en-US" dirty="0" smtClean="0"/>
                        <a:t>Train and validate the model on the training</a:t>
                      </a:r>
                      <a:r>
                        <a:rPr lang="en-US" baseline="0" dirty="0" smtClean="0"/>
                        <a:t> set data</a:t>
                      </a:r>
                      <a:endParaRPr lang="en-US" dirty="0"/>
                    </a:p>
                  </a:txBody>
                  <a:tcPr/>
                </a:tc>
              </a:tr>
              <a:tr h="420497">
                <a:tc>
                  <a:txBody>
                    <a:bodyPr/>
                    <a:lstStyle/>
                    <a:p>
                      <a:pPr algn="ctr"/>
                      <a:r>
                        <a:rPr lang="en-US" dirty="0" smtClean="0"/>
                        <a:t>Make predictions</a:t>
                      </a:r>
                      <a:endParaRPr lang="en-US" dirty="0"/>
                    </a:p>
                  </a:txBody>
                  <a:tcPr/>
                </a:tc>
                <a:tc>
                  <a:txBody>
                    <a:bodyPr/>
                    <a:lstStyle/>
                    <a:p>
                      <a:pPr algn="l"/>
                      <a:r>
                        <a:rPr lang="en-US" dirty="0" smtClean="0"/>
                        <a:t>Run</a:t>
                      </a:r>
                      <a:r>
                        <a:rPr lang="en-US" baseline="0" dirty="0" smtClean="0"/>
                        <a:t> the model on the putative data set</a:t>
                      </a:r>
                      <a:endParaRPr lang="en-US" dirty="0"/>
                    </a:p>
                  </a:txBody>
                  <a:tcPr/>
                </a:tc>
              </a:tr>
              <a:tr h="420497">
                <a:tc>
                  <a:txBody>
                    <a:bodyPr/>
                    <a:lstStyle/>
                    <a:p>
                      <a:pPr algn="ctr"/>
                      <a:r>
                        <a:rPr lang="en-US" dirty="0" smtClean="0"/>
                        <a:t>Score </a:t>
                      </a:r>
                      <a:endParaRPr lang="en-US" dirty="0"/>
                    </a:p>
                  </a:txBody>
                  <a:tcPr/>
                </a:tc>
                <a:tc>
                  <a:txBody>
                    <a:bodyPr/>
                    <a:lstStyle/>
                    <a:p>
                      <a:pPr algn="l"/>
                      <a:r>
                        <a:rPr lang="en-US" dirty="0" smtClean="0"/>
                        <a:t>Evaluate using the pickled dictionary</a:t>
                      </a:r>
                      <a:endParaRPr lang="en-US" dirty="0"/>
                    </a:p>
                  </a:txBody>
                  <a:tcPr/>
                </a:tc>
              </a:tr>
            </a:tbl>
          </a:graphicData>
        </a:graphic>
      </p:graphicFrame>
    </p:spTree>
    <p:extLst>
      <p:ext uri="{BB962C8B-B14F-4D97-AF65-F5344CB8AC3E}">
        <p14:creationId xmlns:p14="http://schemas.microsoft.com/office/powerpoint/2010/main" val="2050528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1243" y="1690688"/>
            <a:ext cx="6112973" cy="3592512"/>
          </a:xfrm>
        </p:spPr>
      </p:pic>
      <p:cxnSp>
        <p:nvCxnSpPr>
          <p:cNvPr id="6" name="Straight Arrow Connector 5"/>
          <p:cNvCxnSpPr/>
          <p:nvPr/>
        </p:nvCxnSpPr>
        <p:spPr>
          <a:xfrm flipV="1">
            <a:off x="6946900" y="1690688"/>
            <a:ext cx="1028700" cy="3286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6946900" y="3435747"/>
            <a:ext cx="1028700" cy="115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946900" y="4546600"/>
            <a:ext cx="1181100" cy="355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128000" y="1308556"/>
            <a:ext cx="3441700" cy="923330"/>
          </a:xfrm>
          <a:prstGeom prst="rect">
            <a:avLst/>
          </a:prstGeom>
          <a:noFill/>
        </p:spPr>
        <p:txBody>
          <a:bodyPr wrap="square" rtlCol="0">
            <a:spAutoFit/>
          </a:bodyPr>
          <a:lstStyle/>
          <a:p>
            <a:r>
              <a:rPr lang="en-US" b="1" dirty="0" smtClean="0"/>
              <a:t>Sequence Homology: </a:t>
            </a:r>
            <a:r>
              <a:rPr lang="en-US" dirty="0" smtClean="0"/>
              <a:t>sequence similarities between valid proteins</a:t>
            </a:r>
          </a:p>
          <a:p>
            <a:r>
              <a:rPr lang="en-US" dirty="0" smtClean="0"/>
              <a:t>Tool: </a:t>
            </a:r>
            <a:r>
              <a:rPr lang="en-US" dirty="0" err="1" smtClean="0"/>
              <a:t>BLASTp</a:t>
            </a:r>
            <a:endParaRPr lang="en-US" dirty="0" smtClean="0"/>
          </a:p>
        </p:txBody>
      </p:sp>
      <p:sp>
        <p:nvSpPr>
          <p:cNvPr id="12" name="TextBox 11"/>
          <p:cNvSpPr txBox="1"/>
          <p:nvPr/>
        </p:nvSpPr>
        <p:spPr>
          <a:xfrm>
            <a:off x="8509000" y="3033871"/>
            <a:ext cx="2997200" cy="923330"/>
          </a:xfrm>
          <a:prstGeom prst="rect">
            <a:avLst/>
          </a:prstGeom>
          <a:noFill/>
        </p:spPr>
        <p:txBody>
          <a:bodyPr wrap="square" rtlCol="0">
            <a:spAutoFit/>
          </a:bodyPr>
          <a:lstStyle/>
          <a:p>
            <a:r>
              <a:rPr lang="en-US" b="1" dirty="0" smtClean="0"/>
              <a:t>Domain Homology</a:t>
            </a:r>
            <a:r>
              <a:rPr lang="en-US" dirty="0" smtClean="0"/>
              <a:t>: HMM to model homology</a:t>
            </a:r>
          </a:p>
          <a:p>
            <a:r>
              <a:rPr lang="en-US" dirty="0" smtClean="0"/>
              <a:t>Tool: </a:t>
            </a:r>
            <a:r>
              <a:rPr lang="en-US" dirty="0" err="1" smtClean="0"/>
              <a:t>hmmscan</a:t>
            </a:r>
            <a:endParaRPr lang="en-US" dirty="0"/>
          </a:p>
        </p:txBody>
      </p:sp>
      <p:sp>
        <p:nvSpPr>
          <p:cNvPr id="13" name="TextBox 12"/>
          <p:cNvSpPr txBox="1"/>
          <p:nvPr/>
        </p:nvSpPr>
        <p:spPr>
          <a:xfrm>
            <a:off x="8509000" y="4546600"/>
            <a:ext cx="2997200" cy="923330"/>
          </a:xfrm>
          <a:prstGeom prst="rect">
            <a:avLst/>
          </a:prstGeom>
          <a:noFill/>
        </p:spPr>
        <p:txBody>
          <a:bodyPr wrap="square" rtlCol="0">
            <a:spAutoFit/>
          </a:bodyPr>
          <a:lstStyle/>
          <a:p>
            <a:r>
              <a:rPr lang="en-US" b="1" dirty="0" smtClean="0"/>
              <a:t>Physicochemical properties</a:t>
            </a:r>
            <a:r>
              <a:rPr lang="en-US" dirty="0" smtClean="0"/>
              <a:t>: properties of the AA bases</a:t>
            </a:r>
          </a:p>
          <a:p>
            <a:r>
              <a:rPr lang="en-US" dirty="0" smtClean="0"/>
              <a:t>Tool: </a:t>
            </a:r>
            <a:r>
              <a:rPr lang="en-US" dirty="0" err="1" smtClean="0"/>
              <a:t>pydpi</a:t>
            </a:r>
            <a:endParaRPr lang="en-US" dirty="0"/>
          </a:p>
        </p:txBody>
      </p:sp>
      <p:sp>
        <p:nvSpPr>
          <p:cNvPr id="15" name="TextBox 14"/>
          <p:cNvSpPr txBox="1"/>
          <p:nvPr/>
        </p:nvSpPr>
        <p:spPr>
          <a:xfrm>
            <a:off x="691243" y="5816600"/>
            <a:ext cx="8198757" cy="369332"/>
          </a:xfrm>
          <a:prstGeom prst="rect">
            <a:avLst/>
          </a:prstGeom>
          <a:noFill/>
        </p:spPr>
        <p:txBody>
          <a:bodyPr wrap="square" rtlCol="0">
            <a:spAutoFit/>
          </a:bodyPr>
          <a:lstStyle/>
          <a:p>
            <a:r>
              <a:rPr lang="en-US" dirty="0" smtClean="0"/>
              <a:t>264 sequences in the training set, 44 with label == 0</a:t>
            </a:r>
            <a:endParaRPr lang="en-US" dirty="0"/>
          </a:p>
        </p:txBody>
      </p:sp>
    </p:spTree>
    <p:extLst>
      <p:ext uri="{BB962C8B-B14F-4D97-AF65-F5344CB8AC3E}">
        <p14:creationId xmlns:p14="http://schemas.microsoft.com/office/powerpoint/2010/main" val="189248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BLASTp</a:t>
            </a:r>
            <a:r>
              <a:rPr lang="en-US" dirty="0" smtClean="0"/>
              <a:t> data</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9300" y="1931988"/>
            <a:ext cx="10515600" cy="1106905"/>
          </a:xfrm>
        </p:spPr>
      </p:pic>
      <p:sp>
        <p:nvSpPr>
          <p:cNvPr id="5" name="TextBox 4"/>
          <p:cNvSpPr txBox="1"/>
          <p:nvPr/>
        </p:nvSpPr>
        <p:spPr>
          <a:xfrm>
            <a:off x="1460500" y="1397000"/>
            <a:ext cx="1130300" cy="369332"/>
          </a:xfrm>
          <a:prstGeom prst="rect">
            <a:avLst/>
          </a:prstGeom>
          <a:noFill/>
        </p:spPr>
        <p:txBody>
          <a:bodyPr wrap="square" rtlCol="0">
            <a:spAutoFit/>
          </a:bodyPr>
          <a:lstStyle/>
          <a:p>
            <a:r>
              <a:rPr lang="en-US" dirty="0" err="1" smtClean="0"/>
              <a:t>qseqid</a:t>
            </a:r>
            <a:endParaRPr lang="en-US" dirty="0"/>
          </a:p>
        </p:txBody>
      </p:sp>
      <p:sp>
        <p:nvSpPr>
          <p:cNvPr id="6" name="TextBox 5"/>
          <p:cNvSpPr txBox="1"/>
          <p:nvPr/>
        </p:nvSpPr>
        <p:spPr>
          <a:xfrm>
            <a:off x="6654800" y="1442006"/>
            <a:ext cx="838200" cy="369332"/>
          </a:xfrm>
          <a:prstGeom prst="rect">
            <a:avLst/>
          </a:prstGeom>
          <a:noFill/>
        </p:spPr>
        <p:txBody>
          <a:bodyPr wrap="square" rtlCol="0">
            <a:spAutoFit/>
          </a:bodyPr>
          <a:lstStyle/>
          <a:p>
            <a:r>
              <a:rPr lang="en-US" smtClean="0"/>
              <a:t>pident</a:t>
            </a:r>
            <a:endParaRPr lang="en-US" dirty="0"/>
          </a:p>
        </p:txBody>
      </p:sp>
      <p:sp>
        <p:nvSpPr>
          <p:cNvPr id="7" name="TextBox 6"/>
          <p:cNvSpPr txBox="1"/>
          <p:nvPr/>
        </p:nvSpPr>
        <p:spPr>
          <a:xfrm>
            <a:off x="9461500" y="1487012"/>
            <a:ext cx="1143000" cy="369332"/>
          </a:xfrm>
          <a:prstGeom prst="rect">
            <a:avLst/>
          </a:prstGeom>
          <a:noFill/>
        </p:spPr>
        <p:txBody>
          <a:bodyPr wrap="square" rtlCol="0">
            <a:spAutoFit/>
          </a:bodyPr>
          <a:lstStyle/>
          <a:p>
            <a:pPr algn="ctr"/>
            <a:r>
              <a:rPr lang="en-US" dirty="0" smtClean="0"/>
              <a:t>E-value</a:t>
            </a:r>
            <a:endParaRPr lang="en-US" dirty="0"/>
          </a:p>
        </p:txBody>
      </p:sp>
      <p:sp>
        <p:nvSpPr>
          <p:cNvPr id="8" name="TextBox 7"/>
          <p:cNvSpPr txBox="1"/>
          <p:nvPr/>
        </p:nvSpPr>
        <p:spPr>
          <a:xfrm>
            <a:off x="10706100" y="1502331"/>
            <a:ext cx="1054100" cy="369332"/>
          </a:xfrm>
          <a:prstGeom prst="rect">
            <a:avLst/>
          </a:prstGeom>
          <a:noFill/>
        </p:spPr>
        <p:txBody>
          <a:bodyPr wrap="square" rtlCol="0">
            <a:spAutoFit/>
          </a:bodyPr>
          <a:lstStyle/>
          <a:p>
            <a:r>
              <a:rPr lang="en-US" smtClean="0"/>
              <a:t>bitscore</a:t>
            </a:r>
            <a:endParaRPr lang="en-US" dirty="0"/>
          </a:p>
        </p:txBody>
      </p:sp>
      <p:sp>
        <p:nvSpPr>
          <p:cNvPr id="9" name="TextBox 8"/>
          <p:cNvSpPr txBox="1"/>
          <p:nvPr/>
        </p:nvSpPr>
        <p:spPr>
          <a:xfrm>
            <a:off x="749300" y="3568700"/>
            <a:ext cx="5435600" cy="2308324"/>
          </a:xfrm>
          <a:prstGeom prst="rect">
            <a:avLst/>
          </a:prstGeom>
          <a:noFill/>
        </p:spPr>
        <p:txBody>
          <a:bodyPr wrap="square" rtlCol="0">
            <a:spAutoFit/>
          </a:bodyPr>
          <a:lstStyle/>
          <a:p>
            <a:r>
              <a:rPr lang="en-US" dirty="0" smtClean="0"/>
              <a:t>Run a </a:t>
            </a:r>
            <a:r>
              <a:rPr lang="en-US" dirty="0" err="1" smtClean="0"/>
              <a:t>BLASTp</a:t>
            </a:r>
            <a:r>
              <a:rPr lang="en-US" dirty="0" smtClean="0"/>
              <a:t> job against valid proteins only (label = 0) to find homology to those proteins.</a:t>
            </a:r>
          </a:p>
          <a:p>
            <a:r>
              <a:rPr lang="en-US" dirty="0" smtClean="0"/>
              <a:t>Fill in missing data </a:t>
            </a:r>
            <a:r>
              <a:rPr lang="mr-IN" dirty="0" smtClean="0"/>
              <a:t>–</a:t>
            </a:r>
            <a:r>
              <a:rPr lang="en-US" dirty="0" smtClean="0"/>
              <a:t> queries that share no homology to valid proteins with:</a:t>
            </a:r>
          </a:p>
          <a:p>
            <a:endParaRPr lang="en-US" dirty="0"/>
          </a:p>
          <a:p>
            <a:r>
              <a:rPr lang="en-US" dirty="0" smtClean="0"/>
              <a:t> - % identical matches = 0</a:t>
            </a:r>
          </a:p>
          <a:p>
            <a:pPr marL="285750" indent="-285750">
              <a:buFontTx/>
              <a:buChar char="-"/>
            </a:pPr>
            <a:r>
              <a:rPr lang="en-US" dirty="0" smtClean="0"/>
              <a:t>e-value = 1</a:t>
            </a:r>
          </a:p>
          <a:p>
            <a:pPr marL="285750" indent="-285750">
              <a:buFontTx/>
              <a:buChar char="-"/>
            </a:pPr>
            <a:r>
              <a:rPr lang="en-US" dirty="0" err="1" smtClean="0"/>
              <a:t>Bitscore</a:t>
            </a:r>
            <a:r>
              <a:rPr lang="en-US" dirty="0" smtClean="0"/>
              <a:t> = 0</a:t>
            </a:r>
            <a:endParaRPr lang="en-US" dirty="0"/>
          </a:p>
        </p:txBody>
      </p:sp>
    </p:spTree>
    <p:extLst>
      <p:ext uri="{BB962C8B-B14F-4D97-AF65-F5344CB8AC3E}">
        <p14:creationId xmlns:p14="http://schemas.microsoft.com/office/powerpoint/2010/main" val="109773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BLASTp</a:t>
            </a:r>
            <a:r>
              <a:rPr lang="en-US" dirty="0" smtClean="0"/>
              <a:t> data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35962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HMMer</a:t>
            </a:r>
            <a:r>
              <a:rPr lang="en-US" dirty="0" smtClean="0"/>
              <a:t> data</a:t>
            </a:r>
            <a:endParaRPr lang="en-US" dirty="0"/>
          </a:p>
        </p:txBody>
      </p:sp>
      <p:sp>
        <p:nvSpPr>
          <p:cNvPr id="3" name="Content Placeholder 2"/>
          <p:cNvSpPr>
            <a:spLocks noGrp="1"/>
          </p:cNvSpPr>
          <p:nvPr>
            <p:ph idx="1"/>
          </p:nvPr>
        </p:nvSpPr>
        <p:spPr>
          <a:xfrm>
            <a:off x="838200" y="1432718"/>
            <a:ext cx="10515600" cy="650875"/>
          </a:xfrm>
        </p:spPr>
        <p:txBody>
          <a:bodyPr/>
          <a:lstStyle/>
          <a:p>
            <a:r>
              <a:rPr lang="en-US" dirty="0" smtClean="0"/>
              <a:t>Run a </a:t>
            </a:r>
            <a:r>
              <a:rPr lang="en-US" dirty="0" err="1" smtClean="0"/>
              <a:t>hmmscan</a:t>
            </a:r>
            <a:r>
              <a:rPr lang="en-US" dirty="0" smtClean="0"/>
              <a:t> job against the </a:t>
            </a:r>
            <a:r>
              <a:rPr lang="en-US" dirty="0" err="1" smtClean="0"/>
              <a:t>Pfam</a:t>
            </a:r>
            <a:r>
              <a:rPr lang="en-US" dirty="0" smtClean="0"/>
              <a:t>-A protein with valid proteins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083593"/>
            <a:ext cx="7467600" cy="1854200"/>
          </a:xfrm>
          <a:prstGeom prst="rect">
            <a:avLst/>
          </a:prstGeom>
        </p:spPr>
      </p:pic>
      <p:sp>
        <p:nvSpPr>
          <p:cNvPr id="5" name="TextBox 4"/>
          <p:cNvSpPr txBox="1"/>
          <p:nvPr/>
        </p:nvSpPr>
        <p:spPr>
          <a:xfrm>
            <a:off x="838200" y="4152900"/>
            <a:ext cx="10515600" cy="1815882"/>
          </a:xfrm>
          <a:prstGeom prst="rect">
            <a:avLst/>
          </a:prstGeom>
          <a:noFill/>
        </p:spPr>
        <p:txBody>
          <a:bodyPr wrap="square" rtlCol="0">
            <a:spAutoFit/>
          </a:bodyPr>
          <a:lstStyle/>
          <a:p>
            <a:pPr marL="285750" indent="-285750">
              <a:buFont typeface="Arial" charset="0"/>
              <a:buChar char="•"/>
            </a:pPr>
            <a:r>
              <a:rPr lang="en-US" sz="2800" dirty="0"/>
              <a:t>U</a:t>
            </a:r>
            <a:r>
              <a:rPr lang="en-US" sz="2800" dirty="0" smtClean="0"/>
              <a:t>se </a:t>
            </a:r>
            <a:r>
              <a:rPr lang="en-US" sz="2800" dirty="0"/>
              <a:t>.hmm files obtained from </a:t>
            </a:r>
            <a:r>
              <a:rPr lang="en-US" sz="2800" dirty="0" smtClean="0"/>
              <a:t> </a:t>
            </a:r>
            <a:r>
              <a:rPr lang="en-US" sz="2800" dirty="0">
                <a:hlinkClick r:id="rId3"/>
              </a:rPr>
              <a:t>http://</a:t>
            </a:r>
            <a:r>
              <a:rPr lang="en-US" sz="2800" dirty="0" smtClean="0">
                <a:hlinkClick r:id="rId3"/>
              </a:rPr>
              <a:t>pfam.xfam.org/</a:t>
            </a:r>
            <a:r>
              <a:rPr lang="en-US" sz="2800" dirty="0" smtClean="0"/>
              <a:t> for each of the three domains of interest: </a:t>
            </a:r>
            <a:r>
              <a:rPr lang="en-US" sz="2800" dirty="0" err="1" smtClean="0"/>
              <a:t>endotoxin_M</a:t>
            </a:r>
            <a:r>
              <a:rPr lang="en-US" sz="2800" dirty="0" smtClean="0"/>
              <a:t>, </a:t>
            </a:r>
            <a:r>
              <a:rPr lang="en-US" sz="2800" dirty="0" err="1" smtClean="0"/>
              <a:t>endotoxin_C</a:t>
            </a:r>
            <a:r>
              <a:rPr lang="en-US" sz="2800" dirty="0" smtClean="0"/>
              <a:t> &amp; </a:t>
            </a:r>
            <a:r>
              <a:rPr lang="en-US" sz="2800" dirty="0" err="1" smtClean="0"/>
              <a:t>endotoxin_N</a:t>
            </a:r>
            <a:r>
              <a:rPr lang="en-US" sz="2800" dirty="0" smtClean="0"/>
              <a:t>.</a:t>
            </a:r>
          </a:p>
          <a:p>
            <a:pPr marL="285750" indent="-285750">
              <a:buFont typeface="Arial" charset="0"/>
              <a:buChar char="•"/>
            </a:pPr>
            <a:r>
              <a:rPr lang="en-US" sz="2800" dirty="0" smtClean="0"/>
              <a:t>Run a </a:t>
            </a:r>
            <a:r>
              <a:rPr lang="en-US" sz="2800" dirty="0" err="1" smtClean="0"/>
              <a:t>hmmscan</a:t>
            </a:r>
            <a:r>
              <a:rPr lang="en-US" sz="2800" dirty="0" smtClean="0"/>
              <a:t> job for all </a:t>
            </a:r>
            <a:r>
              <a:rPr lang="en-US" sz="2800" dirty="0" err="1" smtClean="0"/>
              <a:t>seqs</a:t>
            </a:r>
            <a:r>
              <a:rPr lang="en-US" sz="2800" dirty="0" smtClean="0"/>
              <a:t> in the training set against these three</a:t>
            </a:r>
            <a:endParaRPr lang="en-US" sz="2800" dirty="0"/>
          </a:p>
        </p:txBody>
      </p:sp>
    </p:spTree>
    <p:extLst>
      <p:ext uri="{BB962C8B-B14F-4D97-AF65-F5344CB8AC3E}">
        <p14:creationId xmlns:p14="http://schemas.microsoft.com/office/powerpoint/2010/main" val="1607507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HMMer</a:t>
            </a:r>
            <a:r>
              <a:rPr lang="en-US" dirty="0" smtClean="0"/>
              <a:t> data</a:t>
            </a:r>
            <a:endParaRPr lang="en-US" dirty="0"/>
          </a:p>
        </p:txBody>
      </p:sp>
      <p:sp>
        <p:nvSpPr>
          <p:cNvPr id="3" name="Content Placeholder 2"/>
          <p:cNvSpPr>
            <a:spLocks noGrp="1"/>
          </p:cNvSpPr>
          <p:nvPr>
            <p:ph idx="1"/>
          </p:nvPr>
        </p:nvSpPr>
        <p:spPr/>
        <p:txBody>
          <a:bodyPr>
            <a:normAutofit/>
          </a:bodyPr>
          <a:lstStyle/>
          <a:p>
            <a:r>
              <a:rPr lang="en-US" dirty="0" smtClean="0"/>
              <a:t>Filling in missing data: queries that do not have the domains of interest. For each domain:</a:t>
            </a:r>
            <a:endParaRPr lang="en-US" dirty="0"/>
          </a:p>
          <a:p>
            <a:pPr lvl="1">
              <a:buFontTx/>
              <a:buChar char="-"/>
            </a:pPr>
            <a:r>
              <a:rPr lang="en-US" dirty="0" smtClean="0"/>
              <a:t>e-value = 1</a:t>
            </a:r>
          </a:p>
          <a:p>
            <a:pPr lvl="1">
              <a:buFontTx/>
              <a:buChar char="-"/>
            </a:pPr>
            <a:r>
              <a:rPr lang="en-US" dirty="0" smtClean="0"/>
              <a:t>Score = 0</a:t>
            </a:r>
          </a:p>
          <a:p>
            <a:pPr lvl="1">
              <a:buFontTx/>
              <a:buChar char="-"/>
            </a:pPr>
            <a:r>
              <a:rPr lang="en-US" dirty="0" smtClean="0"/>
              <a:t>domain-score = 0</a:t>
            </a:r>
          </a:p>
          <a:p>
            <a:pPr lvl="1">
              <a:buFontTx/>
              <a:buChar char="-"/>
            </a:pPr>
            <a:r>
              <a:rPr lang="en-US" dirty="0" smtClean="0"/>
              <a:t>Reliability = 0</a:t>
            </a:r>
          </a:p>
          <a:p>
            <a:pPr lvl="1">
              <a:buFontTx/>
              <a:buChar char="-"/>
            </a:pPr>
            <a:r>
              <a:rPr lang="en-US" dirty="0" smtClean="0"/>
              <a:t>Count = 0</a:t>
            </a:r>
          </a:p>
          <a:p>
            <a:pPr lvl="1">
              <a:buFontTx/>
              <a:buChar char="-"/>
            </a:pPr>
            <a:endParaRPr lang="en-US" dirty="0"/>
          </a:p>
          <a:p>
            <a:pPr marL="0" indent="0">
              <a:buNone/>
            </a:pPr>
            <a:r>
              <a:rPr lang="en-US" dirty="0"/>
              <a:t>A</a:t>
            </a:r>
            <a:r>
              <a:rPr lang="en-US" dirty="0" smtClean="0"/>
              <a:t>dd a count column: number of domains found.</a:t>
            </a:r>
            <a:endParaRPr lang="en-US" dirty="0"/>
          </a:p>
        </p:txBody>
      </p:sp>
    </p:spTree>
    <p:extLst>
      <p:ext uri="{BB962C8B-B14F-4D97-AF65-F5344CB8AC3E}">
        <p14:creationId xmlns:p14="http://schemas.microsoft.com/office/powerpoint/2010/main" val="1921863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Hmmer</a:t>
            </a:r>
            <a:r>
              <a:rPr lang="en-US" dirty="0" smtClean="0"/>
              <a:t> data</a:t>
            </a:r>
            <a:endParaRPr lang="en-US" dirty="0"/>
          </a:p>
        </p:txBody>
      </p:sp>
      <p:sp>
        <p:nvSpPr>
          <p:cNvPr id="3" name="Content Placeholder 2"/>
          <p:cNvSpPr>
            <a:spLocks noGrp="1"/>
          </p:cNvSpPr>
          <p:nvPr>
            <p:ph idx="1"/>
          </p:nvPr>
        </p:nvSpPr>
        <p:spPr/>
        <p:txBody>
          <a:bodyPr/>
          <a:lstStyle/>
          <a:p>
            <a:r>
              <a:rPr lang="en-US" dirty="0" smtClean="0"/>
              <a:t>Plot?</a:t>
            </a:r>
            <a:endParaRPr lang="en-US" dirty="0"/>
          </a:p>
        </p:txBody>
      </p:sp>
    </p:spTree>
    <p:extLst>
      <p:ext uri="{BB962C8B-B14F-4D97-AF65-F5344CB8AC3E}">
        <p14:creationId xmlns:p14="http://schemas.microsoft.com/office/powerpoint/2010/main" val="180290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1609</TotalTime>
  <Words>639</Words>
  <Application>Microsoft Macintosh PowerPoint</Application>
  <PresentationFormat>Widescreen</PresentationFormat>
  <Paragraphs>117</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Calibri Light</vt:lpstr>
      <vt:lpstr>Mangal</vt:lpstr>
      <vt:lpstr>Wingdings</vt:lpstr>
      <vt:lpstr>Arial</vt:lpstr>
      <vt:lpstr>Office Theme</vt:lpstr>
      <vt:lpstr>Second Genome  Genomic Data Scientist Challenge</vt:lpstr>
      <vt:lpstr>Background</vt:lpstr>
      <vt:lpstr>Process</vt:lpstr>
      <vt:lpstr>The Data</vt:lpstr>
      <vt:lpstr>BLASTp data</vt:lpstr>
      <vt:lpstr>BLASTp data</vt:lpstr>
      <vt:lpstr>HMMer data</vt:lpstr>
      <vt:lpstr>HMMer data</vt:lpstr>
      <vt:lpstr>Hmmer data</vt:lpstr>
      <vt:lpstr>Physicochemical features data</vt:lpstr>
      <vt:lpstr>Pca for hmm?</vt:lpstr>
      <vt:lpstr>Feature Selection</vt:lpstr>
      <vt:lpstr>Algorithm Selection</vt:lpstr>
      <vt:lpstr>How to pick a model</vt:lpstr>
      <vt:lpstr>From sklearn’s cheat sheet</vt:lpstr>
      <vt:lpstr>Cross validation</vt:lpstr>
      <vt:lpstr>Scoring – model quality</vt:lpstr>
      <vt:lpstr>Improving model / ideas</vt:lpstr>
      <vt:lpstr>Background to refresh</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DrugPro Inc.</dc:title>
  <dc:creator>Joanna Dreux</dc:creator>
  <cp:lastModifiedBy>Joanna Dreux</cp:lastModifiedBy>
  <cp:revision>29</cp:revision>
  <dcterms:created xsi:type="dcterms:W3CDTF">2017-09-20T17:47:04Z</dcterms:created>
  <dcterms:modified xsi:type="dcterms:W3CDTF">2017-09-26T04:57:09Z</dcterms:modified>
</cp:coreProperties>
</file>