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2" r:id="rId3"/>
    <p:sldId id="265" r:id="rId4"/>
    <p:sldId id="264" r:id="rId5"/>
    <p:sldId id="258" r:id="rId6"/>
    <p:sldId id="260" r:id="rId7"/>
    <p:sldId id="259" r:id="rId8"/>
    <p:sldId id="266" r:id="rId9"/>
    <p:sldId id="267" r:id="rId10"/>
    <p:sldId id="268" r:id="rId11"/>
    <p:sldId id="271" r:id="rId12"/>
    <p:sldId id="272" r:id="rId13"/>
    <p:sldId id="269" r:id="rId14"/>
    <p:sldId id="270" r:id="rId15"/>
    <p:sldId id="257"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9F640-FCBE-954B-849C-C7144DC7F05C}">
          <p14:sldIdLst>
            <p14:sldId id="256"/>
            <p14:sldId id="262"/>
            <p14:sldId id="265"/>
            <p14:sldId id="264"/>
            <p14:sldId id="258"/>
            <p14:sldId id="260"/>
            <p14:sldId id="259"/>
            <p14:sldId id="266"/>
            <p14:sldId id="267"/>
            <p14:sldId id="268"/>
            <p14:sldId id="271"/>
            <p14:sldId id="272"/>
            <p14:sldId id="269"/>
            <p14:sldId id="270"/>
            <p14:sldId id="257"/>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93"/>
    <p:restoredTop sz="94587"/>
  </p:normalViewPr>
  <p:slideViewPr>
    <p:cSldViewPr snapToGrid="0" snapToObjects="1">
      <p:cViewPr varScale="1">
        <p:scale>
          <a:sx n="121" d="100"/>
          <a:sy n="121" d="100"/>
        </p:scale>
        <p:origin x="192"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8C1D5-31D5-CB42-9CCA-A2AE05BB1EA1}" type="datetimeFigureOut">
              <a:rPr lang="en-US" smtClean="0"/>
              <a:t>9/25/17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7897D-5EE2-B14B-BA91-F964A1DD0C81}" type="slidenum">
              <a:rPr lang="en-US" smtClean="0"/>
              <a:t>‹#›</a:t>
            </a:fld>
            <a:endParaRPr lang="en-US"/>
          </a:p>
        </p:txBody>
      </p:sp>
    </p:spTree>
    <p:extLst>
      <p:ext uri="{BB962C8B-B14F-4D97-AF65-F5344CB8AC3E}">
        <p14:creationId xmlns:p14="http://schemas.microsoft.com/office/powerpoint/2010/main" val="172293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45512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65622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52019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206830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68509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95A903-5B18-354A-9EB7-09131C6D77BE}"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77092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5A903-5B18-354A-9EB7-09131C6D77BE}" type="datetimeFigureOut">
              <a:rPr lang="en-US" smtClean="0"/>
              <a:t>9/25/17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98607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95A903-5B18-354A-9EB7-09131C6D77BE}" type="datetimeFigureOut">
              <a:rPr lang="en-US" smtClean="0"/>
              <a:t>9/25/17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60456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5A903-5B18-354A-9EB7-09131C6D77BE}" type="datetimeFigureOut">
              <a:rPr lang="en-US" smtClean="0"/>
              <a:t>9/25/17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204075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5A903-5B18-354A-9EB7-09131C6D77BE}"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57085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5A903-5B18-354A-9EB7-09131C6D77BE}"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213552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5A903-5B18-354A-9EB7-09131C6D77BE}" type="datetimeFigureOut">
              <a:rPr lang="en-US" smtClean="0"/>
              <a:t>9/25/17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76642-A2DB-8E46-9C4D-5039ACC9C95C}" type="slidenum">
              <a:rPr lang="en-US" smtClean="0"/>
              <a:t>‹#›</a:t>
            </a:fld>
            <a:endParaRPr lang="en-US"/>
          </a:p>
        </p:txBody>
      </p:sp>
    </p:spTree>
    <p:extLst>
      <p:ext uri="{BB962C8B-B14F-4D97-AF65-F5344CB8AC3E}">
        <p14:creationId xmlns:p14="http://schemas.microsoft.com/office/powerpoint/2010/main" val="10952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kdnuggets.com/2015/11/seven-steps-machine-learning-python.html" TargetMode="External"/><Relationship Id="rId4" Type="http://schemas.openxmlformats.org/officeDocument/2006/relationships/hyperlink" Target="http://www.kdnuggets.com/2016/03/doing-data-science-kaggle-walkthrough-cleaning-data.html/2" TargetMode="External"/><Relationship Id="rId5" Type="http://schemas.openxmlformats.org/officeDocument/2006/relationships/hyperlink" Target="https://pythonprogramming.net/machine-learning-tutorial-python-introduction/" TargetMode="External"/><Relationship Id="rId6" Type="http://schemas.openxmlformats.org/officeDocument/2006/relationships/hyperlink" Target="https://bmcbioinformatics.biomedcentral.com/articles/10.1186/1471-2105-11-273" TargetMode="External"/><Relationship Id="rId7" Type="http://schemas.openxmlformats.org/officeDocument/2006/relationships/hyperlink" Target="https://github.com/dformoso/machine-learning-mindmap" TargetMode="External"/><Relationship Id="rId8" Type="http://schemas.openxmlformats.org/officeDocument/2006/relationships/hyperlink" Target="https://bmcresnotes.biomedcentral.com/articles/10.1186/1756-0500-7-810" TargetMode="External"/><Relationship Id="rId1" Type="http://schemas.openxmlformats.org/officeDocument/2006/relationships/slideLayout" Target="../slideLayouts/slideLayout2.xml"/><Relationship Id="rId2" Type="http://schemas.openxmlformats.org/officeDocument/2006/relationships/hyperlink" Target="https://www.analyticsvidhya.com/blog/2017/09/common-machine-learning-algorith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lp.stanford.edu/IR-book/html/htmledition/choosing-what-kind-of-classifier-to-use-1.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548" y="1122363"/>
            <a:ext cx="9614452" cy="2387600"/>
          </a:xfrm>
        </p:spPr>
        <p:txBody>
          <a:bodyPr>
            <a:normAutofit fontScale="90000"/>
          </a:bodyPr>
          <a:lstStyle/>
          <a:p>
            <a:r>
              <a:rPr lang="en-US" dirty="0"/>
              <a:t>Second Genome </a:t>
            </a:r>
            <a:r>
              <a:rPr lang="en-US" dirty="0" smtClean="0"/>
              <a:t/>
            </a:r>
            <a:br>
              <a:rPr lang="en-US" dirty="0" smtClean="0"/>
            </a:br>
            <a:r>
              <a:rPr lang="en-US" dirty="0" smtClean="0"/>
              <a:t>Genomic </a:t>
            </a:r>
            <a:r>
              <a:rPr lang="en-US" dirty="0"/>
              <a:t>Data Scientist </a:t>
            </a:r>
            <a:r>
              <a:rPr lang="en-US" dirty="0" smtClean="0"/>
              <a:t>Challenge</a:t>
            </a:r>
            <a:endParaRPr lang="en-US" dirty="0"/>
          </a:p>
        </p:txBody>
      </p:sp>
      <p:sp>
        <p:nvSpPr>
          <p:cNvPr id="3" name="Subtitle 2"/>
          <p:cNvSpPr>
            <a:spLocks noGrp="1"/>
          </p:cNvSpPr>
          <p:nvPr>
            <p:ph type="subTitle" idx="1"/>
          </p:nvPr>
        </p:nvSpPr>
        <p:spPr/>
        <p:txBody>
          <a:bodyPr/>
          <a:lstStyle/>
          <a:p>
            <a:r>
              <a:rPr lang="en-US" dirty="0" smtClean="0"/>
              <a:t>Joanna Dreux</a:t>
            </a:r>
            <a:endParaRPr lang="en-US" dirty="0"/>
          </a:p>
        </p:txBody>
      </p:sp>
    </p:spTree>
    <p:extLst>
      <p:ext uri="{BB962C8B-B14F-4D97-AF65-F5344CB8AC3E}">
        <p14:creationId xmlns:p14="http://schemas.microsoft.com/office/powerpoint/2010/main" val="42965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fontAlgn="base"/>
            <a:r>
              <a:rPr lang="en-US" b="1" dirty="0"/>
              <a:t>Logistic Regression</a:t>
            </a:r>
            <a:r>
              <a:rPr lang="en-US" dirty="0"/>
              <a:t>: Logistic regression is a powerful statistical way of modeling a binomial outcome with one or more explanatory variables. It measures the relationship between the categorical dependent variable and one or more independent variables by estimating probabilities using a logistic function, which is the cumulative logistic distribution.</a:t>
            </a:r>
          </a:p>
          <a:p>
            <a:pPr fontAlgn="base"/>
            <a:r>
              <a:rPr lang="en-US" dirty="0"/>
              <a:t>In general, regressions can be used in real-world applications such as:</a:t>
            </a:r>
          </a:p>
          <a:p>
            <a:pPr fontAlgn="base"/>
            <a:r>
              <a:rPr lang="en-US" dirty="0"/>
              <a:t>·        Predicting the Customer Churn</a:t>
            </a:r>
          </a:p>
          <a:p>
            <a:pPr fontAlgn="base"/>
            <a:r>
              <a:rPr lang="en-US" dirty="0"/>
              <a:t>·        Credit Scoring &amp; Fraud Detection</a:t>
            </a:r>
          </a:p>
          <a:p>
            <a:pPr fontAlgn="base"/>
            <a:r>
              <a:rPr lang="en-US" dirty="0"/>
              <a:t>·        Measuring the effectiveness of marketing campaigns</a:t>
            </a:r>
          </a:p>
          <a:p>
            <a:pPr fontAlgn="base"/>
            <a:r>
              <a:rPr lang="en-US" b="1" dirty="0"/>
              <a:t> </a:t>
            </a:r>
            <a:endParaRPr lang="en-US" dirty="0"/>
          </a:p>
          <a:p>
            <a:pPr fontAlgn="base"/>
            <a:r>
              <a:rPr lang="en-US" b="1" dirty="0"/>
              <a:t>Support Vector Machines</a:t>
            </a:r>
            <a:r>
              <a:rPr lang="en-US" dirty="0"/>
              <a:t>: Support Vector Machine (SVM) is a supervised machine learning technique that is widely used in pattern recognition and classification problems - when your data has exactly two classes.</a:t>
            </a:r>
          </a:p>
          <a:p>
            <a:pPr fontAlgn="base"/>
            <a:r>
              <a:rPr lang="en-US" dirty="0"/>
              <a:t>In general, SVM can be used in real-world applications such as:</a:t>
            </a:r>
          </a:p>
          <a:p>
            <a:pPr fontAlgn="base"/>
            <a:r>
              <a:rPr lang="en-US" dirty="0"/>
              <a:t>·        detecting persons with common diseases such as diabetes</a:t>
            </a:r>
          </a:p>
          <a:p>
            <a:pPr fontAlgn="base"/>
            <a:r>
              <a:rPr lang="en-US" dirty="0"/>
              <a:t>·        hand-written character recognition</a:t>
            </a:r>
          </a:p>
          <a:p>
            <a:pPr fontAlgn="base"/>
            <a:r>
              <a:rPr lang="en-US" dirty="0"/>
              <a:t>·        text categorization – news articles by topics</a:t>
            </a:r>
          </a:p>
          <a:p>
            <a:pPr fontAlgn="base"/>
            <a:r>
              <a:rPr lang="en-US" dirty="0"/>
              <a:t>·        stock market price prediction</a:t>
            </a:r>
          </a:p>
          <a:p>
            <a:pPr fontAlgn="base"/>
            <a:r>
              <a:rPr lang="en-US" b="1" dirty="0"/>
              <a:t> </a:t>
            </a:r>
            <a:endParaRPr lang="en-US" dirty="0"/>
          </a:p>
          <a:p>
            <a:pPr fontAlgn="base"/>
            <a:r>
              <a:rPr lang="en-US" b="1" dirty="0"/>
              <a:t>Naive Bayes</a:t>
            </a:r>
            <a:r>
              <a:rPr lang="en-US" dirty="0"/>
              <a:t>: It is a classification technique based on Bayes’ theorem and very easy to build and particularly useful for very large data sets. Along with simplicity, Naive Bayes is known to outperform even highly sophisticated classification methods. Naive Bayes is also a good choice when CPU and memory resources are a limiting factor</a:t>
            </a:r>
          </a:p>
          <a:p>
            <a:pPr fontAlgn="base"/>
            <a:r>
              <a:rPr lang="en-US" dirty="0"/>
              <a:t>In general, Naive Bayes can be used in real-world applications such as:</a:t>
            </a:r>
          </a:p>
          <a:p>
            <a:pPr fontAlgn="base"/>
            <a:r>
              <a:rPr lang="en-US" dirty="0"/>
              <a:t>·        Sentiment analysis and text classification</a:t>
            </a:r>
          </a:p>
          <a:p>
            <a:pPr fontAlgn="base"/>
            <a:r>
              <a:rPr lang="en-US" dirty="0"/>
              <a:t>·        Recommendation systems like Netflix, Amazon</a:t>
            </a:r>
          </a:p>
          <a:p>
            <a:pPr fontAlgn="base"/>
            <a:r>
              <a:rPr lang="en-US" dirty="0"/>
              <a:t>·        To mark an email as spam or not spam</a:t>
            </a:r>
          </a:p>
          <a:p>
            <a:pPr fontAlgn="base"/>
            <a:r>
              <a:rPr lang="en-US" dirty="0"/>
              <a:t>·        Facebook like face recognition</a:t>
            </a:r>
          </a:p>
        </p:txBody>
      </p:sp>
    </p:spTree>
    <p:extLst>
      <p:ext uri="{BB962C8B-B14F-4D97-AF65-F5344CB8AC3E}">
        <p14:creationId xmlns:p14="http://schemas.microsoft.com/office/powerpoint/2010/main" val="6805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 either only keep the values that are there or fill in the blanks?</a:t>
            </a:r>
            <a:br>
              <a:rPr lang="en-US" i="1" dirty="0"/>
            </a:br>
            <a:r>
              <a:rPr lang="en-US" i="1" dirty="0"/>
              <a:t># missing BLAST values - there was no alignment</a:t>
            </a:r>
            <a:br>
              <a:rPr lang="en-US" i="1" dirty="0"/>
            </a:br>
            <a:r>
              <a:rPr lang="en-US" i="1" dirty="0"/>
              <a:t># </a:t>
            </a:r>
            <a:r>
              <a:rPr lang="en-US" i="1" dirty="0" err="1"/>
              <a:t>pident</a:t>
            </a:r>
            <a:r>
              <a:rPr lang="en-US" i="1" dirty="0"/>
              <a:t> is 0, </a:t>
            </a:r>
            <a:r>
              <a:rPr lang="en-US" i="1" dirty="0" err="1"/>
              <a:t>bitscore</a:t>
            </a:r>
            <a:r>
              <a:rPr lang="en-US" i="1" dirty="0"/>
              <a:t> is 0, </a:t>
            </a:r>
            <a:r>
              <a:rPr lang="en-US" i="1" dirty="0" err="1"/>
              <a:t>sstart</a:t>
            </a:r>
            <a:r>
              <a:rPr lang="en-US" i="1" dirty="0"/>
              <a:t> is ? -- remove this column?</a:t>
            </a:r>
            <a:br>
              <a:rPr lang="en-US" i="1" dirty="0"/>
            </a:br>
            <a:r>
              <a:rPr lang="en-US" i="1" dirty="0"/>
              <a:t># missing HMM </a:t>
            </a:r>
            <a:r>
              <a:rPr lang="en-US" i="1" dirty="0" err="1"/>
              <a:t>alignemnts</a:t>
            </a:r>
            <a:r>
              <a:rPr lang="en-US" i="1" dirty="0"/>
              <a:t/>
            </a:r>
            <a:br>
              <a:rPr lang="en-US" i="1" dirty="0"/>
            </a:br>
            <a:r>
              <a:rPr lang="en-US" i="1" dirty="0"/>
              <a:t># score is 0, </a:t>
            </a:r>
            <a:r>
              <a:rPr lang="en-US" i="1" dirty="0" err="1"/>
              <a:t>hf</a:t>
            </a:r>
            <a:r>
              <a:rPr lang="en-US" i="1" dirty="0"/>
              <a:t> is high</a:t>
            </a:r>
            <a:br>
              <a:rPr lang="en-US" i="1" dirty="0"/>
            </a:br>
            <a:endParaRPr lang="en-US" dirty="0"/>
          </a:p>
        </p:txBody>
      </p:sp>
    </p:spTree>
    <p:extLst>
      <p:ext uri="{BB962C8B-B14F-4D97-AF65-F5344CB8AC3E}">
        <p14:creationId xmlns:p14="http://schemas.microsoft.com/office/powerpoint/2010/main" val="212274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sp>
        <p:nvSpPr>
          <p:cNvPr id="3" name="Content Placeholder 2"/>
          <p:cNvSpPr>
            <a:spLocks noGrp="1"/>
          </p:cNvSpPr>
          <p:nvPr>
            <p:ph idx="1"/>
          </p:nvPr>
        </p:nvSpPr>
        <p:spPr/>
        <p:txBody>
          <a:bodyPr/>
          <a:lstStyle/>
          <a:p>
            <a:r>
              <a:rPr lang="en-US" i="1" dirty="0"/>
              <a:t># We are using the metric of ‘accuracy‘ to evaluate models. This is a ratio of the number of correctly predicted</a:t>
            </a:r>
            <a:br>
              <a:rPr lang="en-US" i="1" dirty="0"/>
            </a:br>
            <a:r>
              <a:rPr lang="en-US" i="1" dirty="0"/>
              <a:t># instances in divided by the total number of instances in the dataset multiplied by 100 to give a percentage</a:t>
            </a:r>
            <a:br>
              <a:rPr lang="en-US" i="1" dirty="0"/>
            </a:br>
            <a:r>
              <a:rPr lang="en-US" i="1" dirty="0"/>
              <a:t># (e.g. 95% accurate). We will be using the scoring variable when we run build and evaluate each model next.</a:t>
            </a:r>
            <a:endParaRPr lang="en-US" dirty="0"/>
          </a:p>
        </p:txBody>
      </p:sp>
    </p:spTree>
    <p:extLst>
      <p:ext uri="{BB962C8B-B14F-4D97-AF65-F5344CB8AC3E}">
        <p14:creationId xmlns:p14="http://schemas.microsoft.com/office/powerpoint/2010/main" val="120699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Linear regression is an approach for modeling the relationship between a continuous dependent variable </a:t>
            </a:r>
            <a:r>
              <a:rPr lang="en-US" dirty="0" err="1"/>
              <a:t>yy</a:t>
            </a:r>
            <a:r>
              <a:rPr lang="en-US" dirty="0"/>
              <a:t> and one or more predictors XX. The relationship between </a:t>
            </a:r>
            <a:r>
              <a:rPr lang="en-US" dirty="0" err="1"/>
              <a:t>yyand</a:t>
            </a:r>
            <a:r>
              <a:rPr lang="en-US" dirty="0"/>
              <a:t> XX can be linearly modeled as y=βTX+ϵy=βTX+ϵ Given the training examples {</a:t>
            </a:r>
            <a:r>
              <a:rPr lang="en-US" dirty="0" err="1"/>
              <a:t>xi,yi</a:t>
            </a:r>
            <a:r>
              <a:rPr lang="en-US" dirty="0"/>
              <a:t>}Ni=1{</a:t>
            </a:r>
            <a:r>
              <a:rPr lang="en-US" dirty="0" err="1"/>
              <a:t>xi,yi</a:t>
            </a:r>
            <a:r>
              <a:rPr lang="en-US" dirty="0"/>
              <a:t>}</a:t>
            </a:r>
            <a:r>
              <a:rPr lang="en-US" dirty="0" err="1"/>
              <a:t>i</a:t>
            </a:r>
            <a:r>
              <a:rPr lang="en-US" dirty="0"/>
              <a:t>=1N, the parameter vector ββ can be learnt.</a:t>
            </a:r>
          </a:p>
          <a:p>
            <a:pPr fontAlgn="base"/>
            <a:r>
              <a:rPr lang="en-US" dirty="0"/>
              <a:t>If the dependent variable is not continuous but categorical, linear regression can be transformed to logistic regression using a logit link function. Logistic regression is a simple, fast yet powerful classification algorithm. Here we discuss the binary case where the dependent variable </a:t>
            </a:r>
            <a:r>
              <a:rPr lang="en-US" dirty="0" err="1"/>
              <a:t>yy</a:t>
            </a:r>
            <a:r>
              <a:rPr lang="en-US" dirty="0"/>
              <a:t> only takes binary values {</a:t>
            </a:r>
            <a:r>
              <a:rPr lang="en-US" dirty="0" err="1"/>
              <a:t>yi</a:t>
            </a:r>
            <a:r>
              <a:rPr lang="en-US" dirty="0"/>
              <a:t>∈(−1,1)}Ni=1{</a:t>
            </a:r>
            <a:r>
              <a:rPr lang="en-US" dirty="0" err="1"/>
              <a:t>yi</a:t>
            </a:r>
            <a:r>
              <a:rPr lang="en-US" dirty="0"/>
              <a:t>∈(−1,1)}</a:t>
            </a:r>
            <a:r>
              <a:rPr lang="en-US" dirty="0" err="1"/>
              <a:t>i</a:t>
            </a:r>
            <a:r>
              <a:rPr lang="en-US" dirty="0"/>
              <a:t>=1N (it which can be easily extended to multi-class classification problems).</a:t>
            </a:r>
          </a:p>
          <a:p>
            <a:pPr fontAlgn="base"/>
            <a:r>
              <a:rPr lang="en-US" dirty="0"/>
              <a:t>In logistic regression we use a different hypothesis class to try to predict the probability that a given example belongs to the "1" class versus the probability that it belongs to the "-1" class. Specifically, we will try to learn a function of the </a:t>
            </a:r>
            <a:r>
              <a:rPr lang="en-US" dirty="0" err="1"/>
              <a:t>form:p</a:t>
            </a:r>
            <a:r>
              <a:rPr lang="en-US" dirty="0"/>
              <a:t>(</a:t>
            </a:r>
            <a:r>
              <a:rPr lang="en-US" dirty="0" err="1"/>
              <a:t>yi</a:t>
            </a:r>
            <a:r>
              <a:rPr lang="en-US" dirty="0"/>
              <a:t>=1|xi)=</a:t>
            </a:r>
            <a:r>
              <a:rPr lang="en-US" dirty="0" err="1"/>
              <a:t>σ</a:t>
            </a:r>
            <a:r>
              <a:rPr lang="en-US" dirty="0"/>
              <a:t>(β</a:t>
            </a:r>
            <a:r>
              <a:rPr lang="en-US" dirty="0" err="1"/>
              <a:t>Txi</a:t>
            </a:r>
            <a:r>
              <a:rPr lang="en-US" dirty="0"/>
              <a:t>)p(</a:t>
            </a:r>
            <a:r>
              <a:rPr lang="en-US" dirty="0" err="1"/>
              <a:t>yi</a:t>
            </a:r>
            <a:r>
              <a:rPr lang="en-US" dirty="0"/>
              <a:t>=1|xi)=</a:t>
            </a:r>
            <a:r>
              <a:rPr lang="en-US" dirty="0" err="1"/>
              <a:t>σ</a:t>
            </a:r>
            <a:r>
              <a:rPr lang="en-US" dirty="0"/>
              <a:t>(β</a:t>
            </a:r>
            <a:r>
              <a:rPr lang="en-US" dirty="0" err="1"/>
              <a:t>Txi</a:t>
            </a:r>
            <a:r>
              <a:rPr lang="en-US" dirty="0"/>
              <a:t>) and p(</a:t>
            </a:r>
            <a:r>
              <a:rPr lang="en-US" dirty="0" err="1"/>
              <a:t>yi</a:t>
            </a:r>
            <a:r>
              <a:rPr lang="en-US" dirty="0"/>
              <a:t>=−1|xi)=1−σ(β</a:t>
            </a:r>
            <a:r>
              <a:rPr lang="en-US" dirty="0" err="1"/>
              <a:t>Txi</a:t>
            </a:r>
            <a:r>
              <a:rPr lang="en-US" dirty="0"/>
              <a:t>)p(</a:t>
            </a:r>
            <a:r>
              <a:rPr lang="en-US" dirty="0" err="1"/>
              <a:t>yi</a:t>
            </a:r>
            <a:r>
              <a:rPr lang="en-US" dirty="0"/>
              <a:t>=−1|xi)=1−σ(β</a:t>
            </a:r>
            <a:r>
              <a:rPr lang="en-US" dirty="0" err="1"/>
              <a:t>Txi</a:t>
            </a:r>
            <a:r>
              <a:rPr lang="en-US" dirty="0"/>
              <a:t>). Here </a:t>
            </a:r>
            <a:r>
              <a:rPr lang="en-US" dirty="0" err="1"/>
              <a:t>σ</a:t>
            </a:r>
            <a:r>
              <a:rPr lang="en-US" dirty="0"/>
              <a:t>(x)=11+exp(−x)</a:t>
            </a:r>
            <a:r>
              <a:rPr lang="en-US" dirty="0" err="1"/>
              <a:t>σ</a:t>
            </a:r>
            <a:r>
              <a:rPr lang="en-US" dirty="0"/>
              <a:t>(x)=11+exp(−x) is a sigmoid function. Given the training examples{</a:t>
            </a:r>
            <a:r>
              <a:rPr lang="en-US" dirty="0" err="1"/>
              <a:t>xi,yi</a:t>
            </a:r>
            <a:r>
              <a:rPr lang="en-US" dirty="0"/>
              <a:t>}Ni=1{</a:t>
            </a:r>
            <a:r>
              <a:rPr lang="en-US" dirty="0" err="1"/>
              <a:t>xi,yi</a:t>
            </a:r>
            <a:r>
              <a:rPr lang="en-US" dirty="0"/>
              <a:t>}</a:t>
            </a:r>
            <a:r>
              <a:rPr lang="en-US" dirty="0" err="1"/>
              <a:t>i</a:t>
            </a:r>
            <a:r>
              <a:rPr lang="en-US" dirty="0"/>
              <a:t>=1N, the parameter vector ββ can be learnt by maximizing the log-likelihood of ββ given the data set.</a:t>
            </a:r>
          </a:p>
          <a:p>
            <a:endParaRPr lang="en-US" dirty="0"/>
          </a:p>
        </p:txBody>
      </p:sp>
    </p:spTree>
    <p:extLst>
      <p:ext uri="{BB962C8B-B14F-4D97-AF65-F5344CB8AC3E}">
        <p14:creationId xmlns:p14="http://schemas.microsoft.com/office/powerpoint/2010/main" val="142170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250" y="1825625"/>
            <a:ext cx="7415500" cy="4351338"/>
          </a:xfrm>
        </p:spPr>
      </p:pic>
    </p:spTree>
    <p:extLst>
      <p:ext uri="{BB962C8B-B14F-4D97-AF65-F5344CB8AC3E}">
        <p14:creationId xmlns:p14="http://schemas.microsoft.com/office/powerpoint/2010/main" val="20801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a:t>
            </a:r>
            <a:endParaRPr lang="en-US" dirty="0"/>
          </a:p>
        </p:txBody>
      </p:sp>
      <p:sp>
        <p:nvSpPr>
          <p:cNvPr id="3" name="Content Placeholder 2"/>
          <p:cNvSpPr>
            <a:spLocks noGrp="1"/>
          </p:cNvSpPr>
          <p:nvPr>
            <p:ph idx="1"/>
          </p:nvPr>
        </p:nvSpPr>
        <p:spPr/>
        <p:txBody>
          <a:bodyPr>
            <a:normAutofit/>
          </a:bodyPr>
          <a:lstStyle/>
          <a:p>
            <a:r>
              <a:rPr lang="en-US" i="1" dirty="0"/>
              <a:t># code documentation</a:t>
            </a:r>
            <a:br>
              <a:rPr lang="en-US" i="1" dirty="0"/>
            </a:br>
            <a:r>
              <a:rPr lang="en-US" i="1" dirty="0"/>
              <a:t># </a:t>
            </a:r>
            <a:r>
              <a:rPr lang="en-US" i="1" dirty="0" err="1"/>
              <a:t>communicaiton</a:t>
            </a:r>
            <a:r>
              <a:rPr lang="en-US" i="1" dirty="0"/>
              <a:t> plan</a:t>
            </a:r>
            <a:br>
              <a:rPr lang="en-US" i="1" dirty="0"/>
            </a:br>
            <a:r>
              <a:rPr lang="en-US" i="1" dirty="0"/>
              <a:t># </a:t>
            </a:r>
            <a:r>
              <a:rPr lang="en-US" i="1" dirty="0" err="1"/>
              <a:t>powerpoint</a:t>
            </a:r>
            <a:r>
              <a:rPr lang="en-US" i="1" dirty="0"/>
              <a:t> </a:t>
            </a:r>
            <a:r>
              <a:rPr lang="en-US" i="1" dirty="0" smtClean="0"/>
              <a:t>slides</a:t>
            </a:r>
            <a:r>
              <a:rPr lang="en-US" i="1" dirty="0"/>
              <a:t/>
            </a:r>
            <a:br>
              <a:rPr lang="en-US" i="1" dirty="0"/>
            </a:br>
            <a:r>
              <a:rPr lang="en-US" i="1" dirty="0"/>
              <a:t>#  &gt; a brief description of the problem (it helps to hear your version of it)</a:t>
            </a:r>
            <a:br>
              <a:rPr lang="en-US" i="1" dirty="0"/>
            </a:br>
            <a:r>
              <a:rPr lang="en-US" i="1" dirty="0"/>
              <a:t>#  &gt; a brief description of the data</a:t>
            </a:r>
            <a:br>
              <a:rPr lang="en-US" i="1" dirty="0"/>
            </a:br>
            <a:r>
              <a:rPr lang="en-US" i="1" dirty="0"/>
              <a:t>#  &gt; your choice of features engineered from the protein sequences</a:t>
            </a:r>
            <a:br>
              <a:rPr lang="en-US" i="1" dirty="0"/>
            </a:br>
            <a:r>
              <a:rPr lang="en-US" i="1" dirty="0"/>
              <a:t>#  &gt; your feature selection </a:t>
            </a:r>
            <a:r>
              <a:rPr lang="en-US" i="1" dirty="0" err="1"/>
              <a:t>methodolgy</a:t>
            </a:r>
            <a:r>
              <a:rPr lang="en-US" i="1" dirty="0"/>
              <a:t>, if any</a:t>
            </a:r>
            <a:br>
              <a:rPr lang="en-US" i="1" dirty="0"/>
            </a:br>
            <a:r>
              <a:rPr lang="en-US" i="1" dirty="0"/>
              <a:t>#  &gt; your choice of model or models</a:t>
            </a:r>
            <a:br>
              <a:rPr lang="en-US" i="1" dirty="0"/>
            </a:br>
            <a:r>
              <a:rPr lang="en-US" i="1" dirty="0"/>
              <a:t>#  &gt; your validation method(s)</a:t>
            </a:r>
            <a:br>
              <a:rPr lang="en-US" i="1" dirty="0"/>
            </a:br>
            <a:r>
              <a:rPr lang="en-US" i="1" dirty="0"/>
              <a:t>#  &gt; the quality of your model ($$$)</a:t>
            </a:r>
            <a:endParaRPr lang="en-US" dirty="0"/>
          </a:p>
        </p:txBody>
      </p:sp>
    </p:spTree>
    <p:extLst>
      <p:ext uri="{BB962C8B-B14F-4D97-AF65-F5344CB8AC3E}">
        <p14:creationId xmlns:p14="http://schemas.microsoft.com/office/powerpoint/2010/main" val="181778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Imporving</a:t>
            </a:r>
            <a:r>
              <a:rPr lang="en-US" dirty="0" smtClean="0"/>
              <a:t> model</a:t>
            </a:r>
            <a:endParaRPr lang="en-US" dirty="0"/>
          </a:p>
        </p:txBody>
      </p:sp>
      <p:sp>
        <p:nvSpPr>
          <p:cNvPr id="3" name="Content Placeholder 2"/>
          <p:cNvSpPr>
            <a:spLocks noGrp="1"/>
          </p:cNvSpPr>
          <p:nvPr>
            <p:ph idx="1"/>
          </p:nvPr>
        </p:nvSpPr>
        <p:spPr/>
        <p:txBody>
          <a:bodyPr/>
          <a:lstStyle/>
          <a:p>
            <a:r>
              <a:rPr lang="en-US" dirty="0" smtClean="0"/>
              <a:t>Boosting/bagging</a:t>
            </a:r>
          </a:p>
          <a:p>
            <a:r>
              <a:rPr lang="en-US" dirty="0" smtClean="0"/>
              <a:t>Features </a:t>
            </a:r>
            <a:r>
              <a:rPr lang="mr-IN" dirty="0" smtClean="0"/>
              <a:t>–</a:t>
            </a:r>
            <a:r>
              <a:rPr lang="en-US" dirty="0" smtClean="0"/>
              <a:t> from </a:t>
            </a:r>
            <a:r>
              <a:rPr lang="en-US" dirty="0" err="1" smtClean="0"/>
              <a:t>pydpi</a:t>
            </a:r>
            <a:r>
              <a:rPr lang="en-US" dirty="0" smtClean="0"/>
              <a:t> other sets</a:t>
            </a:r>
          </a:p>
          <a:p>
            <a:r>
              <a:rPr lang="en-US" dirty="0" smtClean="0"/>
              <a:t>Embedded </a:t>
            </a:r>
            <a:r>
              <a:rPr lang="en-US" smtClean="0"/>
              <a:t>feature selection</a:t>
            </a:r>
            <a:endParaRPr lang="en-US"/>
          </a:p>
        </p:txBody>
      </p:sp>
    </p:spTree>
    <p:extLst>
      <p:ext uri="{BB962C8B-B14F-4D97-AF65-F5344CB8AC3E}">
        <p14:creationId xmlns:p14="http://schemas.microsoft.com/office/powerpoint/2010/main" val="74933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smtClean="0"/>
              <a:t>Background</a:t>
            </a:r>
            <a:endParaRPr lang="en-US" dirty="0"/>
          </a:p>
        </p:txBody>
      </p:sp>
      <p:sp>
        <p:nvSpPr>
          <p:cNvPr id="3" name="Content Placeholder 2"/>
          <p:cNvSpPr>
            <a:spLocks noGrp="1"/>
          </p:cNvSpPr>
          <p:nvPr>
            <p:ph idx="1"/>
          </p:nvPr>
        </p:nvSpPr>
        <p:spPr>
          <a:xfrm>
            <a:off x="838200" y="2274300"/>
            <a:ext cx="10515600" cy="4019069"/>
          </a:xfrm>
        </p:spPr>
        <p:txBody>
          <a:bodyPr>
            <a:normAutofit/>
          </a:bodyPr>
          <a:lstStyle/>
          <a:p>
            <a:pPr marL="0" indent="0" algn="just">
              <a:buNone/>
            </a:pPr>
            <a:r>
              <a:rPr lang="en-US" dirty="0" smtClean="0"/>
              <a:t>“ </a:t>
            </a:r>
            <a:r>
              <a:rPr lang="en-US" dirty="0" err="1" smtClean="0"/>
              <a:t>DrugPro</a:t>
            </a:r>
            <a:r>
              <a:rPr lang="en-US" dirty="0" smtClean="0"/>
              <a:t> </a:t>
            </a:r>
            <a:r>
              <a:rPr lang="en-US" dirty="0"/>
              <a:t>has a small but profitable portfolio of bacterial-derived proteins to treat </a:t>
            </a:r>
            <a:r>
              <a:rPr lang="en-US" i="1" dirty="0" smtClean="0"/>
              <a:t>Chokeophobia</a:t>
            </a:r>
            <a:r>
              <a:rPr lang="en-US" dirty="0"/>
              <a:t>, the clinical condition described by </a:t>
            </a:r>
            <a:r>
              <a:rPr lang="en-US" dirty="0" smtClean="0"/>
              <a:t>a debilitating </a:t>
            </a:r>
            <a:r>
              <a:rPr lang="en-US" dirty="0"/>
              <a:t>fear that the Chicago Cubs won't return to the World Series </a:t>
            </a:r>
            <a:r>
              <a:rPr lang="en-US" dirty="0" smtClean="0"/>
              <a:t>this year</a:t>
            </a:r>
            <a:r>
              <a:rPr lang="en-US" dirty="0"/>
              <a:t>. </a:t>
            </a:r>
            <a:endParaRPr lang="en-US" dirty="0" smtClean="0"/>
          </a:p>
          <a:p>
            <a:pPr marL="0" indent="0" algn="just">
              <a:buNone/>
            </a:pPr>
            <a:r>
              <a:rPr lang="en-US" dirty="0" smtClean="0"/>
              <a:t>Your </a:t>
            </a:r>
            <a:r>
              <a:rPr lang="en-US" dirty="0"/>
              <a:t>R&amp;D </a:t>
            </a:r>
            <a:r>
              <a:rPr lang="en-US" dirty="0" smtClean="0"/>
              <a:t>division has </a:t>
            </a:r>
            <a:r>
              <a:rPr lang="en-US" dirty="0"/>
              <a:t>identified 10,000 proteins that </a:t>
            </a:r>
            <a:r>
              <a:rPr lang="en-US" dirty="0" smtClean="0"/>
              <a:t>are over-expressed </a:t>
            </a:r>
            <a:r>
              <a:rPr lang="en-US" dirty="0"/>
              <a:t>in Cubs fans who are resistant to </a:t>
            </a:r>
            <a:r>
              <a:rPr lang="en-US" i="1" dirty="0" smtClean="0"/>
              <a:t>Chokeophobia</a:t>
            </a:r>
            <a:r>
              <a:rPr lang="en-US" dirty="0" smtClean="0"/>
              <a:t>.” </a:t>
            </a:r>
          </a:p>
          <a:p>
            <a:pPr marL="0" indent="0">
              <a:buNone/>
            </a:pPr>
            <a:endParaRPr lang="en-US" dirty="0" smtClean="0"/>
          </a:p>
          <a:p>
            <a:pPr lvl="1">
              <a:buFont typeface="Wingdings" charset="2"/>
              <a:buChar char="Ø"/>
            </a:pPr>
            <a:r>
              <a:rPr lang="en-US" sz="3200" dirty="0" smtClean="0"/>
              <a:t> Find proteins that are most likely to confer resistance to </a:t>
            </a:r>
            <a:r>
              <a:rPr lang="en-US" sz="3200" i="1" dirty="0"/>
              <a:t>C</a:t>
            </a:r>
            <a:r>
              <a:rPr lang="en-US" sz="3200" i="1" dirty="0" smtClean="0"/>
              <a:t>hokeophobia</a:t>
            </a:r>
            <a:endParaRPr lang="en-US" sz="32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87" y="48349"/>
            <a:ext cx="1983005" cy="1959113"/>
          </a:xfrm>
          <a:prstGeom prst="rect">
            <a:avLst/>
          </a:prstGeom>
        </p:spPr>
      </p:pic>
    </p:spTree>
    <p:extLst>
      <p:ext uri="{BB962C8B-B14F-4D97-AF65-F5344CB8AC3E}">
        <p14:creationId xmlns:p14="http://schemas.microsoft.com/office/powerpoint/2010/main" val="41324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47658922"/>
              </p:ext>
            </p:extLst>
          </p:nvPr>
        </p:nvGraphicFramePr>
        <p:xfrm>
          <a:off x="838200" y="1825625"/>
          <a:ext cx="10515600" cy="397764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US" dirty="0"/>
                    </a:p>
                  </a:txBody>
                  <a:tcPr/>
                </a:tc>
                <a:tc>
                  <a:txBody>
                    <a:bodyPr/>
                    <a:lstStyle/>
                    <a:p>
                      <a:r>
                        <a:rPr lang="en-US" dirty="0" smtClean="0"/>
                        <a:t>Process</a:t>
                      </a:r>
                      <a:endParaRPr lang="en-US" dirty="0"/>
                    </a:p>
                  </a:txBody>
                  <a:tcPr/>
                </a:tc>
              </a:tr>
              <a:tr h="370840">
                <a:tc>
                  <a:txBody>
                    <a:bodyPr/>
                    <a:lstStyle/>
                    <a:p>
                      <a:endParaRPr lang="en-US"/>
                    </a:p>
                  </a:txBody>
                  <a:tcPr/>
                </a:tc>
                <a:tc>
                  <a:txBody>
                    <a:bodyPr/>
                    <a:lstStyle/>
                    <a:p>
                      <a:r>
                        <a:rPr lang="en-US" dirty="0" smtClean="0"/>
                        <a:t>Classification Question:</a:t>
                      </a:r>
                      <a:r>
                        <a:rPr lang="en-US" baseline="0" dirty="0" smtClean="0"/>
                        <a:t> 0 or 1</a:t>
                      </a:r>
                      <a:endParaRPr lang="en-US" dirty="0"/>
                    </a:p>
                  </a:txBody>
                  <a:tcPr/>
                </a:tc>
              </a:tr>
              <a:tr h="370840">
                <a:tc>
                  <a:txBody>
                    <a:bodyPr/>
                    <a:lstStyle/>
                    <a:p>
                      <a:r>
                        <a:rPr lang="en-US" dirty="0" smtClean="0"/>
                        <a:t>Materials: Sequence Homology</a:t>
                      </a:r>
                      <a:r>
                        <a:rPr lang="en-US" baseline="0" dirty="0" smtClean="0"/>
                        <a:t> (BLAST), HMM, Physicochemical properties</a:t>
                      </a:r>
                      <a:endParaRPr lang="en-US" dirty="0"/>
                    </a:p>
                  </a:txBody>
                  <a:tcPr/>
                </a:tc>
                <a:tc>
                  <a:txBody>
                    <a:bodyPr/>
                    <a:lstStyle/>
                    <a:p>
                      <a:r>
                        <a:rPr lang="en-US" dirty="0" smtClean="0"/>
                        <a:t>Find, collect, explore and clean data </a:t>
                      </a:r>
                    </a:p>
                    <a:p>
                      <a:r>
                        <a:rPr lang="en-US" dirty="0" smtClean="0"/>
                        <a:t>Impute features</a:t>
                      </a:r>
                      <a:endParaRPr lang="en-US" dirty="0"/>
                    </a:p>
                  </a:txBody>
                  <a:tcPr/>
                </a:tc>
              </a:tr>
              <a:tr h="370840">
                <a:tc>
                  <a:txBody>
                    <a:bodyPr/>
                    <a:lstStyle/>
                    <a:p>
                      <a:endParaRPr lang="en-US" dirty="0"/>
                    </a:p>
                  </a:txBody>
                  <a:tcPr/>
                </a:tc>
                <a:tc>
                  <a:txBody>
                    <a:bodyPr/>
                    <a:lstStyle/>
                    <a:p>
                      <a:r>
                        <a:rPr lang="en-US" dirty="0" smtClean="0"/>
                        <a:t>Feature selection</a:t>
                      </a:r>
                      <a:endParaRPr lang="en-US" dirty="0"/>
                    </a:p>
                  </a:txBody>
                  <a:tcPr/>
                </a:tc>
              </a:tr>
              <a:tr h="370840">
                <a:tc>
                  <a:txBody>
                    <a:bodyPr/>
                    <a:lstStyle/>
                    <a:p>
                      <a:endParaRPr lang="en-US"/>
                    </a:p>
                  </a:txBody>
                  <a:tcPr/>
                </a:tc>
                <a:tc>
                  <a:txBody>
                    <a:bodyPr/>
                    <a:lstStyle/>
                    <a:p>
                      <a:r>
                        <a:rPr lang="en-US" dirty="0" smtClean="0"/>
                        <a:t>Algorithm selection</a:t>
                      </a:r>
                      <a:endParaRPr lang="en-US" dirty="0"/>
                    </a:p>
                  </a:txBody>
                  <a:tcPr/>
                </a:tc>
              </a:tr>
              <a:tr h="370840">
                <a:tc>
                  <a:txBody>
                    <a:bodyPr/>
                    <a:lstStyle/>
                    <a:p>
                      <a:r>
                        <a:rPr lang="en-US" dirty="0" err="1" smtClean="0"/>
                        <a:t>Training_st.csv</a:t>
                      </a:r>
                      <a:endParaRPr lang="en-US" dirty="0"/>
                    </a:p>
                  </a:txBody>
                  <a:tcPr/>
                </a:tc>
                <a:tc>
                  <a:txBody>
                    <a:bodyPr/>
                    <a:lstStyle/>
                    <a:p>
                      <a:r>
                        <a:rPr lang="en-US" dirty="0" smtClean="0"/>
                        <a:t>Train the model</a:t>
                      </a:r>
                      <a:endParaRPr lang="en-US" dirty="0"/>
                    </a:p>
                  </a:txBody>
                  <a:tcPr/>
                </a:tc>
              </a:tr>
              <a:tr h="370840">
                <a:tc>
                  <a:txBody>
                    <a:bodyPr/>
                    <a:lstStyle/>
                    <a:p>
                      <a:endParaRPr lang="en-US"/>
                    </a:p>
                  </a:txBody>
                  <a:tcPr/>
                </a:tc>
                <a:tc>
                  <a:txBody>
                    <a:bodyPr/>
                    <a:lstStyle/>
                    <a:p>
                      <a:r>
                        <a:rPr lang="en-US" dirty="0" smtClean="0"/>
                        <a:t>Cost function</a:t>
                      </a:r>
                      <a:endParaRPr lang="en-US" dirty="0"/>
                    </a:p>
                  </a:txBody>
                  <a:tcPr/>
                </a:tc>
              </a:tr>
              <a:tr h="370840">
                <a:tc>
                  <a:txBody>
                    <a:bodyPr/>
                    <a:lstStyle/>
                    <a:p>
                      <a:endParaRPr lang="en-US"/>
                    </a:p>
                  </a:txBody>
                  <a:tcPr/>
                </a:tc>
                <a:tc>
                  <a:txBody>
                    <a:bodyPr/>
                    <a:lstStyle/>
                    <a:p>
                      <a:r>
                        <a:rPr lang="en-US" dirty="0" smtClean="0"/>
                        <a:t>Optimization &amp; </a:t>
                      </a:r>
                      <a:r>
                        <a:rPr lang="en-US" dirty="0" err="1" smtClean="0"/>
                        <a:t>Hyperparameter</a:t>
                      </a:r>
                      <a:r>
                        <a:rPr lang="en-US" dirty="0" smtClean="0"/>
                        <a:t> Tuning</a:t>
                      </a:r>
                      <a:endParaRPr lang="en-US" dirty="0"/>
                    </a:p>
                  </a:txBody>
                  <a:tcPr/>
                </a:tc>
              </a:tr>
              <a:tr h="370840">
                <a:tc>
                  <a:txBody>
                    <a:bodyPr/>
                    <a:lstStyle/>
                    <a:p>
                      <a:endParaRPr lang="en-US" dirty="0"/>
                    </a:p>
                  </a:txBody>
                  <a:tcPr/>
                </a:tc>
                <a:tc>
                  <a:txBody>
                    <a:bodyPr/>
                    <a:lstStyle/>
                    <a:p>
                      <a:r>
                        <a:rPr lang="en-US" dirty="0" smtClean="0"/>
                        <a:t>Apply model to putative</a:t>
                      </a:r>
                      <a:r>
                        <a:rPr lang="en-US" baseline="0" dirty="0" smtClean="0"/>
                        <a:t> set</a:t>
                      </a:r>
                      <a:endParaRPr lang="en-US" dirty="0"/>
                    </a:p>
                  </a:txBody>
                  <a:tcPr/>
                </a:tc>
              </a:tr>
              <a:tr h="370840">
                <a:tc>
                  <a:txBody>
                    <a:bodyPr/>
                    <a:lstStyle/>
                    <a:p>
                      <a:endParaRPr lang="en-US" dirty="0"/>
                    </a:p>
                  </a:txBody>
                  <a:tcPr/>
                </a:tc>
                <a:tc>
                  <a:txBody>
                    <a:bodyPr/>
                    <a:lstStyle/>
                    <a:p>
                      <a:r>
                        <a:rPr lang="en-US" dirty="0" smtClean="0"/>
                        <a:t>Results: $$$</a:t>
                      </a:r>
                      <a:endParaRPr lang="en-US" dirty="0"/>
                    </a:p>
                  </a:txBody>
                  <a:tcPr/>
                </a:tc>
              </a:tr>
            </a:tbl>
          </a:graphicData>
        </a:graphic>
      </p:graphicFrame>
    </p:spTree>
    <p:extLst>
      <p:ext uri="{BB962C8B-B14F-4D97-AF65-F5344CB8AC3E}">
        <p14:creationId xmlns:p14="http://schemas.microsoft.com/office/powerpoint/2010/main" val="205052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a:t>Y</a:t>
            </a:r>
            <a:r>
              <a:rPr lang="en-US" dirty="0" smtClean="0"/>
              <a:t>ou </a:t>
            </a:r>
            <a:r>
              <a:rPr lang="en-US" dirty="0"/>
              <a:t>will be remunerated for </a:t>
            </a:r>
            <a:r>
              <a:rPr lang="en-US" dirty="0" smtClean="0"/>
              <a:t>proteins that </a:t>
            </a:r>
            <a:r>
              <a:rPr lang="en-US" dirty="0"/>
              <a:t>score positively in their assay according to how similar they are </a:t>
            </a:r>
            <a:r>
              <a:rPr lang="en-US" dirty="0" smtClean="0"/>
              <a:t>to existing </a:t>
            </a:r>
            <a:r>
              <a:rPr lang="en-US" dirty="0" err="1"/>
              <a:t>chokeophobia</a:t>
            </a:r>
            <a:r>
              <a:rPr lang="en-US" dirty="0"/>
              <a:t> therapeutics in their training set:   </a:t>
            </a:r>
            <a:endParaRPr lang="en-US" dirty="0" smtClean="0"/>
          </a:p>
          <a:p>
            <a:r>
              <a:rPr lang="en-US" dirty="0" smtClean="0"/>
              <a:t> </a:t>
            </a:r>
            <a:r>
              <a:rPr lang="en-US" dirty="0"/>
              <a:t>&gt;= 78% sequence identity: $1M per protein   </a:t>
            </a:r>
            <a:endParaRPr lang="en-US" dirty="0" smtClean="0"/>
          </a:p>
          <a:p>
            <a:r>
              <a:rPr lang="en-US" dirty="0" smtClean="0"/>
              <a:t> </a:t>
            </a:r>
            <a:r>
              <a:rPr lang="en-US" dirty="0"/>
              <a:t>&lt; 78% but &gt;= 45% sequence identity: $2M per protein   </a:t>
            </a:r>
            <a:endParaRPr lang="en-US" dirty="0" smtClean="0"/>
          </a:p>
          <a:p>
            <a:r>
              <a:rPr lang="en-US" dirty="0" smtClean="0"/>
              <a:t> &lt;45</a:t>
            </a:r>
            <a:r>
              <a:rPr lang="en-US" dirty="0"/>
              <a:t>% sequence identity: $4M per </a:t>
            </a:r>
            <a:r>
              <a:rPr lang="en-US" dirty="0" smtClean="0"/>
              <a:t>protein</a:t>
            </a:r>
          </a:p>
          <a:p>
            <a:r>
              <a:rPr lang="en-US" dirty="0" smtClean="0"/>
              <a:t>&gt; </a:t>
            </a:r>
            <a:r>
              <a:rPr lang="en-US" dirty="0" err="1" smtClean="0"/>
              <a:t>protein_nomination_value.pkl</a:t>
            </a:r>
            <a:r>
              <a:rPr lang="en-US" dirty="0" smtClean="0"/>
              <a:t>: report </a:t>
            </a:r>
            <a:r>
              <a:rPr lang="en-US" dirty="0"/>
              <a:t>the </a:t>
            </a:r>
            <a:r>
              <a:rPr lang="en-US" dirty="0" smtClean="0"/>
              <a:t>monetary value </a:t>
            </a:r>
            <a:r>
              <a:rPr lang="en-US" dirty="0"/>
              <a:t>returned by your Top 200 nominations.  </a:t>
            </a:r>
          </a:p>
        </p:txBody>
      </p:sp>
    </p:spTree>
    <p:extLst>
      <p:ext uri="{BB962C8B-B14F-4D97-AF65-F5344CB8AC3E}">
        <p14:creationId xmlns:p14="http://schemas.microsoft.com/office/powerpoint/2010/main" val="93343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a classification question (is it 0 or 1)</a:t>
            </a:r>
          </a:p>
          <a:p>
            <a:r>
              <a:rPr lang="en-US" dirty="0" smtClean="0"/>
              <a:t>Select an algorithm depending on question and data available </a:t>
            </a:r>
            <a:r>
              <a:rPr lang="mr-IN" dirty="0" smtClean="0"/>
              <a:t>–</a:t>
            </a:r>
            <a:r>
              <a:rPr lang="en-US" dirty="0" smtClean="0"/>
              <a:t> good to test multiple</a:t>
            </a:r>
          </a:p>
          <a:p>
            <a:r>
              <a:rPr lang="en-US" dirty="0" smtClean="0"/>
              <a:t>Cost/loss function </a:t>
            </a:r>
            <a:r>
              <a:rPr lang="mr-IN" dirty="0" smtClean="0"/>
              <a:t>–</a:t>
            </a:r>
            <a:r>
              <a:rPr lang="en-US" dirty="0" smtClean="0"/>
              <a:t> measures how accurate my model is (how far it is from predicting training data </a:t>
            </a:r>
            <a:r>
              <a:rPr lang="mr-IN" dirty="0" smtClean="0"/>
              <a:t>–</a:t>
            </a:r>
            <a:r>
              <a:rPr lang="en-US" dirty="0" smtClean="0"/>
              <a:t> goal is to minimize this)</a:t>
            </a:r>
          </a:p>
          <a:p>
            <a:r>
              <a:rPr lang="en-US" dirty="0" smtClean="0"/>
              <a:t>Optimization </a:t>
            </a:r>
            <a:r>
              <a:rPr lang="mr-IN" dirty="0" smtClean="0"/>
              <a:t>–</a:t>
            </a:r>
            <a:r>
              <a:rPr lang="en-US" dirty="0" smtClean="0"/>
              <a:t> a method to minimize cost </a:t>
            </a:r>
            <a:r>
              <a:rPr lang="en-US" dirty="0" err="1" smtClean="0"/>
              <a:t>fn</a:t>
            </a:r>
            <a:r>
              <a:rPr lang="en-US" dirty="0" smtClean="0"/>
              <a:t> (“gradient descent”)</a:t>
            </a:r>
          </a:p>
          <a:p>
            <a:r>
              <a:rPr lang="en-US" dirty="0" smtClean="0"/>
              <a:t>Tuning </a:t>
            </a:r>
            <a:r>
              <a:rPr lang="mr-IN" dirty="0" smtClean="0"/>
              <a:t>–</a:t>
            </a:r>
            <a:r>
              <a:rPr lang="en-US" dirty="0" smtClean="0"/>
              <a:t> algorithm will have a </a:t>
            </a:r>
            <a:r>
              <a:rPr lang="en-US" dirty="0" err="1" smtClean="0"/>
              <a:t>hyperparameter</a:t>
            </a:r>
            <a:r>
              <a:rPr lang="en-US" dirty="0" smtClean="0"/>
              <a:t>. Find method for </a:t>
            </a:r>
            <a:r>
              <a:rPr lang="en-US" dirty="0" err="1" smtClean="0"/>
              <a:t>hyperparameter</a:t>
            </a:r>
            <a:r>
              <a:rPr lang="en-US" dirty="0" smtClean="0"/>
              <a:t> tuning such as grid and random search</a:t>
            </a:r>
          </a:p>
          <a:p>
            <a:r>
              <a:rPr lang="en-US" dirty="0" smtClean="0"/>
              <a:t>Results and benchmarking </a:t>
            </a:r>
            <a:r>
              <a:rPr lang="mr-IN" dirty="0" smtClean="0"/>
              <a:t>–</a:t>
            </a:r>
            <a:r>
              <a:rPr lang="en-US" dirty="0" smtClean="0"/>
              <a:t> compare to my pickles</a:t>
            </a:r>
          </a:p>
          <a:p>
            <a:r>
              <a:rPr lang="en-US" dirty="0" smtClean="0"/>
              <a:t>Make a graph here? parallels</a:t>
            </a:r>
            <a:endParaRPr lang="en-US" dirty="0"/>
          </a:p>
        </p:txBody>
      </p:sp>
    </p:spTree>
    <p:extLst>
      <p:ext uri="{BB962C8B-B14F-4D97-AF65-F5344CB8AC3E}">
        <p14:creationId xmlns:p14="http://schemas.microsoft.com/office/powerpoint/2010/main" val="17211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smtClean="0"/>
              <a:t>Find</a:t>
            </a:r>
          </a:p>
          <a:p>
            <a:r>
              <a:rPr lang="en-US" dirty="0" smtClean="0"/>
              <a:t>Collect</a:t>
            </a:r>
          </a:p>
          <a:p>
            <a:r>
              <a:rPr lang="en-US" dirty="0" smtClean="0"/>
              <a:t>Explore</a:t>
            </a:r>
          </a:p>
          <a:p>
            <a:r>
              <a:rPr lang="en-US" dirty="0" smtClean="0"/>
              <a:t>Clean Features</a:t>
            </a:r>
          </a:p>
          <a:p>
            <a:r>
              <a:rPr lang="en-US" dirty="0" smtClean="0"/>
              <a:t>Impute features </a:t>
            </a:r>
            <a:r>
              <a:rPr lang="mr-IN" dirty="0" smtClean="0"/>
              <a:t>–</a:t>
            </a:r>
            <a:r>
              <a:rPr lang="en-US" dirty="0" smtClean="0"/>
              <a:t> data that is missing</a:t>
            </a:r>
          </a:p>
          <a:p>
            <a:r>
              <a:rPr lang="en-US" dirty="0" smtClean="0"/>
              <a:t>Select Features</a:t>
            </a:r>
          </a:p>
          <a:p>
            <a:r>
              <a:rPr lang="en-US" dirty="0" smtClean="0"/>
              <a:t>Encode Features</a:t>
            </a:r>
          </a:p>
          <a:p>
            <a:r>
              <a:rPr lang="en-US" dirty="0" smtClean="0"/>
              <a:t>Build a dataset</a:t>
            </a:r>
          </a:p>
          <a:p>
            <a:r>
              <a:rPr lang="en-US" dirty="0" smtClean="0"/>
              <a:t>These are all linear matrix fitting so data needs to be numerical</a:t>
            </a:r>
            <a:endParaRPr lang="en-US" dirty="0"/>
          </a:p>
        </p:txBody>
      </p:sp>
    </p:spTree>
    <p:extLst>
      <p:ext uri="{BB962C8B-B14F-4D97-AF65-F5344CB8AC3E}">
        <p14:creationId xmlns:p14="http://schemas.microsoft.com/office/powerpoint/2010/main" val="144470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to refresh</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Blastp</a:t>
            </a:r>
            <a:r>
              <a:rPr lang="en-US" dirty="0" smtClean="0"/>
              <a:t> algorithm</a:t>
            </a:r>
          </a:p>
          <a:p>
            <a:r>
              <a:rPr lang="en-US" dirty="0" err="1" smtClean="0"/>
              <a:t>Evalue</a:t>
            </a:r>
            <a:r>
              <a:rPr lang="en-US" dirty="0" smtClean="0"/>
              <a:t> meaning in blast</a:t>
            </a:r>
          </a:p>
          <a:p>
            <a:r>
              <a:rPr lang="en-US" dirty="0" smtClean="0"/>
              <a:t>HMM</a:t>
            </a:r>
          </a:p>
          <a:p>
            <a:r>
              <a:rPr lang="en-US" dirty="0" smtClean="0"/>
              <a:t>Algorithms</a:t>
            </a:r>
          </a:p>
          <a:p>
            <a:r>
              <a:rPr lang="en-US" dirty="0">
                <a:hlinkClick r:id="rId2"/>
              </a:rPr>
              <a:t>https://www.analyticsvidhya.com/blog/2017/09/common-machine-learning-algorithms</a:t>
            </a:r>
            <a:r>
              <a:rPr lang="en-US" dirty="0" smtClean="0">
                <a:hlinkClick r:id="rId2"/>
              </a:rPr>
              <a:t>/</a:t>
            </a:r>
            <a:endParaRPr lang="en-US" dirty="0" smtClean="0"/>
          </a:p>
          <a:p>
            <a:r>
              <a:rPr lang="en-US" dirty="0">
                <a:hlinkClick r:id="rId3"/>
              </a:rPr>
              <a:t>http://</a:t>
            </a:r>
            <a:r>
              <a:rPr lang="en-US" dirty="0" smtClean="0">
                <a:hlinkClick r:id="rId3"/>
              </a:rPr>
              <a:t>www.kdnuggets.com/2015/11/seven-steps-machine-learning-python.html</a:t>
            </a:r>
            <a:endParaRPr lang="en-US" dirty="0" smtClean="0"/>
          </a:p>
          <a:p>
            <a:r>
              <a:rPr lang="en-US" dirty="0">
                <a:hlinkClick r:id="rId4"/>
              </a:rPr>
              <a:t>http://</a:t>
            </a:r>
            <a:r>
              <a:rPr lang="en-US" dirty="0" smtClean="0">
                <a:hlinkClick r:id="rId4"/>
              </a:rPr>
              <a:t>www.kdnuggets.com/2016/03/doing-data-science-kaggle-walkthrough-cleaning-data.html/2</a:t>
            </a:r>
            <a:endParaRPr lang="en-US" dirty="0" smtClean="0"/>
          </a:p>
          <a:p>
            <a:r>
              <a:rPr lang="en-US" dirty="0">
                <a:hlinkClick r:id="rId5"/>
              </a:rPr>
              <a:t>https://pythonprogramming.net/machine-learning-tutorial-python-introduction</a:t>
            </a:r>
            <a:r>
              <a:rPr lang="en-US" dirty="0" smtClean="0">
                <a:hlinkClick r:id="rId5"/>
              </a:rPr>
              <a:t>/</a:t>
            </a:r>
            <a:endParaRPr lang="en-US" dirty="0" smtClean="0"/>
          </a:p>
          <a:p>
            <a:r>
              <a:rPr lang="en-US" dirty="0">
                <a:hlinkClick r:id="rId6"/>
              </a:rPr>
              <a:t>https://</a:t>
            </a:r>
            <a:r>
              <a:rPr lang="en-US" dirty="0" smtClean="0">
                <a:hlinkClick r:id="rId6"/>
              </a:rPr>
              <a:t>bmcbioinformatics.biomedcentral.com/articles/10.1186/1471-2105-11-273</a:t>
            </a:r>
            <a:endParaRPr lang="en-US" dirty="0" smtClean="0"/>
          </a:p>
          <a:p>
            <a:r>
              <a:rPr lang="en-US" dirty="0">
                <a:hlinkClick r:id="rId7"/>
              </a:rPr>
              <a:t>https://</a:t>
            </a:r>
            <a:r>
              <a:rPr lang="en-US" dirty="0" smtClean="0">
                <a:hlinkClick r:id="rId7"/>
              </a:rPr>
              <a:t>github.com/dformoso/machine-learning-mindmap</a:t>
            </a:r>
            <a:endParaRPr lang="en-US" dirty="0" smtClean="0"/>
          </a:p>
          <a:p>
            <a:r>
              <a:rPr lang="en-US" dirty="0">
                <a:hlinkClick r:id="rId8"/>
              </a:rPr>
              <a:t>https://</a:t>
            </a:r>
            <a:r>
              <a:rPr lang="en-US" dirty="0" smtClean="0">
                <a:hlinkClick r:id="rId8"/>
              </a:rPr>
              <a:t>bmcresnotes.biomedcentral.com/articles/10.1186/1756-0500-7-810</a:t>
            </a:r>
            <a:endParaRPr lang="en-US" dirty="0" smtClean="0"/>
          </a:p>
          <a:p>
            <a:r>
              <a:rPr lang="en-US" dirty="0"/>
              <a:t>https://</a:t>
            </a:r>
            <a:r>
              <a:rPr lang="en-US" dirty="0" err="1"/>
              <a:t>github.com</a:t>
            </a:r>
            <a:r>
              <a:rPr lang="en-US" dirty="0"/>
              <a:t>/</a:t>
            </a:r>
            <a:r>
              <a:rPr lang="en-US" dirty="0" err="1"/>
              <a:t>PeptoneInc</a:t>
            </a:r>
            <a:r>
              <a:rPr lang="en-US" dirty="0"/>
              <a:t>/</a:t>
            </a:r>
            <a:r>
              <a:rPr lang="en-US" dirty="0" err="1"/>
              <a:t>dspp-keras</a:t>
            </a:r>
            <a:endParaRPr lang="en-US" dirty="0"/>
          </a:p>
        </p:txBody>
      </p:sp>
    </p:spTree>
    <p:extLst>
      <p:ext uri="{BB962C8B-B14F-4D97-AF65-F5344CB8AC3E}">
        <p14:creationId xmlns:p14="http://schemas.microsoft.com/office/powerpoint/2010/main" val="68865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pick a model</a:t>
            </a:r>
            <a:endParaRPr lang="en-US"/>
          </a:p>
        </p:txBody>
      </p:sp>
      <p:sp>
        <p:nvSpPr>
          <p:cNvPr id="3" name="Content Placeholder 2"/>
          <p:cNvSpPr>
            <a:spLocks noGrp="1"/>
          </p:cNvSpPr>
          <p:nvPr>
            <p:ph idx="1"/>
          </p:nvPr>
        </p:nvSpPr>
        <p:spPr/>
        <p:txBody>
          <a:bodyPr>
            <a:normAutofit fontScale="70000" lnSpcReduction="20000"/>
          </a:bodyPr>
          <a:lstStyle/>
          <a:p>
            <a:r>
              <a:rPr lang="en-US" dirty="0" err="1"/>
              <a:t>everal</a:t>
            </a:r>
            <a:r>
              <a:rPr lang="en-US" dirty="0"/>
              <a:t> methods, including logistic regression and the Bayes point machine, assume </a:t>
            </a:r>
            <a:r>
              <a:rPr lang="en-US" b="1" dirty="0"/>
              <a:t>linear class boundaries</a:t>
            </a:r>
            <a:r>
              <a:rPr lang="en-US" dirty="0"/>
              <a:t>. That is, they assume that the boundaries between classes are approximately straight lines (or hyperplanes in the more general case). Often this is a characteristic of the data that you don’t know until after you’ve tried to separate it, but it’s something that typically can be learned by visualizing beforehand. If the class boundaries look very irregular, stick with decision trees, decision jungles, support vector machines, or neural networks</a:t>
            </a:r>
            <a:r>
              <a:rPr lang="en-US" dirty="0" smtClean="0"/>
              <a:t>.</a:t>
            </a:r>
          </a:p>
          <a:p>
            <a:r>
              <a:rPr lang="en-US" b="1" dirty="0"/>
              <a:t>Bayesian methods</a:t>
            </a:r>
            <a:r>
              <a:rPr lang="en-US" dirty="0"/>
              <a:t> make the assumption of statistically independent data points. This means that the </a:t>
            </a:r>
            <a:r>
              <a:rPr lang="en-US" dirty="0" err="1"/>
              <a:t>unmodeled</a:t>
            </a:r>
            <a:r>
              <a:rPr lang="en-US" dirty="0"/>
              <a:t> variability in one data point is uncorrelated with others, that is, it can’t be predicted. For example, if the data being recorded is the number of minutes until the next subway train arrives, two measurements taken a day apart are statistically independent. However, two measurements taken a minute apart are not statistically independent - the value of one is highly predictive of the value of the other.</a:t>
            </a:r>
          </a:p>
          <a:p>
            <a:r>
              <a:rPr lang="en-US" b="1" dirty="0"/>
              <a:t>Boosted decision tree regression</a:t>
            </a:r>
            <a:r>
              <a:rPr lang="en-US" dirty="0"/>
              <a:t> takes advantage of feature overlap or interaction among features. That means that, in any given data point, the value of one feature is somewhat predictive of the value of another. For example, in daily high/low temperature data, knowing the low temperature for the day allows you to make a reasonable guess at the high. The information contained in the two features is somewhat redundant.</a:t>
            </a:r>
          </a:p>
          <a:p>
            <a:endParaRPr lang="en-US" dirty="0"/>
          </a:p>
        </p:txBody>
      </p:sp>
    </p:spTree>
    <p:extLst>
      <p:ext uri="{BB962C8B-B14F-4D97-AF65-F5344CB8AC3E}">
        <p14:creationId xmlns:p14="http://schemas.microsoft.com/office/powerpoint/2010/main" val="1499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r>
              <a:rPr lang="en-US" dirty="0"/>
              <a:t>Examples of the type of answers I'm looking for (from Manning et al.'s </a:t>
            </a:r>
            <a:r>
              <a:rPr lang="en-US" i="1" dirty="0">
                <a:hlinkClick r:id="rId2"/>
              </a:rPr>
              <a:t>Introduction to Information Retrieval</a:t>
            </a:r>
            <a:r>
              <a:rPr lang="en-US" dirty="0"/>
              <a:t> book):</a:t>
            </a:r>
          </a:p>
          <a:p>
            <a:pPr fontAlgn="base"/>
            <a:r>
              <a:rPr lang="en-US" dirty="0"/>
              <a:t>a. </a:t>
            </a:r>
            <a:r>
              <a:rPr lang="en-US" i="1" dirty="0"/>
              <a:t>If your data is labeled, but you only have a limited amount, you should use a classifier with high bias (for example, Naive Bayes)</a:t>
            </a:r>
            <a:r>
              <a:rPr lang="en-US" dirty="0"/>
              <a:t>.</a:t>
            </a:r>
          </a:p>
          <a:p>
            <a:pPr fontAlgn="base"/>
            <a:r>
              <a:rPr lang="en-US" dirty="0"/>
              <a:t>I'm guessing this is because a higher-bias classifier will have lower variance, which is good because of the small amount of data.</a:t>
            </a:r>
          </a:p>
          <a:p>
            <a:pPr fontAlgn="base"/>
            <a:r>
              <a:rPr lang="en-US" dirty="0"/>
              <a:t>b. </a:t>
            </a:r>
            <a:r>
              <a:rPr lang="en-US" i="1" dirty="0"/>
              <a:t>If you have a ton of data, then the classifier doesn't really matter so much, so you should probably just choose a classifier with good scalability.</a:t>
            </a:r>
            <a:endParaRPr lang="en-US" dirty="0"/>
          </a:p>
          <a:p>
            <a:endParaRPr lang="en-US" dirty="0"/>
          </a:p>
        </p:txBody>
      </p:sp>
    </p:spTree>
    <p:extLst>
      <p:ext uri="{BB962C8B-B14F-4D97-AF65-F5344CB8AC3E}">
        <p14:creationId xmlns:p14="http://schemas.microsoft.com/office/powerpoint/2010/main" val="1089270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TotalTime>
  <Words>543</Words>
  <Application>Microsoft Macintosh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Calibri Light</vt:lpstr>
      <vt:lpstr>Mangal</vt:lpstr>
      <vt:lpstr>Wingdings</vt:lpstr>
      <vt:lpstr>Arial</vt:lpstr>
      <vt:lpstr>Office Theme</vt:lpstr>
      <vt:lpstr>Second Genome  Genomic Data Scientist Challenge</vt:lpstr>
      <vt:lpstr>Background</vt:lpstr>
      <vt:lpstr>Process</vt:lpstr>
      <vt:lpstr>Evaluation</vt:lpstr>
      <vt:lpstr>Define the Problem</vt:lpstr>
      <vt:lpstr>Data</vt:lpstr>
      <vt:lpstr>Background to refresh</vt:lpstr>
      <vt:lpstr>How to pick a model</vt:lpstr>
      <vt:lpstr>PowerPoint Presentation</vt:lpstr>
      <vt:lpstr>PowerPoint Presentation</vt:lpstr>
      <vt:lpstr>PowerPoint Presentation</vt:lpstr>
      <vt:lpstr>Cross validation</vt:lpstr>
      <vt:lpstr>Logistic regression</vt:lpstr>
      <vt:lpstr>PowerPoint Presentation</vt:lpstr>
      <vt:lpstr>Checklist</vt:lpstr>
      <vt:lpstr>Imporving model</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DrugPro Inc.</dc:title>
  <dc:creator>Joanna Dreux</dc:creator>
  <cp:lastModifiedBy>Joanna Dreux</cp:lastModifiedBy>
  <cp:revision>20</cp:revision>
  <dcterms:created xsi:type="dcterms:W3CDTF">2017-09-20T17:47:04Z</dcterms:created>
  <dcterms:modified xsi:type="dcterms:W3CDTF">2017-09-26T01:01:34Z</dcterms:modified>
</cp:coreProperties>
</file>