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600" spc="-1" strike="noStrike">
                <a:solidFill>
                  <a:srgbClr val="595959"/>
                </a:solidFill>
                <a:latin typeface="Franklin Gothic Book"/>
              </a:defRPr>
            </a:pPr>
            <a:r>
              <a:rPr b="1" sz="1600" spc="-1" strike="noStrike">
                <a:solidFill>
                  <a:srgbClr val="595959"/>
                </a:solidFill>
                <a:latin typeface="Franklin Gothic Book"/>
              </a:rPr>
              <a:t>Ilość opcji ubezpieczenia indywidualnego w poszczególnych stanach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count(r.IndividualRate)</c:v>
                </c:pt>
              </c:strCache>
            </c:strRef>
          </c:tx>
          <c:spPr>
            <a:gradFill>
              <a:gsLst>
                <a:gs pos="0">
                  <a:srgbClr val="8b916d"/>
                </a:gs>
                <a:gs pos="100000">
                  <a:srgbClr val="929877"/>
                </a:gs>
              </a:gsLst>
              <a:path path="circle"/>
            </a:gra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8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DE</c:v>
                </c:pt>
                <c:pt idx="5">
                  <c:v>FL</c:v>
                </c:pt>
                <c:pt idx="6">
                  <c:v>GA</c:v>
                </c:pt>
                <c:pt idx="7">
                  <c:v>HI</c:v>
                </c:pt>
                <c:pt idx="8">
                  <c:v>IA</c:v>
                </c:pt>
                <c:pt idx="9">
                  <c:v>IL</c:v>
                </c:pt>
                <c:pt idx="10">
                  <c:v>IN</c:v>
                </c:pt>
                <c:pt idx="11">
                  <c:v>KS</c:v>
                </c:pt>
                <c:pt idx="12">
                  <c:v>LA</c:v>
                </c:pt>
                <c:pt idx="13">
                  <c:v>ME</c:v>
                </c:pt>
                <c:pt idx="14">
                  <c:v>MI</c:v>
                </c:pt>
                <c:pt idx="15">
                  <c:v>MO</c:v>
                </c:pt>
                <c:pt idx="16">
                  <c:v>MS</c:v>
                </c:pt>
                <c:pt idx="17">
                  <c:v>MT</c:v>
                </c:pt>
                <c:pt idx="18">
                  <c:v>NC</c:v>
                </c:pt>
                <c:pt idx="19">
                  <c:v>ND</c:v>
                </c:pt>
                <c:pt idx="20">
                  <c:v>NE</c:v>
                </c:pt>
                <c:pt idx="21">
                  <c:v>NH</c:v>
                </c:pt>
                <c:pt idx="22">
                  <c:v>NJ</c:v>
                </c:pt>
                <c:pt idx="23">
                  <c:v>NM</c:v>
                </c:pt>
                <c:pt idx="24">
                  <c:v>NV</c:v>
                </c:pt>
                <c:pt idx="25">
                  <c:v>OH</c:v>
                </c:pt>
                <c:pt idx="26">
                  <c:v>OK</c:v>
                </c:pt>
                <c:pt idx="27">
                  <c:v>OR</c:v>
                </c:pt>
                <c:pt idx="28">
                  <c:v>PA</c:v>
                </c:pt>
                <c:pt idx="29">
                  <c:v>SC</c:v>
                </c:pt>
                <c:pt idx="30">
                  <c:v>SD</c:v>
                </c:pt>
                <c:pt idx="31">
                  <c:v>TN</c:v>
                </c:pt>
                <c:pt idx="32">
                  <c:v>TX</c:v>
                </c:pt>
                <c:pt idx="33">
                  <c:v>UT</c:v>
                </c:pt>
                <c:pt idx="34">
                  <c:v>VA</c:v>
                </c:pt>
                <c:pt idx="35">
                  <c:v>WI</c:v>
                </c:pt>
                <c:pt idx="36">
                  <c:v>WV</c:v>
                </c:pt>
                <c:pt idx="37">
                  <c:v>WY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8"/>
                <c:pt idx="0">
                  <c:v>247</c:v>
                </c:pt>
                <c:pt idx="1">
                  <c:v>977</c:v>
                </c:pt>
                <c:pt idx="2">
                  <c:v>455</c:v>
                </c:pt>
                <c:pt idx="3">
                  <c:v>854</c:v>
                </c:pt>
                <c:pt idx="4">
                  <c:v>88</c:v>
                </c:pt>
                <c:pt idx="5">
                  <c:v>8161</c:v>
                </c:pt>
                <c:pt idx="6">
                  <c:v>2563</c:v>
                </c:pt>
                <c:pt idx="7">
                  <c:v>33</c:v>
                </c:pt>
                <c:pt idx="8">
                  <c:v>594</c:v>
                </c:pt>
                <c:pt idx="9">
                  <c:v>1684</c:v>
                </c:pt>
                <c:pt idx="10">
                  <c:v>2712</c:v>
                </c:pt>
                <c:pt idx="11">
                  <c:v>614</c:v>
                </c:pt>
                <c:pt idx="12">
                  <c:v>891</c:v>
                </c:pt>
                <c:pt idx="13">
                  <c:v>411</c:v>
                </c:pt>
                <c:pt idx="14">
                  <c:v>3308</c:v>
                </c:pt>
                <c:pt idx="15">
                  <c:v>1063</c:v>
                </c:pt>
                <c:pt idx="16">
                  <c:v>316</c:v>
                </c:pt>
                <c:pt idx="17">
                  <c:v>480</c:v>
                </c:pt>
                <c:pt idx="18">
                  <c:v>1817</c:v>
                </c:pt>
                <c:pt idx="19">
                  <c:v>428</c:v>
                </c:pt>
                <c:pt idx="20">
                  <c:v>412</c:v>
                </c:pt>
                <c:pt idx="21">
                  <c:v>110</c:v>
                </c:pt>
                <c:pt idx="22">
                  <c:v>699</c:v>
                </c:pt>
                <c:pt idx="23">
                  <c:v>214</c:v>
                </c:pt>
                <c:pt idx="24">
                  <c:v>294</c:v>
                </c:pt>
                <c:pt idx="25">
                  <c:v>5003</c:v>
                </c:pt>
                <c:pt idx="26">
                  <c:v>785</c:v>
                </c:pt>
                <c:pt idx="27">
                  <c:v>616</c:v>
                </c:pt>
                <c:pt idx="28">
                  <c:v>1753</c:v>
                </c:pt>
                <c:pt idx="29">
                  <c:v>7767</c:v>
                </c:pt>
                <c:pt idx="30">
                  <c:v>312</c:v>
                </c:pt>
                <c:pt idx="31">
                  <c:v>894</c:v>
                </c:pt>
                <c:pt idx="32">
                  <c:v>3926</c:v>
                </c:pt>
                <c:pt idx="33">
                  <c:v>546</c:v>
                </c:pt>
                <c:pt idx="34">
                  <c:v>1566</c:v>
                </c:pt>
                <c:pt idx="35">
                  <c:v>3976</c:v>
                </c:pt>
                <c:pt idx="36">
                  <c:v>850</c:v>
                </c:pt>
                <c:pt idx="37">
                  <c:v>303</c:v>
                </c:pt>
              </c:numCache>
            </c:numRef>
          </c:val>
        </c:ser>
        <c:gapWidth val="100"/>
        <c:overlap val="-24"/>
        <c:axId val="32896021"/>
        <c:axId val="29964506"/>
      </c:barChart>
      <c:catAx>
        <c:axId val="32896021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595959"/>
                    </a:solidFill>
                    <a:latin typeface="Franklin Gothic Book"/>
                  </a:defRPr>
                </a:pPr>
                <a:r>
                  <a:rPr b="0" sz="900" spc="-1" strike="noStrike">
                    <a:solidFill>
                      <a:srgbClr val="595959"/>
                    </a:solidFill>
                    <a:latin typeface="Franklin Gothic Book"/>
                  </a:rPr>
                  <a:t>KOD stanu</a:t>
                </a:r>
              </a:p>
            </c:rich>
          </c:tx>
          <c:layout>
            <c:manualLayout>
              <c:xMode val="edge"/>
              <c:yMode val="edge"/>
              <c:x val="0.490909090909091"/>
              <c:y val="0.921795730831818"/>
            </c:manualLayout>
          </c:layout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1260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Franklin Gothic Book"/>
              </a:defRPr>
            </a:pPr>
          </a:p>
        </c:txPr>
        <c:crossAx val="29964506"/>
        <c:crosses val="autoZero"/>
        <c:auto val="1"/>
        <c:lblAlgn val="ctr"/>
        <c:lblOffset val="100"/>
      </c:catAx>
      <c:valAx>
        <c:axId val="2996450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595959"/>
                    </a:solidFill>
                    <a:latin typeface="Franklin Gothic Book"/>
                  </a:defRPr>
                </a:pPr>
                <a:r>
                  <a:rPr b="0" sz="900" spc="-1" strike="noStrike">
                    <a:solidFill>
                      <a:srgbClr val="595959"/>
                    </a:solidFill>
                    <a:latin typeface="Franklin Gothic Book"/>
                  </a:rPr>
                  <a:t>Ilość opcji ubezpieczenia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Franklin Gothic Book"/>
              </a:defRPr>
            </a:pPr>
          </a:p>
        </c:txPr>
        <c:crossAx val="32896021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600" spc="-1" strike="noStrike">
                <a:solidFill>
                  <a:srgbClr val="595959"/>
                </a:solidFill>
                <a:latin typeface="Franklin Gothic Book"/>
              </a:defRPr>
            </a:pPr>
            <a:r>
              <a:rPr b="1" sz="1600" spc="-1" strike="noStrike">
                <a:solidFill>
                  <a:srgbClr val="595959"/>
                </a:solidFill>
                <a:latin typeface="Franklin Gothic Book"/>
              </a:rPr>
              <a:t>Średnie ceny pakietów ubezpieczeń dla poszczególnych stanów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avg(r.IndividualRate)</c:v>
                </c:pt>
              </c:strCache>
            </c:strRef>
          </c:tx>
          <c:spPr>
            <a:gradFill>
              <a:gsLst>
                <a:gs pos="0">
                  <a:srgbClr val="c35d24"/>
                </a:gs>
                <a:gs pos="100000">
                  <a:srgbClr val="c56734"/>
                </a:gs>
              </a:gsLst>
              <a:path path="circle"/>
            </a:gradFill>
            <a:ln>
              <a:noFill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8"/>
                <c:pt idx="0">
                  <c:v>AK</c:v>
                </c:pt>
                <c:pt idx="1">
                  <c:v>AL</c:v>
                </c:pt>
                <c:pt idx="2">
                  <c:v>AR</c:v>
                </c:pt>
                <c:pt idx="3">
                  <c:v>AZ</c:v>
                </c:pt>
                <c:pt idx="4">
                  <c:v>DE</c:v>
                </c:pt>
                <c:pt idx="5">
                  <c:v>FL</c:v>
                </c:pt>
                <c:pt idx="6">
                  <c:v>GA</c:v>
                </c:pt>
                <c:pt idx="7">
                  <c:v>HI</c:v>
                </c:pt>
                <c:pt idx="8">
                  <c:v>IA</c:v>
                </c:pt>
                <c:pt idx="9">
                  <c:v>IL</c:v>
                </c:pt>
                <c:pt idx="10">
                  <c:v>IN</c:v>
                </c:pt>
                <c:pt idx="11">
                  <c:v>KS</c:v>
                </c:pt>
                <c:pt idx="12">
                  <c:v>LA</c:v>
                </c:pt>
                <c:pt idx="13">
                  <c:v>ME</c:v>
                </c:pt>
                <c:pt idx="14">
                  <c:v>MI</c:v>
                </c:pt>
                <c:pt idx="15">
                  <c:v>MO</c:v>
                </c:pt>
                <c:pt idx="16">
                  <c:v>MS</c:v>
                </c:pt>
                <c:pt idx="17">
                  <c:v>MT</c:v>
                </c:pt>
                <c:pt idx="18">
                  <c:v>NC</c:v>
                </c:pt>
                <c:pt idx="19">
                  <c:v>ND</c:v>
                </c:pt>
                <c:pt idx="20">
                  <c:v>NE</c:v>
                </c:pt>
                <c:pt idx="21">
                  <c:v>NH</c:v>
                </c:pt>
                <c:pt idx="22">
                  <c:v>NJ</c:v>
                </c:pt>
                <c:pt idx="23">
                  <c:v>NM</c:v>
                </c:pt>
                <c:pt idx="24">
                  <c:v>NV</c:v>
                </c:pt>
                <c:pt idx="25">
                  <c:v>OH</c:v>
                </c:pt>
                <c:pt idx="26">
                  <c:v>OK</c:v>
                </c:pt>
                <c:pt idx="27">
                  <c:v>OR</c:v>
                </c:pt>
                <c:pt idx="28">
                  <c:v>PA</c:v>
                </c:pt>
                <c:pt idx="29">
                  <c:v>SC</c:v>
                </c:pt>
                <c:pt idx="30">
                  <c:v>SD</c:v>
                </c:pt>
                <c:pt idx="31">
                  <c:v>TN</c:v>
                </c:pt>
                <c:pt idx="32">
                  <c:v>TX</c:v>
                </c:pt>
                <c:pt idx="33">
                  <c:v>UT</c:v>
                </c:pt>
                <c:pt idx="34">
                  <c:v>VA</c:v>
                </c:pt>
                <c:pt idx="35">
                  <c:v>WI</c:v>
                </c:pt>
                <c:pt idx="36">
                  <c:v>WV</c:v>
                </c:pt>
                <c:pt idx="37">
                  <c:v>WY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8"/>
                <c:pt idx="0">
                  <c:v>390.508178137651</c:v>
                </c:pt>
                <c:pt idx="1">
                  <c:v>124.918577277379</c:v>
                </c:pt>
                <c:pt idx="2">
                  <c:v>222.955934065934</c:v>
                </c:pt>
                <c:pt idx="3">
                  <c:v>252.403793911006</c:v>
                </c:pt>
                <c:pt idx="4">
                  <c:v>218.983522727272</c:v>
                </c:pt>
                <c:pt idx="5">
                  <c:v>244.18422619777</c:v>
                </c:pt>
                <c:pt idx="6">
                  <c:v>253.307011314865</c:v>
                </c:pt>
                <c:pt idx="7">
                  <c:v>193.155454545454</c:v>
                </c:pt>
                <c:pt idx="8">
                  <c:v>210.116784511784</c:v>
                </c:pt>
                <c:pt idx="9">
                  <c:v>224.588147268408</c:v>
                </c:pt>
                <c:pt idx="10">
                  <c:v>165.420014749261</c:v>
                </c:pt>
                <c:pt idx="11">
                  <c:v>154.986807817589</c:v>
                </c:pt>
                <c:pt idx="12">
                  <c:v>198.726348010325</c:v>
                </c:pt>
                <c:pt idx="13">
                  <c:v>217.697664233576</c:v>
                </c:pt>
                <c:pt idx="14">
                  <c:v>161.541293833131</c:v>
                </c:pt>
                <c:pt idx="15">
                  <c:v>231.341081843838</c:v>
                </c:pt>
                <c:pt idx="16">
                  <c:v>178.648639240506</c:v>
                </c:pt>
                <c:pt idx="17">
                  <c:v>212.229541666666</c:v>
                </c:pt>
                <c:pt idx="18">
                  <c:v>247.529119427627</c:v>
                </c:pt>
                <c:pt idx="19">
                  <c:v>143.253060747663</c:v>
                </c:pt>
                <c:pt idx="20">
                  <c:v>159.166529126213</c:v>
                </c:pt>
                <c:pt idx="21">
                  <c:v>219.099999999999</c:v>
                </c:pt>
                <c:pt idx="22">
                  <c:v>280.385522174534</c:v>
                </c:pt>
                <c:pt idx="23">
                  <c:v>180.054813084112</c:v>
                </c:pt>
                <c:pt idx="24">
                  <c:v>229.324965986394</c:v>
                </c:pt>
                <c:pt idx="25">
                  <c:v>171.650451728961</c:v>
                </c:pt>
                <c:pt idx="26">
                  <c:v>208.458968152866</c:v>
                </c:pt>
                <c:pt idx="27">
                  <c:v>229.93198051948</c:v>
                </c:pt>
                <c:pt idx="28">
                  <c:v>187.292173416999</c:v>
                </c:pt>
                <c:pt idx="29">
                  <c:v>280.149952362549</c:v>
                </c:pt>
                <c:pt idx="30">
                  <c:v>190.819166666666</c:v>
                </c:pt>
                <c:pt idx="31">
                  <c:v>318.826565995525</c:v>
                </c:pt>
                <c:pt idx="32">
                  <c:v>203.262949566988</c:v>
                </c:pt>
                <c:pt idx="33">
                  <c:v>209.87467032967</c:v>
                </c:pt>
                <c:pt idx="34">
                  <c:v>155.049616858237</c:v>
                </c:pt>
                <c:pt idx="35">
                  <c:v>309.282263581487</c:v>
                </c:pt>
                <c:pt idx="36">
                  <c:v>211.034847058823</c:v>
                </c:pt>
                <c:pt idx="37">
                  <c:v>255.570627062706</c:v>
                </c:pt>
              </c:numCache>
            </c:numRef>
          </c:val>
        </c:ser>
        <c:gapWidth val="100"/>
        <c:overlap val="-24"/>
        <c:axId val="37920292"/>
        <c:axId val="31159096"/>
      </c:barChart>
      <c:catAx>
        <c:axId val="3792029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595959"/>
                    </a:solidFill>
                    <a:latin typeface="Franklin Gothic Book"/>
                  </a:defRPr>
                </a:pPr>
                <a:r>
                  <a:rPr b="0" sz="900" spc="-1" strike="noStrike">
                    <a:solidFill>
                      <a:srgbClr val="595959"/>
                    </a:solidFill>
                    <a:latin typeface="Franklin Gothic Book"/>
                  </a:rPr>
                  <a:t>Kod stanu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1260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Franklin Gothic Book"/>
              </a:defRPr>
            </a:pPr>
          </a:p>
        </c:txPr>
        <c:crossAx val="31159096"/>
        <c:crosses val="autoZero"/>
        <c:auto val="1"/>
        <c:lblAlgn val="ctr"/>
        <c:lblOffset val="100"/>
      </c:catAx>
      <c:valAx>
        <c:axId val="3115909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595959"/>
                    </a:solidFill>
                    <a:latin typeface="Franklin Gothic Book"/>
                  </a:defRPr>
                </a:pPr>
                <a:r>
                  <a:rPr b="0" sz="900" spc="-1" strike="noStrike">
                    <a:solidFill>
                      <a:srgbClr val="595959"/>
                    </a:solidFill>
                    <a:latin typeface="Franklin Gothic Book"/>
                  </a:rPr>
                  <a:t>średnia cena ubezpieczenia indywidualnego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Franklin Gothic Book"/>
              </a:defRPr>
            </a:pPr>
          </a:p>
        </c:txPr>
        <c:crossAx val="37920292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400" spc="18" strike="noStrike">
                <a:solidFill>
                  <a:srgbClr val="808080"/>
                </a:solidFill>
                <a:latin typeface="Franklin Gothic Book"/>
              </a:defRPr>
            </a:pPr>
            <a:r>
              <a:rPr b="1" sz="1400" spc="18" strike="noStrike">
                <a:solidFill>
                  <a:srgbClr val="808080"/>
                </a:solidFill>
                <a:latin typeface="Franklin Gothic Book"/>
              </a:rPr>
              <a:t>Średnia cena pakietu ubezpieczenia w zależności od wieku (FL)</a:t>
            </a:r>
          </a:p>
        </c:rich>
      </c:tx>
      <c:layout>
        <c:manualLayout>
          <c:xMode val="edge"/>
          <c:yMode val="edge"/>
          <c:x val="0.252290622763064"/>
          <c:y val="0.0292907054656839"/>
        </c:manualLayout>
      </c:layout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avg(r.IndividualRate)</c:v>
                </c:pt>
              </c:strCache>
            </c:strRef>
          </c:tx>
          <c:spPr>
            <a:gradFill>
              <a:gsLst>
                <a:gs pos="0">
                  <a:srgbClr val="f1bf93"/>
                </a:gs>
                <a:gs pos="100000">
                  <a:srgbClr val="fdd0aa"/>
                </a:gs>
              </a:gsLst>
              <a:path path="circle"/>
            </a:gradFill>
            <a:ln w="9360">
              <a:solidFill>
                <a:srgbClr val="e09c2c"/>
              </a:solidFill>
              <a:round/>
            </a:ln>
          </c:spPr>
          <c:invertIfNegative val="0"/>
          <c:dLbls>
            <c:numFmt formatCode="General" sourceLinked="1"/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6"/>
                <c:pt idx="0">
                  <c:v>0-20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  <c:pt idx="31">
                  <c:v>51</c:v>
                </c:pt>
                <c:pt idx="32">
                  <c:v>52</c:v>
                </c:pt>
                <c:pt idx="33">
                  <c:v>53</c:v>
                </c:pt>
                <c:pt idx="34">
                  <c:v>54</c:v>
                </c:pt>
                <c:pt idx="35">
                  <c:v>55</c:v>
                </c:pt>
                <c:pt idx="36">
                  <c:v>56</c:v>
                </c:pt>
                <c:pt idx="37">
                  <c:v>57</c:v>
                </c:pt>
                <c:pt idx="38">
                  <c:v>58</c:v>
                </c:pt>
                <c:pt idx="39">
                  <c:v>59</c:v>
                </c:pt>
                <c:pt idx="40">
                  <c:v>60</c:v>
                </c:pt>
                <c:pt idx="41">
                  <c:v>61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65 and over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6"/>
                <c:pt idx="0">
                  <c:v>93.021535351059</c:v>
                </c:pt>
                <c:pt idx="1">
                  <c:v>217.164696728344</c:v>
                </c:pt>
                <c:pt idx="2">
                  <c:v>217.164696728344</c:v>
                </c:pt>
                <c:pt idx="3">
                  <c:v>217.164696728344</c:v>
                </c:pt>
                <c:pt idx="4">
                  <c:v>217.164696728344</c:v>
                </c:pt>
                <c:pt idx="5">
                  <c:v>217.457450067395</c:v>
                </c:pt>
                <c:pt idx="6">
                  <c:v>219.903821835561</c:v>
                </c:pt>
                <c:pt idx="7">
                  <c:v>222.843547359393</c:v>
                </c:pt>
                <c:pt idx="8">
                  <c:v>227.614079156967</c:v>
                </c:pt>
                <c:pt idx="9">
                  <c:v>231.528305354738</c:v>
                </c:pt>
                <c:pt idx="10">
                  <c:v>233.485485847324</c:v>
                </c:pt>
                <c:pt idx="11">
                  <c:v>236.421194706532</c:v>
                </c:pt>
                <c:pt idx="12">
                  <c:v>239.3568472001</c:v>
                </c:pt>
                <c:pt idx="13">
                  <c:v>241.191645631663</c:v>
                </c:pt>
                <c:pt idx="14">
                  <c:v>243.14879549075</c:v>
                </c:pt>
                <c:pt idx="15">
                  <c:v>244.18422619777</c:v>
                </c:pt>
                <c:pt idx="16">
                  <c:v>245.162749663032</c:v>
                </c:pt>
                <c:pt idx="17">
                  <c:v>246.141356451416</c:v>
                </c:pt>
                <c:pt idx="18">
                  <c:v>247.119903198137</c:v>
                </c:pt>
                <c:pt idx="19">
                  <c:v>249.077022423724</c:v>
                </c:pt>
                <c:pt idx="20">
                  <c:v>251.034131846588</c:v>
                </c:pt>
                <c:pt idx="21">
                  <c:v>253.969877465997</c:v>
                </c:pt>
                <c:pt idx="22">
                  <c:v>256.783319446147</c:v>
                </c:pt>
                <c:pt idx="23">
                  <c:v>260.697505207715</c:v>
                </c:pt>
                <c:pt idx="24">
                  <c:v>265.590346771249</c:v>
                </c:pt>
                <c:pt idx="25">
                  <c:v>271.531531675064</c:v>
                </c:pt>
                <c:pt idx="26">
                  <c:v>278.382187231981</c:v>
                </c:pt>
                <c:pt idx="27">
                  <c:v>286.087731895626</c:v>
                </c:pt>
                <c:pt idx="28">
                  <c:v>294.894859698591</c:v>
                </c:pt>
                <c:pt idx="29">
                  <c:v>303.579642200739</c:v>
                </c:pt>
                <c:pt idx="30">
                  <c:v>313.365278764886</c:v>
                </c:pt>
                <c:pt idx="31">
                  <c:v>323.028617816473</c:v>
                </c:pt>
                <c:pt idx="32">
                  <c:v>333.670547727021</c:v>
                </c:pt>
                <c:pt idx="33">
                  <c:v>344.434749417996</c:v>
                </c:pt>
                <c:pt idx="34">
                  <c:v>356.055322877133</c:v>
                </c:pt>
                <c:pt idx="35">
                  <c:v>367.961503492252</c:v>
                </c:pt>
                <c:pt idx="36">
                  <c:v>380.560605318009</c:v>
                </c:pt>
                <c:pt idx="37">
                  <c:v>393.281906629122</c:v>
                </c:pt>
                <c:pt idx="38">
                  <c:v>406.859580933741</c:v>
                </c:pt>
                <c:pt idx="39">
                  <c:v>413.587220928838</c:v>
                </c:pt>
                <c:pt idx="40">
                  <c:v>427.224744516637</c:v>
                </c:pt>
                <c:pt idx="41">
                  <c:v>438.967538291908</c:v>
                </c:pt>
                <c:pt idx="42">
                  <c:v>446.67375689257</c:v>
                </c:pt>
                <c:pt idx="43">
                  <c:v>456.337106972218</c:v>
                </c:pt>
                <c:pt idx="44">
                  <c:v>462.175831393243</c:v>
                </c:pt>
                <c:pt idx="45">
                  <c:v>462.286088714649</c:v>
                </c:pt>
              </c:numCache>
            </c:numRef>
          </c:val>
        </c:ser>
        <c:gapWidth val="100"/>
        <c:overlap val="-24"/>
        <c:axId val="67557709"/>
        <c:axId val="41449516"/>
      </c:barChart>
      <c:catAx>
        <c:axId val="67557709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900" spc="-1" strike="noStrike">
                    <a:solidFill>
                      <a:srgbClr val="808080"/>
                    </a:solidFill>
                    <a:latin typeface="Franklin Gothic Book"/>
                  </a:defRPr>
                </a:pPr>
                <a:r>
                  <a:rPr b="0" sz="900" spc="-1" strike="noStrike">
                    <a:solidFill>
                      <a:srgbClr val="808080"/>
                    </a:solidFill>
                    <a:latin typeface="Franklin Gothic Book"/>
                  </a:rPr>
                  <a:t>Wiek ubezpieczonego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808080"/>
                </a:solidFill>
                <a:latin typeface="Franklin Gothic Book"/>
              </a:defRPr>
            </a:pPr>
          </a:p>
        </c:txPr>
        <c:crossAx val="41449516"/>
        <c:crosses val="autoZero"/>
        <c:auto val="1"/>
        <c:lblAlgn val="ctr"/>
        <c:lblOffset val="100"/>
      </c:catAx>
      <c:valAx>
        <c:axId val="4144951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sz="900" spc="-1" strike="noStrike">
                    <a:solidFill>
                      <a:srgbClr val="808080"/>
                    </a:solidFill>
                    <a:latin typeface="Franklin Gothic Book"/>
                  </a:defRPr>
                </a:pPr>
                <a:r>
                  <a:rPr b="0" sz="900" spc="-1" strike="noStrike">
                    <a:solidFill>
                      <a:srgbClr val="808080"/>
                    </a:solidFill>
                    <a:latin typeface="Franklin Gothic Book"/>
                  </a:rPr>
                  <a:t>średnia cena pakietu (FL)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b="0" sz="900" spc="-1" strike="noStrike">
                <a:solidFill>
                  <a:srgbClr val="808080"/>
                </a:solidFill>
                <a:latin typeface="Franklin Gothic Book"/>
              </a:defRPr>
            </a:pPr>
          </a:p>
        </c:txPr>
        <c:crossAx val="67557709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e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pl-PL" sz="8000" spc="-49" strike="noStrike">
                <a:solidFill>
                  <a:srgbClr val="262626"/>
                </a:solidFill>
                <a:latin typeface="Bookman Old Style"/>
              </a:rPr>
              <a:t>Kliknij, aby edytować styl</a:t>
            </a:r>
            <a:endParaRPr b="0" lang="pl-PL" sz="8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Line 5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472453-89C1-4B34-A9D6-A10F0E993E96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08/23/2020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CE62B1C-CFB1-43E4-8068-0C3D5A67B583}" type="slidenum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900" spc="-1" strike="noStrike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300" spc="-1" strike="noStrike">
                <a:solidFill>
                  <a:srgbClr val="404040"/>
                </a:solidFill>
                <a:latin typeface="Franklin Gothic Book"/>
              </a:rPr>
              <a:t>Second Outline Level</a:t>
            </a:r>
            <a:endParaRPr b="0" lang="pl-PL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300" spc="-1" strike="noStrike">
                <a:solidFill>
                  <a:srgbClr val="404040"/>
                </a:solidFill>
                <a:latin typeface="Franklin Gothic Book"/>
              </a:rPr>
              <a:t>Third Outline Level</a:t>
            </a:r>
            <a:endParaRPr b="0" lang="pl-PL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300" spc="-1" strike="noStrike">
                <a:solidFill>
                  <a:srgbClr val="404040"/>
                </a:solidFill>
                <a:latin typeface="Franklin Gothic Book"/>
              </a:rPr>
              <a:t>Fourth Outline Level</a:t>
            </a:r>
            <a:endParaRPr b="0" lang="pl-PL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404040"/>
                </a:solidFill>
                <a:latin typeface="Franklin Gothic Book"/>
              </a:rPr>
              <a:t>Fifth Outline Level</a:t>
            </a:r>
            <a:endParaRPr b="0" lang="pl-PL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404040"/>
                </a:solidFill>
                <a:latin typeface="Franklin Gothic Book"/>
              </a:rPr>
              <a:t>Sixth Outline Level</a:t>
            </a:r>
            <a:endParaRPr b="0" lang="pl-PL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404040"/>
                </a:solidFill>
                <a:latin typeface="Franklin Gothic Book"/>
              </a:rPr>
              <a:t>Seventh Outline Level</a:t>
            </a:r>
            <a:endParaRPr b="0" lang="pl-PL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e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pl-PL" sz="4700" spc="-49" strike="noStrike">
                <a:solidFill>
                  <a:srgbClr val="404040"/>
                </a:solidFill>
                <a:latin typeface="Bookman Old Style"/>
              </a:rPr>
              <a:t>Kliknij, aby edytować styl</a:t>
            </a:r>
            <a:endParaRPr b="0" lang="pl-PL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pl-PL" sz="1900" spc="-1" strike="noStrike">
                <a:solidFill>
                  <a:srgbClr val="404040"/>
                </a:solidFill>
                <a:latin typeface="Franklin Gothic Book"/>
              </a:rPr>
              <a:t>Kliknij, aby edytować style wzorca tekstu</a:t>
            </a:r>
            <a:endParaRPr b="0" lang="pl-PL" sz="19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1700" spc="-1" strike="noStrike">
                <a:solidFill>
                  <a:srgbClr val="404040"/>
                </a:solidFill>
                <a:latin typeface="Franklin Gothic Book"/>
              </a:rPr>
              <a:t>Drugi poziom</a:t>
            </a:r>
            <a:endParaRPr b="0" lang="pl-PL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1300" spc="-1" strike="noStrike">
                <a:solidFill>
                  <a:srgbClr val="404040"/>
                </a:solidFill>
                <a:latin typeface="Franklin Gothic Book"/>
              </a:rPr>
              <a:t>Trzeci poziom</a:t>
            </a:r>
            <a:endParaRPr b="0" lang="pl-PL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74988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1300" spc="-1" strike="noStrike">
                <a:solidFill>
                  <a:srgbClr val="404040"/>
                </a:solidFill>
                <a:latin typeface="Franklin Gothic Book"/>
              </a:rPr>
              <a:t>Czwarty poziom</a:t>
            </a:r>
            <a:endParaRPr b="0" lang="pl-PL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93276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1300" spc="-1" strike="noStrike">
                <a:solidFill>
                  <a:srgbClr val="404040"/>
                </a:solidFill>
                <a:latin typeface="Franklin Gothic Book"/>
              </a:rPr>
              <a:t>Piąty poziom</a:t>
            </a:r>
            <a:endParaRPr b="0" lang="pl-PL" sz="13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7343275-0074-4405-BBFF-517576ACF9C8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08/23/2020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C2B1738-C68D-4FDE-9FD0-BD240887A35C}" type="slidenum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1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cms.gov/cciio/resources/data-resources/marketplace-puf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5289840" y="639000"/>
            <a:ext cx="6252840" cy="3685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pl-PL" sz="5400" spc="-49" strike="noStrike">
                <a:solidFill>
                  <a:srgbClr val="262626"/>
                </a:solidFill>
                <a:latin typeface="Bookman Old Style"/>
              </a:rPr>
              <a:t>Aplikacja Ubezpieczeniowa</a:t>
            </a:r>
            <a:endParaRPr b="0" lang="pl-PL" sz="54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90" name="Obraz 4" descr=""/>
          <p:cNvPicPr/>
          <p:nvPr/>
        </p:nvPicPr>
        <p:blipFill>
          <a:blip r:embed="rId1"/>
          <a:stretch/>
        </p:blipFill>
        <p:spPr>
          <a:xfrm>
            <a:off x="0" y="0"/>
            <a:ext cx="4635000" cy="6857640"/>
          </a:xfrm>
          <a:prstGeom prst="rect">
            <a:avLst/>
          </a:prstGeom>
          <a:ln>
            <a:noFill/>
          </a:ln>
        </p:spPr>
      </p:pic>
      <p:sp>
        <p:nvSpPr>
          <p:cNvPr id="91" name="Line 3"/>
          <p:cNvSpPr/>
          <p:nvPr/>
        </p:nvSpPr>
        <p:spPr>
          <a:xfrm>
            <a:off x="5427720" y="4498920"/>
            <a:ext cx="5635800" cy="3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5427720" y="4672800"/>
            <a:ext cx="56358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Joanna Garwacka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Grzegorz Piaskowski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Monika Pokojska-Wycinka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Franklin Gothic Book"/>
              </a:rPr>
              <a:t>Łukasz Wysocki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pl-PL" sz="4700" spc="-49" strike="noStrike">
                <a:solidFill>
                  <a:srgbClr val="404040"/>
                </a:solidFill>
                <a:latin typeface="Bookman Old Style"/>
              </a:rPr>
              <a:t>O aplikacji:</a:t>
            </a:r>
            <a:endParaRPr b="0" lang="pl-PL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lvl="1" marL="38412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200" spc="-1" strike="noStrike">
                <a:solidFill>
                  <a:srgbClr val="404040"/>
                </a:solidFill>
                <a:latin typeface="Franklin Gothic Book"/>
              </a:rPr>
              <a:t>Aplikacja pozwalająca wybrać opcje ubezpieczenia zdrowotnego dla zadanych parametrów</a:t>
            </a:r>
            <a:endParaRPr b="0" lang="pl-PL" sz="22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200" spc="-1" strike="noStrike">
                <a:solidFill>
                  <a:srgbClr val="404040"/>
                </a:solidFill>
                <a:latin typeface="Franklin Gothic Book"/>
              </a:rPr>
              <a:t>Źródło danych: Centers for Medicare &amp; Medicaid Services (CMS) (</a:t>
            </a:r>
            <a:r>
              <a:rPr b="0" lang="pl-PL" sz="2200" spc="-1" strike="noStrike" u="sng">
                <a:solidFill>
                  <a:srgbClr val="34c9ff"/>
                </a:solidFill>
                <a:uFillTx/>
                <a:latin typeface="Franklin Gothic Book"/>
                <a:hlinkClick r:id="rId1"/>
              </a:rPr>
              <a:t>https://www.cms.gov/cciio/resources/data-resources/marketplace-puf</a:t>
            </a:r>
            <a:r>
              <a:rPr b="0" lang="pl-PL" sz="2200" spc="-1" strike="noStrike">
                <a:solidFill>
                  <a:srgbClr val="404040"/>
                </a:solidFill>
                <a:latin typeface="Franklin Gothic Book"/>
              </a:rPr>
              <a:t>)</a:t>
            </a:r>
            <a:endParaRPr b="0" lang="pl-PL" sz="22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200" spc="-1" strike="noStrike">
                <a:solidFill>
                  <a:srgbClr val="404040"/>
                </a:solidFill>
                <a:latin typeface="Franklin Gothic Book"/>
              </a:rPr>
              <a:t>Rocznik danych: 2016 (w niektórych przypadkach 2015 lub 2014)</a:t>
            </a:r>
            <a:endParaRPr b="0" lang="pl-PL" sz="22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200" spc="-1" strike="noStrike">
                <a:solidFill>
                  <a:srgbClr val="404040"/>
                </a:solidFill>
                <a:latin typeface="Franklin Gothic Book"/>
              </a:rPr>
              <a:t>Kryteria doboru:</a:t>
            </a:r>
            <a:endParaRPr b="0" lang="pl-PL" sz="22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000" spc="-1" strike="noStrike">
                <a:solidFill>
                  <a:srgbClr val="404040"/>
                </a:solidFill>
                <a:latin typeface="Franklin Gothic Book"/>
              </a:rPr>
              <a:t>Miejsce zamieszkania (kod stanu)</a:t>
            </a:r>
            <a:endParaRPr b="0" lang="pl-PL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000" spc="-1" strike="noStrike">
                <a:solidFill>
                  <a:srgbClr val="404040"/>
                </a:solidFill>
                <a:latin typeface="Franklin Gothic Book"/>
              </a:rPr>
              <a:t>Ubezpieczenie indywidualne/grupowe:</a:t>
            </a:r>
            <a:endParaRPr b="0" lang="pl-PL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567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000" spc="-1" strike="noStrike">
                <a:solidFill>
                  <a:srgbClr val="404040"/>
                </a:solidFill>
                <a:latin typeface="Franklin Gothic Book"/>
              </a:rPr>
              <a:t>Wiek (tylko w przypadku ubezpieczenia indywidualnego)</a:t>
            </a:r>
            <a:endParaRPr b="0" lang="pl-PL" sz="20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pl-PL" sz="20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829B77D-8CCD-4FC2-B831-D4632EF1A9F3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08/23/2020</a:t>
            </a:fld>
            <a:endParaRPr b="0" lang="en-US" sz="8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pl-PL" sz="4700" spc="-49" strike="noStrike">
                <a:solidFill>
                  <a:srgbClr val="404040"/>
                </a:solidFill>
                <a:latin typeface="Bookman Old Style"/>
              </a:rPr>
              <a:t>O aplikacji - output</a:t>
            </a:r>
            <a:endParaRPr b="0" lang="pl-PL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lvl="1" marL="384120" indent="-182520">
              <a:lnSpc>
                <a:spcPct val="25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200" spc="-1" strike="noStrike">
                <a:solidFill>
                  <a:srgbClr val="404040"/>
                </a:solidFill>
                <a:latin typeface="Franklin Gothic Book"/>
              </a:rPr>
              <a:t>Wybrane cztery opcje ubezpieczenia dla podanych przez użytkownika kryteriów</a:t>
            </a:r>
            <a:endParaRPr b="0" lang="pl-PL" sz="22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520">
              <a:lnSpc>
                <a:spcPct val="25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200" spc="-1" strike="noStrike">
                <a:solidFill>
                  <a:srgbClr val="404040"/>
                </a:solidFill>
                <a:latin typeface="Franklin Gothic Book"/>
              </a:rPr>
              <a:t>Wykres obrazujący różnice cen między poszczególnymi opcjami</a:t>
            </a:r>
            <a:endParaRPr b="0" lang="pl-PL" sz="22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384120" indent="-182520">
              <a:lnSpc>
                <a:spcPct val="25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l-PL" sz="2200" spc="-1" strike="noStrike">
                <a:solidFill>
                  <a:srgbClr val="404040"/>
                </a:solidFill>
                <a:latin typeface="Franklin Gothic Book"/>
              </a:rPr>
              <a:t>Dostępne benefity dla każdej z czterech opcji</a:t>
            </a:r>
            <a:endParaRPr b="0" lang="pl-PL" sz="2200" spc="-1" strike="noStrike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</a:pPr>
            <a:endParaRPr b="0" lang="pl-PL" sz="22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2EEBD70-AC8B-45C4-B6F1-C4D0AC11A455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08/23/2020</a:t>
            </a:fld>
            <a:endParaRPr b="0" lang="en-US" sz="8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ee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pl-PL" sz="4700" spc="-49" strike="noStrike">
                <a:solidFill>
                  <a:srgbClr val="404040"/>
                </a:solidFill>
                <a:latin typeface="Bookman Old Style"/>
              </a:rPr>
              <a:t>Dane źródłowe</a:t>
            </a:r>
            <a:endParaRPr b="0" lang="pl-PL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18AF966-6F62-49AC-8F06-4E5B7DF3859D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08/23/2020</a:t>
            </a:fld>
            <a:endParaRPr b="0" lang="en-US" sz="800" spc="-1" strike="noStrike">
              <a:latin typeface="Times New Roman"/>
            </a:endParaRPr>
          </a:p>
        </p:txBody>
      </p:sp>
      <p:graphicFrame>
        <p:nvGraphicFramePr>
          <p:cNvPr id="101" name="Symbol zastępczy zawartości 7"/>
          <p:cNvGraphicFramePr/>
          <p:nvPr/>
        </p:nvGraphicFramePr>
        <p:xfrm>
          <a:off x="1096920" y="2108160"/>
          <a:ext cx="10058040" cy="376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pl-PL" sz="4700" spc="-49" strike="noStrike">
                <a:solidFill>
                  <a:srgbClr val="404040"/>
                </a:solidFill>
                <a:latin typeface="Bookman Old Style"/>
              </a:rPr>
              <a:t>Dane źródłowe</a:t>
            </a:r>
            <a:endParaRPr b="0" lang="pl-PL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49A0F8B-2F99-49B5-A654-E7AD40687A51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08/23/2020</a:t>
            </a:fld>
            <a:endParaRPr b="0" lang="en-US" sz="800" spc="-1" strike="noStrike">
              <a:latin typeface="Times New Roman"/>
            </a:endParaRPr>
          </a:p>
        </p:txBody>
      </p:sp>
      <p:graphicFrame>
        <p:nvGraphicFramePr>
          <p:cNvPr id="104" name="Symbol zastępczy zawartości 6"/>
          <p:cNvGraphicFramePr/>
          <p:nvPr/>
        </p:nvGraphicFramePr>
        <p:xfrm>
          <a:off x="1096920" y="2108160"/>
          <a:ext cx="10058040" cy="376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pl-PL" sz="4700" spc="-49" strike="noStrike">
                <a:solidFill>
                  <a:srgbClr val="404040"/>
                </a:solidFill>
                <a:latin typeface="Bookman Old Style"/>
              </a:rPr>
              <a:t>Dane źródłowe</a:t>
            </a:r>
            <a:endParaRPr b="0" lang="pl-PL" sz="47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401BE06-0DF6-42BC-B92C-2E18144129A2}" type="datetime1">
              <a:rPr b="0" lang="en-US" sz="800" spc="-1" strike="noStrike">
                <a:solidFill>
                  <a:srgbClr val="ffffff"/>
                </a:solidFill>
                <a:latin typeface="Franklin Gothic Book"/>
              </a:rPr>
              <a:t>08/23/2020</a:t>
            </a:fld>
            <a:endParaRPr b="0" lang="en-US" sz="800" spc="-1" strike="noStrike">
              <a:latin typeface="Times New Roman"/>
            </a:endParaRPr>
          </a:p>
        </p:txBody>
      </p:sp>
      <p:graphicFrame>
        <p:nvGraphicFramePr>
          <p:cNvPr id="107" name="Symbol zastępczy zawartości 4"/>
          <p:cNvGraphicFramePr/>
          <p:nvPr/>
        </p:nvGraphicFramePr>
        <p:xfrm>
          <a:off x="1096920" y="2108160"/>
          <a:ext cx="10058040" cy="376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{0F9C204D-77DA-4E04-9BE4-19BB7F14C0A4}tf56160789_win32</Template>
  <TotalTime>21</TotalTime>
  <Application>LibreOffice/6.0.7.3$Linux_X86_64 LibreOffice_project/00m0$Build-3</Application>
  <Words>167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2020-08-22T13:17:49Z</dcterms:created>
  <dc:creator>Joanna Garwacka</dc:creator>
  <dc:description/>
  <dc:language>en-US</dc:language>
  <cp:lastModifiedBy/>
  <dcterms:modified xsi:type="dcterms:W3CDTF">2020-08-23T08:00:44Z</dcterms:modified>
  <cp:revision>6</cp:revision>
  <dc:subject/>
  <dc:title>Aplikacja Ubezpieczeniowa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