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3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12192000" cy="6858000"/>
  <p:notesSz cx="6858000" cy="9144000"/>
  <p:embeddedFontLst>
    <p:embeddedFont>
      <p:font typeface="Barlow" panose="00000500000000000000" pitchFamily="2" charset="0"/>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Open Sans" panose="020B0606030504020204" pitchFamily="34" charset="0"/>
      <p:regular r:id="rId43"/>
      <p:bold r:id="rId44"/>
      <p:italic r:id="rId45"/>
      <p:boldItalic r:id="rId46"/>
    </p:embeddedFont>
    <p:embeddedFont>
      <p:font typeface="Raleway"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joNbl7lHiZ9BgfgGTbLsATgzKS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816350-518F-47C1-8DB2-61657A105FA9}" v="1" dt="2023-03-09T23:53:47.426"/>
  </p1510:revLst>
</p1510:revInfo>
</file>

<file path=ppt/tableStyles.xml><?xml version="1.0" encoding="utf-8"?>
<a:tblStyleLst xmlns:a="http://schemas.openxmlformats.org/drawingml/2006/main" def="{42E7E87D-EB29-42AD-9E46-7641E21E6C10}">
  <a:tblStyle styleId="{42E7E87D-EB29-42AD-9E46-7641E21E6C10}"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4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5.fntdata"/><Relationship Id="rId21" Type="http://schemas.openxmlformats.org/officeDocument/2006/relationships/slide" Target="slides/slide17.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microsoft.com/office/2016/11/relationships/changesInfo" Target="changesInfos/changesInfo1.xml"/><Relationship Id="rId8" Type="http://schemas.openxmlformats.org/officeDocument/2006/relationships/slide" Target="slides/slide4.xml"/><Relationship Id="rId51" Type="http://customschemas.google.com/relationships/presentationmetadata" Target="meta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6.xml"/><Relationship Id="rId41" Type="http://schemas.openxmlformats.org/officeDocument/2006/relationships/font" Target="fonts/font7.fntdata"/><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2.fntdata"/><Relationship Id="rId49" Type="http://schemas.openxmlformats.org/officeDocument/2006/relationships/font" Target="fonts/font15.fntdata"/><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10.fntdata"/><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uzanna Stachura" userId="S::stachuraz@student.agh.edu.pl::0653376d-4096-49a0-a66d-1f6d329be011" providerId="AD" clId="Web-{BD816350-518F-47C1-8DB2-61657A105FA9}"/>
    <pc:docChg chg="modSld">
      <pc:chgData name="Zuzanna Stachura" userId="S::stachuraz@student.agh.edu.pl::0653376d-4096-49a0-a66d-1f6d329be011" providerId="AD" clId="Web-{BD816350-518F-47C1-8DB2-61657A105FA9}" dt="2023-03-09T23:53:47.426" v="0" actId="1076"/>
      <pc:docMkLst>
        <pc:docMk/>
      </pc:docMkLst>
      <pc:sldChg chg="modSp">
        <pc:chgData name="Zuzanna Stachura" userId="S::stachuraz@student.agh.edu.pl::0653376d-4096-49a0-a66d-1f6d329be011" providerId="AD" clId="Web-{BD816350-518F-47C1-8DB2-61657A105FA9}" dt="2023-03-09T23:53:47.426" v="0" actId="1076"/>
        <pc:sldMkLst>
          <pc:docMk/>
          <pc:sldMk cId="0" sldId="272"/>
        </pc:sldMkLst>
        <pc:picChg chg="mod">
          <ac:chgData name="Zuzanna Stachura" userId="S::stachuraz@student.agh.edu.pl::0653376d-4096-49a0-a66d-1f6d329be011" providerId="AD" clId="Web-{BD816350-518F-47C1-8DB2-61657A105FA9}" dt="2023-03-09T23:53:47.426" v="0" actId="1076"/>
          <ac:picMkLst>
            <pc:docMk/>
            <pc:sldMk cId="0" sldId="272"/>
            <ac:picMk id="20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dde113a65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1dde113a65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dde113a65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dde113a65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1505e35c7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11505e35c70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dde113a65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dde113a65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dde113a6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dde113a6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dde113a65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1dde113a65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0"/>
        <p:cNvGrpSpPr/>
        <p:nvPr/>
      </p:nvGrpSpPr>
      <p:grpSpPr>
        <a:xfrm>
          <a:off x="0" y="0"/>
          <a:ext cx="0" cy="0"/>
          <a:chOff x="0" y="0"/>
          <a:chExt cx="0" cy="0"/>
        </a:xfrm>
      </p:grpSpPr>
      <p:sp>
        <p:nvSpPr>
          <p:cNvPr id="81" name="Google Shape;81;g1dde113a650_0_95"/>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2" name="Google Shape;82;g1dde113a650_0_95"/>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lvl1pPr marL="457200" lvl="0" indent="-406400" rtl="0">
              <a:spcBef>
                <a:spcPts val="1000"/>
              </a:spcBef>
              <a:spcAft>
                <a:spcPts val="0"/>
              </a:spcAft>
              <a:buSzPts val="2800"/>
              <a:buChar char="•"/>
              <a:defRPr/>
            </a:lvl1pPr>
            <a:lvl2pPr marL="914400" lvl="1" indent="-381000" rtl="0">
              <a:spcBef>
                <a:spcPts val="500"/>
              </a:spcBef>
              <a:spcAft>
                <a:spcPts val="0"/>
              </a:spcAft>
              <a:buSzPts val="2400"/>
              <a:buChar char="•"/>
              <a:defRPr/>
            </a:lvl2pPr>
            <a:lvl3pPr marL="1371600" lvl="2" indent="-355600" rtl="0">
              <a:spcBef>
                <a:spcPts val="500"/>
              </a:spcBef>
              <a:spcAft>
                <a:spcPts val="0"/>
              </a:spcAft>
              <a:buSzPts val="2000"/>
              <a:buChar char="•"/>
              <a:defRPr/>
            </a:lvl3pPr>
            <a:lvl4pPr marL="1828800" lvl="3" indent="-342900" rtl="0">
              <a:spcBef>
                <a:spcPts val="500"/>
              </a:spcBef>
              <a:spcAft>
                <a:spcPts val="0"/>
              </a:spcAft>
              <a:buSzPts val="1800"/>
              <a:buChar char="•"/>
              <a:defRPr/>
            </a:lvl4pPr>
            <a:lvl5pPr marL="2286000" lvl="4" indent="-342900" rtl="0">
              <a:spcBef>
                <a:spcPts val="500"/>
              </a:spcBef>
              <a:spcAft>
                <a:spcPts val="0"/>
              </a:spcAft>
              <a:buSzPts val="1800"/>
              <a:buChar char="•"/>
              <a:defRPr/>
            </a:lvl5pPr>
            <a:lvl6pPr marL="2743200" lvl="5" indent="-342900" rtl="0">
              <a:spcBef>
                <a:spcPts val="500"/>
              </a:spcBef>
              <a:spcAft>
                <a:spcPts val="0"/>
              </a:spcAft>
              <a:buSzPts val="1800"/>
              <a:buChar char="•"/>
              <a:defRPr/>
            </a:lvl6pPr>
            <a:lvl7pPr marL="3200400" lvl="6" indent="-342900" rtl="0">
              <a:spcBef>
                <a:spcPts val="500"/>
              </a:spcBef>
              <a:spcAft>
                <a:spcPts val="0"/>
              </a:spcAft>
              <a:buSzPts val="1800"/>
              <a:buChar char="•"/>
              <a:defRPr/>
            </a:lvl7pPr>
            <a:lvl8pPr marL="3657600" lvl="7" indent="-342900" rtl="0">
              <a:spcBef>
                <a:spcPts val="500"/>
              </a:spcBef>
              <a:spcAft>
                <a:spcPts val="0"/>
              </a:spcAft>
              <a:buSzPts val="1800"/>
              <a:buChar char="•"/>
              <a:defRPr/>
            </a:lvl8pPr>
            <a:lvl9pPr marL="4114800" lvl="8" indent="-342900" rtl="0">
              <a:spcBef>
                <a:spcPts val="500"/>
              </a:spcBef>
              <a:spcAft>
                <a:spcPts val="0"/>
              </a:spcAft>
              <a:buSzPts val="1800"/>
              <a:buChar char="•"/>
              <a:defRPr/>
            </a:lvl9pPr>
          </a:lstStyle>
          <a:p>
            <a:endParaRPr/>
          </a:p>
        </p:txBody>
      </p:sp>
      <p:sp>
        <p:nvSpPr>
          <p:cNvPr id="83" name="Google Shape;83;g1dde113a650_0_95"/>
          <p:cNvSpPr txBox="1">
            <a:spLocks noGrp="1"/>
          </p:cNvSpPr>
          <p:nvPr>
            <p:ph type="sldNum" idx="12"/>
          </p:nvPr>
        </p:nvSpPr>
        <p:spPr>
          <a:xfrm>
            <a:off x="11296610" y="6217622"/>
            <a:ext cx="731700" cy="5247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2"/>
          <p:cNvSpPr>
            <a:spLocks noGrp="1"/>
          </p:cNvSpPr>
          <p:nvPr>
            <p:ph type="pic" idx="2"/>
          </p:nvPr>
        </p:nvSpPr>
        <p:spPr>
          <a:xfrm>
            <a:off x="5183188" y="987425"/>
            <a:ext cx="6172200" cy="4873625"/>
          </a:xfrm>
          <a:prstGeom prst="rect">
            <a:avLst/>
          </a:prstGeom>
          <a:noFill/>
          <a:ln>
            <a:noFill/>
          </a:ln>
        </p:spPr>
      </p:sp>
      <p:sp>
        <p:nvSpPr>
          <p:cNvPr id="64" name="Google Shape;64;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l-PL"/>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pl.wikipedia.org/wiki/197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pl.wikipedia.org/wiki/Sekunda_przest%C4%99pna" TargetMode="External"/><Relationship Id="rId4" Type="http://schemas.openxmlformats.org/officeDocument/2006/relationships/hyperlink" Target="https://pl.wikipedia.org/wiki/Uniwersalny_czas_koordynowany"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park.apache.org/docs/3.2.1/sql-ref-datetime-pattern.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databricks.com/blog/2020/07/22/a-comprehensive-look-at-dates-and-timestamps-in-apache-spark-3-0.html" TargetMode="External"/><Relationship Id="rId5" Type="http://schemas.openxmlformats.org/officeDocument/2006/relationships/image" Target="../media/image8.png"/><Relationship Id="rId4" Type="http://schemas.openxmlformats.org/officeDocument/2006/relationships/hyperlink" Target="https://docs.oracle.com/javase/7/docs/api/java/text/SimpleDateFormat.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docs.microsoft.com/bs-latn-ba/azure/databricks/delta/data-transformation/complex-type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jaceklaskowski.gitbooks.io/mastering-spark-sql/content/spark-sql-DataType.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json.org/json-en.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jsonformatter.curiousconcept.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cs.databricks.com/_static/notebooks/transform-complex-data-types-scala.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www.databricks.com/discover/notebook-gallery"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hyperlink" Target="https://spark.apache.org/docs/latest/api/scala/org/apache/spark/sql/DataFrameReader.html" TargetMode="External"/><Relationship Id="rId7" Type="http://schemas.openxmlformats.org/officeDocument/2006/relationships/hyperlink" Target="https://spark.apache.org/docs/latest/sql-data-sources-json.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spark.apache.org/docs/latest/api/scala/org/apache/spark/sql/DataFrameWriter.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spark.apache.org/docs/3.2.1/sql-data-sources-csv.html#data-source-option"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parquet.apache.or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hyperlink" Target="https://spark.apache.org/docs/latest/sql-data-sources-parquet.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hyperlink" Target="https://avro.apache.org/docs/current/spec.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hyperlink" Target="https://github.com/ept/avrodoc/blob/master/schemata/example.avsc"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hyperlink" Target="https://docs.microsoft.com/pl-pl/azure/databricks/spark/2.x/spark-sql/language-manual/create-view" TargetMode="External"/><Relationship Id="rId4" Type="http://schemas.openxmlformats.org/officeDocument/2006/relationships/hyperlink" Target="https://spark.apache.org/docs/latest/sql-ref-syntax-aux-show-views.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Azure/AzureDatabricksBestPractices/blob/master/toc.md"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8" Type="http://schemas.openxmlformats.org/officeDocument/2006/relationships/hyperlink" Target="https://click.mlsend.com/link/c/YT0yMDUwNjYzMTA2MjMyNzE5MTc4JmM9bDVvOSZlPTE5MjgmYj0xMDIzMDg1NTY3JmQ9ajFoNGY0bw==.WC6KJa1tuCA0kr6b-Rga21xefvt8lWFozrBYe96Oa7w" TargetMode="External"/><Relationship Id="rId13" Type="http://schemas.openxmlformats.org/officeDocument/2006/relationships/hyperlink" Target="https://click.mlsend.com/link/c/YT0yMDUwNjYzMTA2MjMyNzE5MTc4JmM9bDVvOSZlPTE5MjgmYj0xMDIzMDg1NjA0JmQ9cTRvMHg3cw==.XPzUkFDr_7YhcbleVyS_92rdO2dh1aIM8ICLv00TcGs" TargetMode="External"/><Relationship Id="rId3" Type="http://schemas.openxmlformats.org/officeDocument/2006/relationships/hyperlink" Target="https://vveobg.clicks.mlsend.com/te/cl/eyJ2Ijoie1wiYVwiOjE2MTk1MCxcImxcIjo4MTAxMDg5NDAxODk3MTQ3MyxcInJcIjo4MTAxMDkxMTI0OTE3MTQ2N30iLCJzIjoiZGI0NGJkYWRkMjViMGUzNCJ9" TargetMode="External"/><Relationship Id="rId7" Type="http://schemas.openxmlformats.org/officeDocument/2006/relationships/hyperlink" Target="https://click.mlsend.com/link/c/YT0yMDc2MDY3NDI2MzY5Mjc5NTU1JmM9cDhpMCZlPTE5MjgmYj0xMDM3MzA5MzAwJmQ9czhiOWw5bQ==.Hjj36e7kppiNso-T0HQSFUFgx72icS3l2AcygASsb_s" TargetMode="External"/><Relationship Id="rId12" Type="http://schemas.openxmlformats.org/officeDocument/2006/relationships/hyperlink" Target="https://click.mlsend.com/link/c/YT0yMDUwNjYzMTA2MjMyNzE5MTc4JmM9bDVvOSZlPTE5MjgmYj0xMDIzMDg1NTk4JmQ9azd1OG8ycg==.cHbfLKHcv4qpwXcAfPdfl_0oCpTjUX-9E9nvQOBLrmQ" TargetMode="External"/><Relationship Id="rId2" Type="http://schemas.openxmlformats.org/officeDocument/2006/relationships/notesSlide" Target="../notesSlides/notesSlide3.xml"/><Relationship Id="rId16" Type="http://schemas.openxmlformats.org/officeDocument/2006/relationships/hyperlink" Target="https://click.mlsend.com/link/c/YT0yMDUwNjYzMTA2MjMyNzE5MTc4JmM9bDVvOSZlPTE5MjgmYj0xMDIzMDg1NjE3JmQ9YzdoNmE1bQ==.X4gHlktz-9EwsTYHScwsNptTjcTFTW6Mj7c4K_rt0Mg" TargetMode="External"/><Relationship Id="rId1" Type="http://schemas.openxmlformats.org/officeDocument/2006/relationships/slideLayout" Target="../slideLayouts/slideLayout2.xml"/><Relationship Id="rId6" Type="http://schemas.openxmlformats.org/officeDocument/2006/relationships/hyperlink" Target="https://vveobg.clicks.mlsend.com/te/cl/eyJ2Ijoie1wiYVwiOjE2MTk1MCxcImxcIjo4MTAxMDg5NDA0OTM4MDE4MixcInJcIjo4MTAxMDkxMTI0OTE3MTQ2N30iLCJzIjoiYjA4YzAxMDQ5MzRmMTE0OSJ9" TargetMode="External"/><Relationship Id="rId11" Type="http://schemas.openxmlformats.org/officeDocument/2006/relationships/hyperlink" Target="https://click.mlsend.com/link/c/YT0yMDUwNjYzMTA2MjMyNzE5MTc4JmM9bDVvOSZlPTE5MjgmYj0xMDIzMDg1NTkxJmQ9bjZjN205ZA==.1Sq_IO0n_-aOfXQeOBQT7gw5HUBTUG9tKvWv7MAh5C0" TargetMode="External"/><Relationship Id="rId5" Type="http://schemas.openxmlformats.org/officeDocument/2006/relationships/hyperlink" Target="https://vveobg.clicks.mlsend.com/te/cl/eyJ2Ijoie1wiYVwiOjE2MTk1MCxcImxcIjo4MTAxMDg5NDA0MjA0MDE0OCxcInJcIjo4MTAxMDkxMTI0OTE3MTQ2N30iLCJzIjoiZDE2MmM2ZTkzYWI0ZTk0MSJ9" TargetMode="External"/><Relationship Id="rId15" Type="http://schemas.openxmlformats.org/officeDocument/2006/relationships/hyperlink" Target="https://click.mlsend.com/link/c/YT0yMDUwNjYzMTA2MjMyNzE5MTc4JmM9bDVvOSZlPTE5MjgmYj0xMDIzMDg1NjEzJmQ9ZDB1OW8yaA==.nTsuQSIFsF7E5UgVS7cQPOHYH7eZNddTcCPlMz68hyE" TargetMode="External"/><Relationship Id="rId10" Type="http://schemas.openxmlformats.org/officeDocument/2006/relationships/hyperlink" Target="https://click.mlsend.com/link/c/YT0yMDUwNjYzMTA2MjMyNzE5MTc4JmM9bDVvOSZlPTE5MjgmYj0xMDIzMDg1NTg0JmQ9ZjN0N3UzZA==.9VorqWw27s7eXmHxAiKeG2wZHq2CEHobsYoxaRNVgyU" TargetMode="External"/><Relationship Id="rId4" Type="http://schemas.openxmlformats.org/officeDocument/2006/relationships/hyperlink" Target="https://vveobg.clicks.mlsend.com/te/cl/eyJ2Ijoie1wiYVwiOjE2MTk1MCxcImxcIjo4MTAxMDg5NDAyNjMxMTUwNixcInJcIjo4MTAxMDkxMTI0OTE3MTQ2N30iLCJzIjoiMmYxYzYzNjg1YzU3OTJiYiJ9" TargetMode="External"/><Relationship Id="rId9" Type="http://schemas.openxmlformats.org/officeDocument/2006/relationships/hyperlink" Target="https://click.mlsend.com/link/c/YT0yMDUwNjYzMTA2MjMyNzE5MTc4JmM9bDVvOSZlPTE5MjgmYj0xMDIzMDg1NTc2JmQ9dzJ6N2k4Zw==._4pzCIlxlIn8wTYbe24f6Nt3X-Rq4tPRYDB4x-P_3rU" TargetMode="External"/><Relationship Id="rId14" Type="http://schemas.openxmlformats.org/officeDocument/2006/relationships/hyperlink" Target="https://click.mlsend.com/link/c/YT0yMDUwNjYzMTA2MjMyNzE5MTc4JmM9bDVvOSZlPTE5MjgmYj0xMDIzMDg1NjA5JmQ9aTZ2Nmoyaw==.3eVKzjh_3HgJTwicMItxy3cfE4Tvt0SxmW3gs_KdZ7Y"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learnprompting.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www.amazon.pl/Spark-Definitive-Guide-processing-simple/dp/1491912219/ref=sr_1_2?__mk_pl_PL=%C3%85M%C3%85%C5%BD%C3%95%C3%91&amp;crid=2VY7T2AAJJ4RF&amp;keywords=spark+definitive+guide&amp;qid=1646476817&amp;sprefix=spark+definitive+guid%2Caps%2C119&amp;sr=8-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amazon.pl/Learning-Spark-Lightning-fast-Data-Analytics/dp/1492050040/ref=asc_df_1492050040/?tag=plshogostdde-21&amp;linkCode=df0&amp;hvadid=504418510203&amp;hvpos=&amp;hvnetw=g&amp;hvrand=14176679471911250989&amp;hvpone=&amp;hvptwo=&amp;hvqmt=&amp;hvdev=c&amp;hvdvcmdl=&amp;hvlocint=&amp;hvlocphy=20852&amp;hvtargid=pla-918087322526&amp;psc=1"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databricks.com/blog/category/engineering" TargetMode="External"/><Relationship Id="rId3" Type="http://schemas.openxmlformats.org/officeDocument/2006/relationships/hyperlink" Target="https://pl.seequality.net/" TargetMode="External"/><Relationship Id="rId7" Type="http://schemas.openxmlformats.org/officeDocument/2006/relationships/hyperlink" Target="https://cloudarchitected.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marczak.io/" TargetMode="External"/><Relationship Id="rId11" Type="http://schemas.openxmlformats.org/officeDocument/2006/relationships/hyperlink" Target="https://www.mikulskibartosz.name/" TargetMode="External"/><Relationship Id="rId5" Type="http://schemas.openxmlformats.org/officeDocument/2006/relationships/hyperlink" Target="http://mrpaulandrew.com/" TargetMode="External"/><Relationship Id="rId10" Type="http://schemas.openxmlformats.org/officeDocument/2006/relationships/hyperlink" Target="https://docs.microsoft.com/pl-pl/learn/" TargetMode="External"/><Relationship Id="rId4" Type="http://schemas.openxmlformats.org/officeDocument/2006/relationships/hyperlink" Target="http://jamesserra.com/" TargetMode="External"/><Relationship Id="rId9" Type="http://schemas.openxmlformats.org/officeDocument/2006/relationships/hyperlink" Target="https://azure.microsoft.com/en-us/blo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spark.apache.org/docs/latest/sql-ref-datatype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pl-PL"/>
              <a:t>Infrastruktura Big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Konwersja do typów Sparka</a:t>
            </a:r>
            <a:endParaRPr/>
          </a:p>
        </p:txBody>
      </p:sp>
      <p:sp>
        <p:nvSpPr>
          <p:cNvPr id="150" name="Google Shape;150;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pl-PL"/>
              <a:t>Konwertuj typy </a:t>
            </a:r>
            <a:r>
              <a:rPr lang="pl-PL" b="1"/>
              <a:t>natywne</a:t>
            </a:r>
            <a:r>
              <a:rPr lang="pl-PL"/>
              <a:t> do typów Spark. Robimy to za pomocą funkcji </a:t>
            </a:r>
            <a:r>
              <a:rPr lang="pl-PL" b="1"/>
              <a:t>`lit()`</a:t>
            </a:r>
            <a:endParaRPr b="1"/>
          </a:p>
        </p:txBody>
      </p:sp>
      <p:pic>
        <p:nvPicPr>
          <p:cNvPr id="151" name="Google Shape;151;p30"/>
          <p:cNvPicPr preferRelativeResize="0"/>
          <p:nvPr/>
        </p:nvPicPr>
        <p:blipFill rotWithShape="1">
          <a:blip r:embed="rId3">
            <a:alphaModFix/>
          </a:blip>
          <a:srcRect/>
          <a:stretch/>
        </p:blipFill>
        <p:spPr>
          <a:xfrm>
            <a:off x="1105587" y="2876123"/>
            <a:ext cx="6786939" cy="2283106"/>
          </a:xfrm>
          <a:prstGeom prst="rect">
            <a:avLst/>
          </a:prstGeom>
          <a:noFill/>
          <a:ln>
            <a:noFill/>
          </a:ln>
        </p:spPr>
      </p:pic>
      <p:pic>
        <p:nvPicPr>
          <p:cNvPr id="152" name="Google Shape;152;p30"/>
          <p:cNvPicPr preferRelativeResize="0"/>
          <p:nvPr/>
        </p:nvPicPr>
        <p:blipFill rotWithShape="1">
          <a:blip r:embed="rId4">
            <a:alphaModFix/>
          </a:blip>
          <a:srcRect/>
          <a:stretch/>
        </p:blipFill>
        <p:spPr>
          <a:xfrm>
            <a:off x="6096000" y="2768600"/>
            <a:ext cx="5745086" cy="27807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1"/>
          <p:cNvSpPr txBox="1">
            <a:spLocks noGrp="1"/>
          </p:cNvSpPr>
          <p:nvPr>
            <p:ph type="title"/>
          </p:nvPr>
        </p:nvSpPr>
        <p:spPr>
          <a:xfrm>
            <a:off x="623450" y="365125"/>
            <a:ext cx="107304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Czas uniksowy</a:t>
            </a:r>
            <a:endParaRPr/>
          </a:p>
        </p:txBody>
      </p:sp>
      <p:sp>
        <p:nvSpPr>
          <p:cNvPr id="158" name="Google Shape;158;p31"/>
          <p:cNvSpPr txBox="1">
            <a:spLocks noGrp="1"/>
          </p:cNvSpPr>
          <p:nvPr>
            <p:ph type="body" idx="1"/>
          </p:nvPr>
        </p:nvSpPr>
        <p:spPr>
          <a:xfrm>
            <a:off x="345440" y="1524000"/>
            <a:ext cx="11008360" cy="4652963"/>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pl-PL" b="1" i="0">
                <a:solidFill>
                  <a:srgbClr val="202122"/>
                </a:solidFill>
                <a:latin typeface="Arial"/>
                <a:ea typeface="Arial"/>
                <a:cs typeface="Arial"/>
                <a:sym typeface="Arial"/>
              </a:rPr>
              <a:t>Czas uniksowy</a:t>
            </a:r>
            <a:r>
              <a:rPr lang="pl-PL" b="0" i="0">
                <a:solidFill>
                  <a:srgbClr val="202122"/>
                </a:solidFill>
                <a:latin typeface="Arial"/>
                <a:ea typeface="Arial"/>
                <a:cs typeface="Arial"/>
                <a:sym typeface="Arial"/>
              </a:rPr>
              <a:t>, </a:t>
            </a:r>
            <a:r>
              <a:rPr lang="pl-PL" b="1" i="0">
                <a:solidFill>
                  <a:srgbClr val="202122"/>
                </a:solidFill>
                <a:latin typeface="Arial"/>
                <a:ea typeface="Arial"/>
                <a:cs typeface="Arial"/>
                <a:sym typeface="Arial"/>
              </a:rPr>
              <a:t>czas POSIX</a:t>
            </a:r>
            <a:r>
              <a:rPr lang="pl-PL" b="0" i="0">
                <a:solidFill>
                  <a:srgbClr val="202122"/>
                </a:solidFill>
                <a:latin typeface="Arial"/>
                <a:ea typeface="Arial"/>
                <a:cs typeface="Arial"/>
                <a:sym typeface="Arial"/>
              </a:rPr>
              <a:t> (ang. </a:t>
            </a:r>
            <a:r>
              <a:rPr lang="pl-PL" b="1" i="0">
                <a:solidFill>
                  <a:srgbClr val="202122"/>
                </a:solidFill>
                <a:latin typeface="Arial"/>
                <a:ea typeface="Arial"/>
                <a:cs typeface="Arial"/>
                <a:sym typeface="Arial"/>
              </a:rPr>
              <a:t>Unix time</a:t>
            </a:r>
            <a:r>
              <a:rPr lang="pl-PL" b="0" i="0">
                <a:solidFill>
                  <a:srgbClr val="202122"/>
                </a:solidFill>
                <a:latin typeface="Arial"/>
                <a:ea typeface="Arial"/>
                <a:cs typeface="Arial"/>
                <a:sym typeface="Arial"/>
              </a:rPr>
              <a:t>, </a:t>
            </a:r>
            <a:r>
              <a:rPr lang="pl-PL" b="1" i="0">
                <a:solidFill>
                  <a:srgbClr val="202122"/>
                </a:solidFill>
                <a:latin typeface="Arial"/>
                <a:ea typeface="Arial"/>
                <a:cs typeface="Arial"/>
                <a:sym typeface="Arial"/>
              </a:rPr>
              <a:t>POSIX time</a:t>
            </a:r>
            <a:r>
              <a:rPr lang="pl-PL" b="0" i="0">
                <a:solidFill>
                  <a:srgbClr val="202122"/>
                </a:solidFill>
                <a:latin typeface="Arial"/>
                <a:ea typeface="Arial"/>
                <a:cs typeface="Arial"/>
                <a:sym typeface="Arial"/>
              </a:rPr>
              <a:t>) – system reprezentacji czasu mierzący liczbę sekund od początku </a:t>
            </a:r>
            <a:r>
              <a:rPr lang="pl-PL" b="0" i="0" u="sng" strike="noStrike">
                <a:solidFill>
                  <a:srgbClr val="0645AD"/>
                </a:solidFill>
                <a:latin typeface="Arial"/>
                <a:ea typeface="Arial"/>
                <a:cs typeface="Arial"/>
                <a:sym typeface="Arial"/>
                <a:hlinkClick r:id="rId3">
                  <a:extLst>
                    <a:ext uri="{A12FA001-AC4F-418D-AE19-62706E023703}">
                      <ahyp:hlinkClr xmlns:ahyp="http://schemas.microsoft.com/office/drawing/2018/hyperlinkcolor" val="tx"/>
                    </a:ext>
                  </a:extLst>
                </a:hlinkClick>
              </a:rPr>
              <a:t>1970</a:t>
            </a:r>
            <a:r>
              <a:rPr lang="pl-PL" b="0" i="0">
                <a:solidFill>
                  <a:srgbClr val="202122"/>
                </a:solidFill>
                <a:latin typeface="Arial"/>
                <a:ea typeface="Arial"/>
                <a:cs typeface="Arial"/>
                <a:sym typeface="Arial"/>
              </a:rPr>
              <a:t> roku </a:t>
            </a:r>
            <a:r>
              <a:rPr lang="pl-PL" b="0" i="0" u="sng" strike="noStrike">
                <a:solidFill>
                  <a:srgbClr val="0645AD"/>
                </a:solidFill>
                <a:latin typeface="Arial"/>
                <a:ea typeface="Arial"/>
                <a:cs typeface="Arial"/>
                <a:sym typeface="Arial"/>
                <a:hlinkClick r:id="rId4">
                  <a:extLst>
                    <a:ext uri="{A12FA001-AC4F-418D-AE19-62706E023703}">
                      <ahyp:hlinkClr xmlns:ahyp="http://schemas.microsoft.com/office/drawing/2018/hyperlinkcolor" val="tx"/>
                    </a:ext>
                  </a:extLst>
                </a:hlinkClick>
              </a:rPr>
              <a:t>UTC</a:t>
            </a:r>
            <a:r>
              <a:rPr lang="pl-PL" b="0" i="0">
                <a:solidFill>
                  <a:srgbClr val="202122"/>
                </a:solidFill>
                <a:latin typeface="Arial"/>
                <a:ea typeface="Arial"/>
                <a:cs typeface="Arial"/>
                <a:sym typeface="Arial"/>
              </a:rPr>
              <a:t>, czyli od chwili zwanej początkiem epoki Uniksa (ang. </a:t>
            </a:r>
            <a:r>
              <a:rPr lang="pl-PL" b="0" i="1">
                <a:solidFill>
                  <a:srgbClr val="202122"/>
                </a:solidFill>
                <a:latin typeface="Arial"/>
                <a:ea typeface="Arial"/>
                <a:cs typeface="Arial"/>
                <a:sym typeface="Arial"/>
              </a:rPr>
              <a:t>Unix Epoch</a:t>
            </a:r>
            <a:r>
              <a:rPr lang="pl-PL" b="0" i="0">
                <a:solidFill>
                  <a:srgbClr val="202122"/>
                </a:solidFill>
                <a:latin typeface="Arial"/>
                <a:ea typeface="Arial"/>
                <a:cs typeface="Arial"/>
                <a:sym typeface="Arial"/>
              </a:rPr>
              <a:t>). Nie uwzględnia </a:t>
            </a:r>
            <a:r>
              <a:rPr lang="pl-PL" b="0" i="0" u="sng" strike="noStrike">
                <a:solidFill>
                  <a:srgbClr val="0645AD"/>
                </a:solidFill>
                <a:latin typeface="Arial"/>
                <a:ea typeface="Arial"/>
                <a:cs typeface="Arial"/>
                <a:sym typeface="Arial"/>
                <a:hlinkClick r:id="rId5">
                  <a:extLst>
                    <a:ext uri="{A12FA001-AC4F-418D-AE19-62706E023703}">
                      <ahyp:hlinkClr xmlns:ahyp="http://schemas.microsoft.com/office/drawing/2018/hyperlinkcolor" val="tx"/>
                    </a:ext>
                  </a:extLst>
                </a:hlinkClick>
              </a:rPr>
              <a:t>sekund przestępnych</a:t>
            </a:r>
            <a:r>
              <a:rPr lang="pl-PL" b="0" i="0">
                <a:solidFill>
                  <a:srgbClr val="202122"/>
                </a:solidFill>
                <a:latin typeface="Arial"/>
                <a:ea typeface="Arial"/>
                <a:cs typeface="Arial"/>
                <a:sym typeface="Arial"/>
              </a:rPr>
              <a:t>, zatem rzeczywista liczba sekund, jakie upłynęły od początku epoki Uniksa, jest większa o liczbę sekund przestępnych.</a:t>
            </a:r>
            <a:endParaRPr/>
          </a:p>
          <a:p>
            <a:pPr marL="114300" lvl="0" indent="0" algn="l" rtl="0">
              <a:lnSpc>
                <a:spcPct val="90000"/>
              </a:lnSpc>
              <a:spcBef>
                <a:spcPts val="1000"/>
              </a:spcBef>
              <a:spcAft>
                <a:spcPts val="0"/>
              </a:spcAft>
              <a:buSzPts val="1800"/>
              <a:buNone/>
            </a:pPr>
            <a:endParaRPr>
              <a:solidFill>
                <a:srgbClr val="202122"/>
              </a:solidFill>
              <a:latin typeface="Arial"/>
              <a:ea typeface="Arial"/>
              <a:cs typeface="Arial"/>
              <a:sym typeface="Arial"/>
            </a:endParaRPr>
          </a:p>
          <a:p>
            <a:pPr marL="114300" lvl="0" indent="0" algn="l" rtl="0">
              <a:lnSpc>
                <a:spcPct val="90000"/>
              </a:lnSpc>
              <a:spcBef>
                <a:spcPts val="1000"/>
              </a:spcBef>
              <a:spcAft>
                <a:spcPts val="0"/>
              </a:spcAft>
              <a:buSzPts val="1800"/>
              <a:buNone/>
            </a:pPr>
            <a:endParaRPr>
              <a:latin typeface="Arial"/>
              <a:ea typeface="Arial"/>
              <a:cs typeface="Arial"/>
              <a:sym typeface="Arial"/>
            </a:endParaRPr>
          </a:p>
          <a:p>
            <a:pPr marL="114300" lvl="0" indent="0" algn="l" rtl="0">
              <a:lnSpc>
                <a:spcPct val="90000"/>
              </a:lnSpc>
              <a:spcBef>
                <a:spcPts val="1000"/>
              </a:spcBef>
              <a:spcAft>
                <a:spcPts val="0"/>
              </a:spcAft>
              <a:buSzPts val="1800"/>
              <a:buNone/>
            </a:pPr>
            <a:r>
              <a:rPr lang="pl-PL">
                <a:latin typeface="Arial"/>
                <a:ea typeface="Arial"/>
                <a:cs typeface="Arial"/>
                <a:sym typeface="Arial"/>
              </a:rPr>
              <a:t>https://www.epochconverter.com/#tools</a:t>
            </a:r>
            <a:endParaRPr/>
          </a:p>
        </p:txBody>
      </p:sp>
      <p:pic>
        <p:nvPicPr>
          <p:cNvPr id="159" name="Google Shape;159;p31"/>
          <p:cNvPicPr preferRelativeResize="0"/>
          <p:nvPr/>
        </p:nvPicPr>
        <p:blipFill rotWithShape="1">
          <a:blip r:embed="rId6">
            <a:alphaModFix/>
          </a:blip>
          <a:srcRect/>
          <a:stretch/>
        </p:blipFill>
        <p:spPr>
          <a:xfrm>
            <a:off x="531612" y="4087064"/>
            <a:ext cx="5318008" cy="9770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2"/>
          <p:cNvSpPr txBox="1">
            <a:spLocks noGrp="1"/>
          </p:cNvSpPr>
          <p:nvPr>
            <p:ph type="title"/>
          </p:nvPr>
        </p:nvSpPr>
        <p:spPr>
          <a:xfrm>
            <a:off x="620475" y="29227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Data i czas</a:t>
            </a:r>
            <a:endParaRPr/>
          </a:p>
        </p:txBody>
      </p:sp>
      <p:sp>
        <p:nvSpPr>
          <p:cNvPr id="165" name="Google Shape;165;p32"/>
          <p:cNvSpPr txBox="1">
            <a:spLocks noGrp="1"/>
          </p:cNvSpPr>
          <p:nvPr>
            <p:ph type="body" idx="1"/>
          </p:nvPr>
        </p:nvSpPr>
        <p:spPr>
          <a:xfrm>
            <a:off x="402672" y="1442906"/>
            <a:ext cx="10951200" cy="4734000"/>
          </a:xfrm>
          <a:prstGeom prst="rect">
            <a:avLst/>
          </a:prstGeom>
          <a:noFill/>
          <a:ln>
            <a:noFill/>
          </a:ln>
        </p:spPr>
        <p:txBody>
          <a:bodyPr spcFirstLastPara="1" wrap="square" lIns="91425" tIns="45700" rIns="91425" bIns="45700" anchor="t" anchorCtr="0">
            <a:normAutofit fontScale="92500" lnSpcReduction="20000"/>
          </a:bodyPr>
          <a:lstStyle/>
          <a:p>
            <a:pPr marL="114300" lvl="0" indent="0" algn="l" rtl="0">
              <a:lnSpc>
                <a:spcPct val="90000"/>
              </a:lnSpc>
              <a:spcBef>
                <a:spcPts val="1000"/>
              </a:spcBef>
              <a:spcAft>
                <a:spcPts val="0"/>
              </a:spcAft>
              <a:buSzPct val="97297"/>
              <a:buNone/>
            </a:pPr>
            <a:r>
              <a:rPr lang="pl-PL" sz="2000"/>
              <a:t>Funkcje daty i czasu służące do konwersji StringType to/from DateType or TimestampType. </a:t>
            </a:r>
            <a:endParaRPr/>
          </a:p>
          <a:p>
            <a:pPr marL="114300" lvl="0" indent="0" algn="l" rtl="0">
              <a:lnSpc>
                <a:spcPct val="90000"/>
              </a:lnSpc>
              <a:spcBef>
                <a:spcPts val="1000"/>
              </a:spcBef>
              <a:spcAft>
                <a:spcPts val="0"/>
              </a:spcAft>
              <a:buSzPct val="97297"/>
              <a:buNone/>
            </a:pPr>
            <a:r>
              <a:rPr lang="pl-PL" sz="2000"/>
              <a:t>Przykłady: </a:t>
            </a:r>
            <a:endParaRPr/>
          </a:p>
          <a:p>
            <a:pPr marL="114300" lvl="0" indent="0" algn="l" rtl="0">
              <a:lnSpc>
                <a:spcPct val="90000"/>
              </a:lnSpc>
              <a:spcBef>
                <a:spcPts val="1000"/>
              </a:spcBef>
              <a:spcAft>
                <a:spcPts val="0"/>
              </a:spcAft>
              <a:buSzPct val="97297"/>
              <a:buNone/>
            </a:pPr>
            <a:r>
              <a:rPr lang="pl-PL" sz="2000" b="1"/>
              <a:t>unix_timestamp(), </a:t>
            </a:r>
            <a:endParaRPr/>
          </a:p>
          <a:p>
            <a:pPr marL="114300" lvl="0" indent="0" algn="l" rtl="0">
              <a:lnSpc>
                <a:spcPct val="90000"/>
              </a:lnSpc>
              <a:spcBef>
                <a:spcPts val="1000"/>
              </a:spcBef>
              <a:spcAft>
                <a:spcPts val="0"/>
              </a:spcAft>
              <a:buSzPct val="97297"/>
              <a:buNone/>
            </a:pPr>
            <a:r>
              <a:rPr lang="pl-PL" sz="2000" b="1"/>
              <a:t>date_format(), </a:t>
            </a:r>
            <a:endParaRPr/>
          </a:p>
          <a:p>
            <a:pPr marL="114300" lvl="0" indent="0" algn="l" rtl="0">
              <a:lnSpc>
                <a:spcPct val="90000"/>
              </a:lnSpc>
              <a:spcBef>
                <a:spcPts val="1000"/>
              </a:spcBef>
              <a:spcAft>
                <a:spcPts val="0"/>
              </a:spcAft>
              <a:buSzPct val="97297"/>
              <a:buNone/>
            </a:pPr>
            <a:r>
              <a:rPr lang="pl-PL" sz="2000" b="1"/>
              <a:t>to_unix_timestamp(), </a:t>
            </a:r>
            <a:endParaRPr/>
          </a:p>
          <a:p>
            <a:pPr marL="114300" lvl="0" indent="0" algn="l" rtl="0">
              <a:lnSpc>
                <a:spcPct val="90000"/>
              </a:lnSpc>
              <a:spcBef>
                <a:spcPts val="1000"/>
              </a:spcBef>
              <a:spcAft>
                <a:spcPts val="0"/>
              </a:spcAft>
              <a:buSzPct val="97297"/>
              <a:buNone/>
            </a:pPr>
            <a:r>
              <a:rPr lang="pl-PL" sz="2000" b="1"/>
              <a:t>from_unixtime(),</a:t>
            </a:r>
            <a:endParaRPr/>
          </a:p>
          <a:p>
            <a:pPr marL="114300" lvl="0" indent="0" algn="l" rtl="0">
              <a:lnSpc>
                <a:spcPct val="90000"/>
              </a:lnSpc>
              <a:spcBef>
                <a:spcPts val="1000"/>
              </a:spcBef>
              <a:spcAft>
                <a:spcPts val="0"/>
              </a:spcAft>
              <a:buSzPct val="97297"/>
              <a:buNone/>
            </a:pPr>
            <a:r>
              <a:rPr lang="pl-PL" sz="2000" b="1"/>
              <a:t>to_date(), </a:t>
            </a:r>
            <a:endParaRPr/>
          </a:p>
          <a:p>
            <a:pPr marL="114300" lvl="0" indent="0" algn="l" rtl="0">
              <a:lnSpc>
                <a:spcPct val="90000"/>
              </a:lnSpc>
              <a:spcBef>
                <a:spcPts val="1000"/>
              </a:spcBef>
              <a:spcAft>
                <a:spcPts val="0"/>
              </a:spcAft>
              <a:buSzPct val="97297"/>
              <a:buNone/>
            </a:pPr>
            <a:r>
              <a:rPr lang="pl-PL" sz="2000" b="1"/>
              <a:t>to_timestamp(), </a:t>
            </a:r>
            <a:endParaRPr/>
          </a:p>
          <a:p>
            <a:pPr marL="114300" lvl="0" indent="0" algn="l" rtl="0">
              <a:lnSpc>
                <a:spcPct val="90000"/>
              </a:lnSpc>
              <a:spcBef>
                <a:spcPts val="1000"/>
              </a:spcBef>
              <a:spcAft>
                <a:spcPts val="0"/>
              </a:spcAft>
              <a:buSzPct val="97297"/>
              <a:buNone/>
            </a:pPr>
            <a:r>
              <a:rPr lang="pl-PL" sz="2000" b="1"/>
              <a:t>from_utc_timestamp(), </a:t>
            </a:r>
            <a:endParaRPr/>
          </a:p>
          <a:p>
            <a:pPr marL="114300" lvl="0" indent="0" algn="l" rtl="0">
              <a:lnSpc>
                <a:spcPct val="90000"/>
              </a:lnSpc>
              <a:spcBef>
                <a:spcPts val="1000"/>
              </a:spcBef>
              <a:spcAft>
                <a:spcPts val="0"/>
              </a:spcAft>
              <a:buSzPct val="97297"/>
              <a:buNone/>
            </a:pPr>
            <a:r>
              <a:rPr lang="pl-PL" sz="2000" b="1"/>
              <a:t>to_utc_timestamp()</a:t>
            </a:r>
            <a:endParaRPr/>
          </a:p>
          <a:p>
            <a:pPr marL="114300" lvl="0" indent="0" algn="l" rtl="0">
              <a:lnSpc>
                <a:spcPct val="90000"/>
              </a:lnSpc>
              <a:spcBef>
                <a:spcPts val="1000"/>
              </a:spcBef>
              <a:spcAft>
                <a:spcPts val="0"/>
              </a:spcAft>
              <a:buSzPct val="69498"/>
              <a:buNone/>
            </a:pPr>
            <a:endParaRPr/>
          </a:p>
          <a:p>
            <a:pPr marL="114300" lvl="0" indent="0" algn="l" rtl="0">
              <a:lnSpc>
                <a:spcPct val="90000"/>
              </a:lnSpc>
              <a:spcBef>
                <a:spcPts val="1000"/>
              </a:spcBef>
              <a:spcAft>
                <a:spcPts val="0"/>
              </a:spcAft>
              <a:buSzPct val="69498"/>
              <a:buNone/>
            </a:pPr>
            <a:r>
              <a:rPr lang="pl-PL" u="sng">
                <a:solidFill>
                  <a:schemeClr val="hlink"/>
                </a:solidFill>
                <a:hlinkClick r:id="rId3"/>
              </a:rPr>
              <a:t>https://spark.apache.org/docs/3.2.1/sql-ref-datetime-pattern.html</a:t>
            </a:r>
            <a:endParaRPr/>
          </a:p>
          <a:p>
            <a:pPr marL="114300" lvl="0" indent="0" algn="l" rtl="0">
              <a:lnSpc>
                <a:spcPct val="90000"/>
              </a:lnSpc>
              <a:spcBef>
                <a:spcPts val="1000"/>
              </a:spcBef>
              <a:spcAft>
                <a:spcPts val="0"/>
              </a:spcAft>
              <a:buSzPct val="69498"/>
              <a:buNone/>
            </a:pPr>
            <a:r>
              <a:rPr lang="pl-PL" u="sng">
                <a:solidFill>
                  <a:schemeClr val="hlink"/>
                </a:solidFill>
                <a:hlinkClick r:id="rId4"/>
              </a:rPr>
              <a:t>https://docs.oracle.com/javase/7/docs/api/java/text/SimpleDateFormat.html</a:t>
            </a:r>
            <a:endParaRPr/>
          </a:p>
        </p:txBody>
      </p:sp>
      <p:pic>
        <p:nvPicPr>
          <p:cNvPr id="166" name="Google Shape;166;p32"/>
          <p:cNvPicPr preferRelativeResize="0"/>
          <p:nvPr/>
        </p:nvPicPr>
        <p:blipFill rotWithShape="1">
          <a:blip r:embed="rId5">
            <a:alphaModFix/>
          </a:blip>
          <a:srcRect/>
          <a:stretch/>
        </p:blipFill>
        <p:spPr>
          <a:xfrm>
            <a:off x="7124433" y="2350512"/>
            <a:ext cx="3772426" cy="2333951"/>
          </a:xfrm>
          <a:prstGeom prst="rect">
            <a:avLst/>
          </a:prstGeom>
          <a:noFill/>
          <a:ln>
            <a:noFill/>
          </a:ln>
        </p:spPr>
      </p:pic>
      <p:sp>
        <p:nvSpPr>
          <p:cNvPr id="167" name="Google Shape;167;p32"/>
          <p:cNvSpPr txBox="1"/>
          <p:nvPr/>
        </p:nvSpPr>
        <p:spPr>
          <a:xfrm>
            <a:off x="6009313" y="1981180"/>
            <a:ext cx="6297335"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l-PL" sz="1400" b="0" i="0" u="sng" strike="noStrike" cap="none">
                <a:solidFill>
                  <a:srgbClr val="000000"/>
                </a:solidFill>
                <a:latin typeface="Arial"/>
                <a:ea typeface="Arial"/>
                <a:cs typeface="Arial"/>
                <a:sym typeface="Arial"/>
                <a:hlinkClick r:id="rId6">
                  <a:extLst>
                    <a:ext uri="{A12FA001-AC4F-418D-AE19-62706E023703}">
                      <ahyp:hlinkClr xmlns:ahyp="http://schemas.microsoft.com/office/drawing/2018/hyperlinkcolor" val="tx"/>
                    </a:ext>
                  </a:extLst>
                </a:hlinkClick>
              </a:rPr>
              <a:t>https://databricks.com/blog/2020/07/22/a-comprehensive-look-at-dates-and-timestamps-in-apache-spark-3-0.html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Skomplikowane Typy Danych</a:t>
            </a:r>
            <a:endParaRPr/>
          </a:p>
        </p:txBody>
      </p:sp>
      <p:pic>
        <p:nvPicPr>
          <p:cNvPr id="173" name="Google Shape;173;p33"/>
          <p:cNvPicPr preferRelativeResize="0"/>
          <p:nvPr/>
        </p:nvPicPr>
        <p:blipFill rotWithShape="1">
          <a:blip r:embed="rId3">
            <a:alphaModFix/>
          </a:blip>
          <a:srcRect/>
          <a:stretch/>
        </p:blipFill>
        <p:spPr>
          <a:xfrm>
            <a:off x="838200" y="1690688"/>
            <a:ext cx="10345594" cy="3639058"/>
          </a:xfrm>
          <a:prstGeom prst="rect">
            <a:avLst/>
          </a:prstGeom>
          <a:noFill/>
          <a:ln>
            <a:noFill/>
          </a:ln>
        </p:spPr>
      </p:pic>
      <p:sp>
        <p:nvSpPr>
          <p:cNvPr id="174" name="Google Shape;174;p33"/>
          <p:cNvSpPr txBox="1"/>
          <p:nvPr/>
        </p:nvSpPr>
        <p:spPr>
          <a:xfrm>
            <a:off x="916496" y="5761685"/>
            <a:ext cx="883989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l-PL" sz="14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val="tx"/>
                    </a:ext>
                  </a:extLst>
                </a:hlinkClick>
              </a:rPr>
              <a:t>https://docs.microsoft.com/bs-latn-ba/azure/databricks/delta/data-transformation/complex-types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ArrayType-MapType-StructType</a:t>
            </a:r>
            <a:endParaRPr/>
          </a:p>
        </p:txBody>
      </p:sp>
      <p:sp>
        <p:nvSpPr>
          <p:cNvPr id="180" name="Google Shape;180;p34"/>
          <p:cNvSpPr txBox="1">
            <a:spLocks noGrp="1"/>
          </p:cNvSpPr>
          <p:nvPr>
            <p:ph type="body" idx="1"/>
          </p:nvPr>
        </p:nvSpPr>
        <p:spPr>
          <a:xfrm>
            <a:off x="838200" y="1825624"/>
            <a:ext cx="10515600" cy="4726177"/>
          </a:xfrm>
          <a:prstGeom prst="rect">
            <a:avLst/>
          </a:prstGeom>
          <a:noFill/>
          <a:ln>
            <a:noFill/>
          </a:ln>
        </p:spPr>
        <p:txBody>
          <a:bodyPr spcFirstLastPara="1" wrap="square" lIns="91425" tIns="45700" rIns="91425" bIns="45700" anchor="t" anchorCtr="0">
            <a:normAutofit lnSpcReduction="10000"/>
          </a:bodyPr>
          <a:lstStyle/>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r>
              <a:rPr lang="pl-PL" sz="2400" u="sng">
                <a:solidFill>
                  <a:schemeClr val="hlink"/>
                </a:solidFill>
                <a:hlinkClick r:id="rId3"/>
              </a:rPr>
              <a:t>https://jaceklaskowski.gitbooks.io/mastering-spark-sql/content/spark-sql-DataType.html</a:t>
            </a:r>
            <a:endParaRPr sz="2400"/>
          </a:p>
          <a:p>
            <a:pPr marL="114300" lvl="0" indent="0" algn="l" rtl="0">
              <a:lnSpc>
                <a:spcPct val="90000"/>
              </a:lnSpc>
              <a:spcBef>
                <a:spcPts val="1000"/>
              </a:spcBef>
              <a:spcAft>
                <a:spcPts val="0"/>
              </a:spcAft>
              <a:buSzPts val="1800"/>
              <a:buNone/>
            </a:pPr>
            <a:endParaRPr/>
          </a:p>
        </p:txBody>
      </p:sp>
      <p:pic>
        <p:nvPicPr>
          <p:cNvPr id="181" name="Google Shape;181;p34"/>
          <p:cNvPicPr preferRelativeResize="0"/>
          <p:nvPr/>
        </p:nvPicPr>
        <p:blipFill rotWithShape="1">
          <a:blip r:embed="rId4">
            <a:alphaModFix/>
          </a:blip>
          <a:srcRect/>
          <a:stretch/>
        </p:blipFill>
        <p:spPr>
          <a:xfrm>
            <a:off x="917609" y="1423141"/>
            <a:ext cx="5178391" cy="4011718"/>
          </a:xfrm>
          <a:prstGeom prst="rect">
            <a:avLst/>
          </a:prstGeom>
          <a:noFill/>
          <a:ln>
            <a:noFill/>
          </a:ln>
        </p:spPr>
      </p:pic>
      <p:pic>
        <p:nvPicPr>
          <p:cNvPr id="182" name="Google Shape;182;p34"/>
          <p:cNvPicPr preferRelativeResize="0"/>
          <p:nvPr/>
        </p:nvPicPr>
        <p:blipFill rotWithShape="1">
          <a:blip r:embed="rId5">
            <a:alphaModFix/>
          </a:blip>
          <a:srcRect/>
          <a:stretch/>
        </p:blipFill>
        <p:spPr>
          <a:xfrm>
            <a:off x="3516964" y="2233737"/>
            <a:ext cx="8187838" cy="2390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1dde113a650_0_34"/>
          <p:cNvSpPr/>
          <p:nvPr/>
        </p:nvSpPr>
        <p:spPr>
          <a:xfrm>
            <a:off x="463646" y="451045"/>
            <a:ext cx="11289900" cy="5955900"/>
          </a:xfrm>
          <a:prstGeom prst="rect">
            <a:avLst/>
          </a:prstGeom>
          <a:solidFill>
            <a:schemeClr val="accent6"/>
          </a:solidFill>
          <a:ln w="25400" cap="flat" cmpd="sng">
            <a:solidFill>
              <a:srgbClr val="517E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8" name="Google Shape;188;g1dde113a650_0_34"/>
          <p:cNvSpPr txBox="1"/>
          <p:nvPr/>
        </p:nvSpPr>
        <p:spPr>
          <a:xfrm>
            <a:off x="1267706" y="2532223"/>
            <a:ext cx="87501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pl-PL" sz="3200" b="1">
                <a:solidFill>
                  <a:schemeClr val="lt1"/>
                </a:solidFill>
              </a:rPr>
              <a:t>Json</a:t>
            </a:r>
            <a:endParaRPr sz="3200" b="0" i="0" u="none" strike="noStrike" cap="non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838200" y="365125"/>
            <a:ext cx="10515600" cy="119522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Json</a:t>
            </a:r>
            <a:endParaRPr/>
          </a:p>
        </p:txBody>
      </p:sp>
      <p:sp>
        <p:nvSpPr>
          <p:cNvPr id="194" name="Google Shape;194;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r>
              <a:rPr lang="pl-PL" u="sng">
                <a:solidFill>
                  <a:schemeClr val="hlink"/>
                </a:solidFill>
                <a:hlinkClick r:id="rId3"/>
              </a:rPr>
              <a:t>https://www.json.org/json-en.html</a:t>
            </a:r>
            <a:endParaRPr/>
          </a:p>
          <a:p>
            <a:pPr marL="114300" lvl="0" indent="0" algn="l" rtl="0">
              <a:lnSpc>
                <a:spcPct val="90000"/>
              </a:lnSpc>
              <a:spcBef>
                <a:spcPts val="1000"/>
              </a:spcBef>
              <a:spcAft>
                <a:spcPts val="0"/>
              </a:spcAft>
              <a:buSzPts val="1800"/>
              <a:buNone/>
            </a:pPr>
            <a:r>
              <a:rPr lang="pl-PL" u="sng">
                <a:solidFill>
                  <a:schemeClr val="hlink"/>
                </a:solidFill>
                <a:hlinkClick r:id="rId4"/>
              </a:rPr>
              <a:t>https://jsonformatter.curiousconcept.com</a:t>
            </a:r>
            <a:endParaRPr/>
          </a:p>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endParaRPr/>
          </a:p>
        </p:txBody>
      </p:sp>
      <p:pic>
        <p:nvPicPr>
          <p:cNvPr id="195" name="Google Shape;195;p35"/>
          <p:cNvPicPr preferRelativeResize="0"/>
          <p:nvPr/>
        </p:nvPicPr>
        <p:blipFill rotWithShape="1">
          <a:blip r:embed="rId5">
            <a:alphaModFix/>
          </a:blip>
          <a:srcRect/>
          <a:stretch/>
        </p:blipFill>
        <p:spPr>
          <a:xfrm>
            <a:off x="838200" y="1690688"/>
            <a:ext cx="6877787" cy="3262474"/>
          </a:xfrm>
          <a:prstGeom prst="rect">
            <a:avLst/>
          </a:prstGeom>
          <a:noFill/>
          <a:ln>
            <a:noFill/>
          </a:ln>
        </p:spPr>
      </p:pic>
      <p:pic>
        <p:nvPicPr>
          <p:cNvPr id="196" name="Google Shape;196;p35"/>
          <p:cNvPicPr preferRelativeResize="0"/>
          <p:nvPr/>
        </p:nvPicPr>
        <p:blipFill rotWithShape="1">
          <a:blip r:embed="rId6">
            <a:alphaModFix/>
          </a:blip>
          <a:srcRect/>
          <a:stretch/>
        </p:blipFill>
        <p:spPr>
          <a:xfrm>
            <a:off x="8219292" y="1069872"/>
            <a:ext cx="3641166" cy="510709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Json transformacje przykłady</a:t>
            </a:r>
            <a:endParaRPr/>
          </a:p>
        </p:txBody>
      </p:sp>
      <p:sp>
        <p:nvSpPr>
          <p:cNvPr id="202" name="Google Shape;202;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pl-PL" u="sng" dirty="0">
                <a:solidFill>
                  <a:schemeClr val="hlink"/>
                </a:solidFill>
                <a:hlinkClick r:id="rId3"/>
              </a:rPr>
              <a:t>https://docs.databricks.com/_static/notebooks/transform-complex-data-types-scala.html</a:t>
            </a:r>
            <a:endParaRPr lang="pl-PL" u="sng" dirty="0">
              <a:solidFill>
                <a:schemeClr val="hlink"/>
              </a:solidFill>
            </a:endParaRPr>
          </a:p>
          <a:p>
            <a:pPr marL="114300" lvl="0" indent="0" algn="l" rtl="0">
              <a:lnSpc>
                <a:spcPct val="90000"/>
              </a:lnSpc>
              <a:spcBef>
                <a:spcPts val="1000"/>
              </a:spcBef>
              <a:spcAft>
                <a:spcPts val="0"/>
              </a:spcAft>
              <a:buSzPts val="1800"/>
              <a:buNone/>
            </a:pPr>
            <a:r>
              <a:rPr lang="pl-PL" dirty="0" err="1">
                <a:hlinkClick r:id="rId4"/>
              </a:rPr>
              <a:t>Databricks</a:t>
            </a:r>
            <a:r>
              <a:rPr lang="pl-PL" dirty="0">
                <a:hlinkClick r:id="rId4"/>
              </a:rPr>
              <a:t> Notebook Gallery - </a:t>
            </a:r>
            <a:r>
              <a:rPr lang="pl-PL" dirty="0" err="1">
                <a:hlinkClick r:id="rId4"/>
              </a:rPr>
              <a:t>Databricks</a:t>
            </a:r>
            <a:endParaRPr dirty="0"/>
          </a:p>
          <a:p>
            <a:pPr marL="114300" lvl="0" indent="0" algn="l" rtl="0">
              <a:lnSpc>
                <a:spcPct val="90000"/>
              </a:lnSpc>
              <a:spcBef>
                <a:spcPts val="1000"/>
              </a:spcBef>
              <a:spcAft>
                <a:spcPts val="0"/>
              </a:spcAft>
              <a:buSzPts val="1800"/>
              <a:buNone/>
            </a:pPr>
            <a:endParaRPr dirty="0"/>
          </a:p>
        </p:txBody>
      </p:sp>
      <p:pic>
        <p:nvPicPr>
          <p:cNvPr id="203" name="Google Shape;203;p36"/>
          <p:cNvPicPr preferRelativeResize="0"/>
          <p:nvPr/>
        </p:nvPicPr>
        <p:blipFill rotWithShape="1">
          <a:blip r:embed="rId5">
            <a:alphaModFix/>
          </a:blip>
          <a:srcRect/>
          <a:stretch/>
        </p:blipFill>
        <p:spPr>
          <a:xfrm>
            <a:off x="3760075" y="3068002"/>
            <a:ext cx="6544588" cy="34961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Schemat Danych</a:t>
            </a:r>
            <a:endParaRPr/>
          </a:p>
        </p:txBody>
      </p:sp>
      <p:grpSp>
        <p:nvGrpSpPr>
          <p:cNvPr id="209" name="Google Shape;209;p37"/>
          <p:cNvGrpSpPr/>
          <p:nvPr/>
        </p:nvGrpSpPr>
        <p:grpSpPr>
          <a:xfrm>
            <a:off x="566957" y="1319477"/>
            <a:ext cx="7297752" cy="2719745"/>
            <a:chOff x="566957" y="1319477"/>
            <a:chExt cx="7297752" cy="2719745"/>
          </a:xfrm>
        </p:grpSpPr>
        <p:pic>
          <p:nvPicPr>
            <p:cNvPr id="210" name="Google Shape;210;p37"/>
            <p:cNvPicPr preferRelativeResize="0"/>
            <p:nvPr/>
          </p:nvPicPr>
          <p:blipFill rotWithShape="1">
            <a:blip r:embed="rId3">
              <a:alphaModFix/>
            </a:blip>
            <a:srcRect/>
            <a:stretch/>
          </p:blipFill>
          <p:spPr>
            <a:xfrm>
              <a:off x="566957" y="1319477"/>
              <a:ext cx="7297752" cy="1885118"/>
            </a:xfrm>
            <a:prstGeom prst="rect">
              <a:avLst/>
            </a:prstGeom>
            <a:noFill/>
            <a:ln>
              <a:noFill/>
            </a:ln>
          </p:spPr>
        </p:pic>
        <p:pic>
          <p:nvPicPr>
            <p:cNvPr id="211" name="Google Shape;211;p37"/>
            <p:cNvPicPr preferRelativeResize="0"/>
            <p:nvPr/>
          </p:nvPicPr>
          <p:blipFill rotWithShape="1">
            <a:blip r:embed="rId4">
              <a:alphaModFix/>
            </a:blip>
            <a:srcRect/>
            <a:stretch/>
          </p:blipFill>
          <p:spPr>
            <a:xfrm>
              <a:off x="566957" y="3267589"/>
              <a:ext cx="6458851" cy="771633"/>
            </a:xfrm>
            <a:prstGeom prst="rect">
              <a:avLst/>
            </a:prstGeom>
            <a:noFill/>
            <a:ln>
              <a:noFill/>
            </a:ln>
          </p:spPr>
        </p:pic>
      </p:grpSp>
      <p:pic>
        <p:nvPicPr>
          <p:cNvPr id="212" name="Google Shape;212;p37"/>
          <p:cNvPicPr preferRelativeResize="0"/>
          <p:nvPr/>
        </p:nvPicPr>
        <p:blipFill rotWithShape="1">
          <a:blip r:embed="rId5">
            <a:alphaModFix/>
          </a:blip>
          <a:srcRect/>
          <a:stretch/>
        </p:blipFill>
        <p:spPr>
          <a:xfrm>
            <a:off x="566957" y="4102216"/>
            <a:ext cx="9907383" cy="224821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Kiedy używamy schematu</a:t>
            </a:r>
            <a:endParaRPr/>
          </a:p>
        </p:txBody>
      </p:sp>
      <p:sp>
        <p:nvSpPr>
          <p:cNvPr id="218" name="Google Shape;218;p38"/>
          <p:cNvSpPr txBox="1">
            <a:spLocks noGrp="1"/>
          </p:cNvSpPr>
          <p:nvPr>
            <p:ph type="body" idx="1"/>
          </p:nvPr>
        </p:nvSpPr>
        <p:spPr>
          <a:xfrm>
            <a:off x="402672" y="1825625"/>
            <a:ext cx="11484528" cy="4351338"/>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pl-PL" b="1" i="0" u="sng" strike="noStrike">
                <a:solidFill>
                  <a:srgbClr val="103A51"/>
                </a:solidFill>
                <a:latin typeface="Arial"/>
                <a:ea typeface="Arial"/>
                <a:cs typeface="Arial"/>
                <a:sym typeface="Arial"/>
                <a:hlinkClick r:id="rId3">
                  <a:extLst>
                    <a:ext uri="{A12FA001-AC4F-418D-AE19-62706E023703}">
                      <ahyp:hlinkClr xmlns:ahyp="http://schemas.microsoft.com/office/drawing/2018/hyperlinkcolor" val="tx"/>
                    </a:ext>
                  </a:extLst>
                </a:hlinkClick>
              </a:rPr>
              <a:t>DataFrameReader </a:t>
            </a:r>
            <a:r>
              <a:rPr lang="pl-PL" b="1" i="0" u="none" strike="noStrike">
                <a:solidFill>
                  <a:srgbClr val="103A51"/>
                </a:solidFill>
                <a:latin typeface="Arial"/>
                <a:ea typeface="Arial"/>
                <a:cs typeface="Arial"/>
                <a:sym typeface="Arial"/>
              </a:rPr>
              <a:t>				</a:t>
            </a:r>
            <a:r>
              <a:rPr lang="pl-PL" b="1" i="0" u="sng" strike="noStrike">
                <a:solidFill>
                  <a:srgbClr val="103A51"/>
                </a:solidFill>
                <a:latin typeface="Arial"/>
                <a:ea typeface="Arial"/>
                <a:cs typeface="Arial"/>
                <a:sym typeface="Arial"/>
                <a:hlinkClick r:id="rId4">
                  <a:extLst>
                    <a:ext uri="{A12FA001-AC4F-418D-AE19-62706E023703}">
                      <ahyp:hlinkClr xmlns:ahyp="http://schemas.microsoft.com/office/drawing/2018/hyperlinkcolor" val="tx"/>
                    </a:ext>
                  </a:extLst>
                </a:hlinkClick>
              </a:rPr>
              <a:t>DataFrameWriter</a:t>
            </a:r>
            <a:endParaRPr b="1" i="0" u="none" strike="noStrike">
              <a:solidFill>
                <a:srgbClr val="103A51"/>
              </a:solidFill>
              <a:latin typeface="Arial"/>
              <a:ea typeface="Arial"/>
              <a:cs typeface="Arial"/>
              <a:sym typeface="Arial"/>
            </a:endParaRPr>
          </a:p>
          <a:p>
            <a:pPr marL="114300" lvl="0" indent="0" algn="l" rtl="0">
              <a:lnSpc>
                <a:spcPct val="90000"/>
              </a:lnSpc>
              <a:spcBef>
                <a:spcPts val="1000"/>
              </a:spcBef>
              <a:spcAft>
                <a:spcPts val="0"/>
              </a:spcAft>
              <a:buSzPts val="1800"/>
              <a:buNone/>
            </a:pPr>
            <a:endParaRPr b="1" i="0" u="none" strike="noStrike">
              <a:solidFill>
                <a:srgbClr val="103A51"/>
              </a:solidFill>
              <a:latin typeface="Arial"/>
              <a:ea typeface="Arial"/>
              <a:cs typeface="Arial"/>
              <a:sym typeface="Arial"/>
            </a:endParaRPr>
          </a:p>
          <a:p>
            <a:pPr marL="114300" lvl="0" indent="0" algn="l" rtl="0">
              <a:lnSpc>
                <a:spcPct val="90000"/>
              </a:lnSpc>
              <a:spcBef>
                <a:spcPts val="1000"/>
              </a:spcBef>
              <a:spcAft>
                <a:spcPts val="0"/>
              </a:spcAft>
              <a:buSzPts val="1800"/>
              <a:buNone/>
            </a:pPr>
            <a:endParaRPr b="1" i="0" u="none" strike="noStrike">
              <a:solidFill>
                <a:srgbClr val="103A51"/>
              </a:solidFill>
              <a:latin typeface="Arial"/>
              <a:ea typeface="Arial"/>
              <a:cs typeface="Arial"/>
              <a:sym typeface="Arial"/>
            </a:endParaRPr>
          </a:p>
        </p:txBody>
      </p:sp>
      <p:pic>
        <p:nvPicPr>
          <p:cNvPr id="219" name="Google Shape;219;p38"/>
          <p:cNvPicPr preferRelativeResize="0"/>
          <p:nvPr/>
        </p:nvPicPr>
        <p:blipFill rotWithShape="1">
          <a:blip r:embed="rId5">
            <a:alphaModFix/>
          </a:blip>
          <a:srcRect/>
          <a:stretch/>
        </p:blipFill>
        <p:spPr>
          <a:xfrm>
            <a:off x="486562" y="3484836"/>
            <a:ext cx="5189989" cy="1190791"/>
          </a:xfrm>
          <a:prstGeom prst="rect">
            <a:avLst/>
          </a:prstGeom>
          <a:noFill/>
          <a:ln>
            <a:noFill/>
          </a:ln>
        </p:spPr>
      </p:pic>
      <p:pic>
        <p:nvPicPr>
          <p:cNvPr id="220" name="Google Shape;220;p38"/>
          <p:cNvPicPr preferRelativeResize="0"/>
          <p:nvPr/>
        </p:nvPicPr>
        <p:blipFill rotWithShape="1">
          <a:blip r:embed="rId6">
            <a:alphaModFix/>
          </a:blip>
          <a:srcRect/>
          <a:stretch/>
        </p:blipFill>
        <p:spPr>
          <a:xfrm>
            <a:off x="486562" y="4874501"/>
            <a:ext cx="5410955" cy="1028844"/>
          </a:xfrm>
          <a:prstGeom prst="rect">
            <a:avLst/>
          </a:prstGeom>
          <a:noFill/>
          <a:ln>
            <a:noFill/>
          </a:ln>
        </p:spPr>
      </p:pic>
      <p:sp>
        <p:nvSpPr>
          <p:cNvPr id="221" name="Google Shape;221;p38"/>
          <p:cNvSpPr txBox="1"/>
          <p:nvPr/>
        </p:nvSpPr>
        <p:spPr>
          <a:xfrm>
            <a:off x="3532491" y="6331894"/>
            <a:ext cx="60945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l-PL" sz="1400" b="0" i="0" u="sng" strike="noStrike" cap="none">
                <a:solidFill>
                  <a:srgbClr val="000000"/>
                </a:solidFill>
                <a:latin typeface="Arial"/>
                <a:ea typeface="Arial"/>
                <a:cs typeface="Arial"/>
                <a:sym typeface="Arial"/>
                <a:hlinkClick r:id="rId7">
                  <a:extLst>
                    <a:ext uri="{A12FA001-AC4F-418D-AE19-62706E023703}">
                      <ahyp:hlinkClr xmlns:ahyp="http://schemas.microsoft.com/office/drawing/2018/hyperlinkcolor" val="tx"/>
                    </a:ext>
                  </a:extLst>
                </a:hlinkClick>
              </a:rPr>
              <a:t>https://spark.apache.org/docs/latest/sql-data-sources-json.html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 name="Google Shape;222;p38"/>
          <p:cNvSpPr txBox="1"/>
          <p:nvPr/>
        </p:nvSpPr>
        <p:spPr>
          <a:xfrm>
            <a:off x="485190" y="2631444"/>
            <a:ext cx="5521327" cy="579774"/>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dk1"/>
              </a:buClr>
              <a:buSzPts val="1100"/>
              <a:buFont typeface="Arial"/>
              <a:buNone/>
            </a:pPr>
            <a:r>
              <a:rPr lang="pl-PL" sz="1400" b="0" i="0" u="none" strike="noStrike" cap="none">
                <a:solidFill>
                  <a:srgbClr val="222222"/>
                </a:solidFill>
                <a:highlight>
                  <a:srgbClr val="FFFFFF"/>
                </a:highlight>
                <a:latin typeface="Courier New"/>
                <a:ea typeface="Courier New"/>
                <a:cs typeface="Courier New"/>
                <a:sym typeface="Courier New"/>
              </a:rPr>
              <a:t>DataFrameReader.format(...).option(" key", "value").schema(...).load()</a:t>
            </a:r>
            <a:endParaRPr/>
          </a:p>
        </p:txBody>
      </p:sp>
      <p:sp>
        <p:nvSpPr>
          <p:cNvPr id="223" name="Google Shape;223;p38"/>
          <p:cNvSpPr txBox="1"/>
          <p:nvPr/>
        </p:nvSpPr>
        <p:spPr>
          <a:xfrm>
            <a:off x="6089035" y="2486868"/>
            <a:ext cx="6094602" cy="579774"/>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dk1"/>
              </a:buClr>
              <a:buSzPts val="1100"/>
              <a:buFont typeface="Arial"/>
              <a:buNone/>
            </a:pPr>
            <a:r>
              <a:rPr lang="pl-PL" sz="1400" b="0" i="0" u="none" strike="noStrike" cap="none">
                <a:solidFill>
                  <a:srgbClr val="222222"/>
                </a:solidFill>
                <a:highlight>
                  <a:srgbClr val="FFFFFF"/>
                </a:highlight>
                <a:latin typeface="Courier New"/>
                <a:ea typeface="Courier New"/>
                <a:cs typeface="Courier New"/>
                <a:sym typeface="Courier New"/>
              </a:rPr>
              <a:t>DataFrameWriter.format(...). option(...). partitionBy(...).bucketBy(...).sortBy( ...).save()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1dde113a650_0_39"/>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SzPts val="1300"/>
              <a:buNone/>
            </a:pPr>
            <a:r>
              <a:rPr lang="pl-PL" sz="4100">
                <a:solidFill>
                  <a:srgbClr val="0087FA"/>
                </a:solidFill>
              </a:rPr>
              <a:t>Agenda</a:t>
            </a:r>
            <a:endParaRPr sz="2700"/>
          </a:p>
        </p:txBody>
      </p:sp>
      <p:sp>
        <p:nvSpPr>
          <p:cNvPr id="94" name="Google Shape;94;g1dde113a650_0_39"/>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500"/>
              <a:buFont typeface="Arial"/>
              <a:buNone/>
            </a:pPr>
            <a:r>
              <a:rPr lang="pl-PL" sz="3700"/>
              <a:t>Ciekawostki</a:t>
            </a:r>
            <a:endParaRPr sz="3700">
              <a:solidFill>
                <a:schemeClr val="dk1"/>
              </a:solidFill>
            </a:endParaRPr>
          </a:p>
          <a:p>
            <a:pPr marL="0" lvl="0" indent="0" algn="l" rtl="0">
              <a:spcBef>
                <a:spcPts val="1000"/>
              </a:spcBef>
              <a:spcAft>
                <a:spcPts val="0"/>
              </a:spcAft>
              <a:buClr>
                <a:schemeClr val="dk1"/>
              </a:buClr>
              <a:buSzPts val="1500"/>
              <a:buFont typeface="Arial"/>
              <a:buNone/>
            </a:pPr>
            <a:r>
              <a:rPr lang="pl-PL" sz="3700"/>
              <a:t>Typy Danych</a:t>
            </a:r>
            <a:endParaRPr sz="3700"/>
          </a:p>
          <a:p>
            <a:pPr marL="0" lvl="0" indent="0" algn="l" rtl="0">
              <a:spcBef>
                <a:spcPts val="1000"/>
              </a:spcBef>
              <a:spcAft>
                <a:spcPts val="0"/>
              </a:spcAft>
              <a:buClr>
                <a:schemeClr val="dk1"/>
              </a:buClr>
              <a:buSzPts val="1500"/>
              <a:buFont typeface="Arial"/>
              <a:buNone/>
            </a:pPr>
            <a:r>
              <a:rPr lang="pl-PL" sz="3700"/>
              <a:t>Json/Schematy</a:t>
            </a:r>
            <a:endParaRPr sz="3700"/>
          </a:p>
          <a:p>
            <a:pPr marL="0" lvl="0" indent="0" algn="l" rtl="0">
              <a:spcBef>
                <a:spcPts val="1000"/>
              </a:spcBef>
              <a:spcAft>
                <a:spcPts val="0"/>
              </a:spcAft>
              <a:buClr>
                <a:schemeClr val="dk1"/>
              </a:buClr>
              <a:buSzPts val="1500"/>
              <a:buFont typeface="Arial"/>
              <a:buNone/>
            </a:pPr>
            <a:r>
              <a:rPr lang="pl-PL" sz="3700"/>
              <a:t>Ładowanie danych</a:t>
            </a:r>
            <a:endParaRPr sz="3700"/>
          </a:p>
          <a:p>
            <a:pPr marL="0" lvl="0" indent="0" algn="l" rtl="0">
              <a:spcBef>
                <a:spcPts val="1000"/>
              </a:spcBef>
              <a:spcAft>
                <a:spcPts val="0"/>
              </a:spcAft>
              <a:buClr>
                <a:schemeClr val="dk1"/>
              </a:buClr>
              <a:buSzPts val="1500"/>
              <a:buFont typeface="Arial"/>
              <a:buNone/>
            </a:pPr>
            <a:r>
              <a:rPr lang="pl-PL" sz="3700"/>
              <a:t>Parquet/Avro/Tabele/Widoki</a:t>
            </a:r>
            <a:endParaRPr sz="3700"/>
          </a:p>
          <a:p>
            <a:pPr marL="0" lvl="0" indent="0" algn="l" rtl="0">
              <a:spcBef>
                <a:spcPts val="100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11505e35c70_0_6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b="1" i="0">
                <a:latin typeface="Arial"/>
                <a:ea typeface="Arial"/>
                <a:cs typeface="Arial"/>
                <a:sym typeface="Arial"/>
              </a:rPr>
              <a:t>Bezpieczne ładowanie danych</a:t>
            </a:r>
            <a:endParaRPr>
              <a:latin typeface="Arial"/>
              <a:ea typeface="Arial"/>
              <a:cs typeface="Arial"/>
              <a:sym typeface="Arial"/>
            </a:endParaRPr>
          </a:p>
        </p:txBody>
      </p:sp>
      <p:sp>
        <p:nvSpPr>
          <p:cNvPr id="229" name="Google Shape;229;g11505e35c70_0_61"/>
          <p:cNvSpPr txBox="1">
            <a:spLocks noGrp="1"/>
          </p:cNvSpPr>
          <p:nvPr>
            <p:ph type="body" idx="1"/>
          </p:nvPr>
        </p:nvSpPr>
        <p:spPr>
          <a:xfrm>
            <a:off x="838200" y="1515232"/>
            <a:ext cx="10515600" cy="4351200"/>
          </a:xfrm>
          <a:prstGeom prst="rect">
            <a:avLst/>
          </a:prstGeom>
          <a:noFill/>
          <a:ln>
            <a:noFill/>
          </a:ln>
        </p:spPr>
        <p:txBody>
          <a:bodyPr spcFirstLastPara="1" wrap="square" lIns="91425" tIns="45700" rIns="91425" bIns="45700" anchor="t" anchorCtr="0">
            <a:normAutofit/>
          </a:bodyPr>
          <a:lstStyle/>
          <a:p>
            <a:pPr marL="457200" lvl="0" indent="-304800" algn="l" rtl="0">
              <a:lnSpc>
                <a:spcPct val="115000"/>
              </a:lnSpc>
              <a:spcBef>
                <a:spcPts val="0"/>
              </a:spcBef>
              <a:spcAft>
                <a:spcPts val="0"/>
              </a:spcAft>
              <a:buClr>
                <a:srgbClr val="222222"/>
              </a:buClr>
              <a:buSzPts val="1200"/>
              <a:buFont typeface="Open Sans"/>
              <a:buChar char="●"/>
            </a:pPr>
            <a:r>
              <a:rPr lang="pl-PL" sz="1400">
                <a:solidFill>
                  <a:srgbClr val="222222"/>
                </a:solidFill>
                <a:highlight>
                  <a:srgbClr val="FFFFFF"/>
                </a:highlight>
                <a:latin typeface="Arial"/>
                <a:ea typeface="Arial"/>
                <a:cs typeface="Arial"/>
                <a:sym typeface="Arial"/>
              </a:rPr>
              <a:t>CSV</a:t>
            </a:r>
            <a:endParaRPr sz="1400">
              <a:solidFill>
                <a:srgbClr val="222222"/>
              </a:solidFill>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rgbClr val="222222"/>
              </a:buClr>
              <a:buSzPts val="1200"/>
              <a:buFont typeface="Open Sans"/>
              <a:buChar char="●"/>
            </a:pPr>
            <a:r>
              <a:rPr lang="pl-PL" sz="1400">
                <a:solidFill>
                  <a:srgbClr val="222222"/>
                </a:solidFill>
                <a:highlight>
                  <a:srgbClr val="FFFFFF"/>
                </a:highlight>
                <a:latin typeface="Arial"/>
                <a:ea typeface="Arial"/>
                <a:cs typeface="Arial"/>
                <a:sym typeface="Arial"/>
              </a:rPr>
              <a:t>JSON</a:t>
            </a:r>
            <a:endParaRPr sz="1400">
              <a:solidFill>
                <a:srgbClr val="222222"/>
              </a:solidFill>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rgbClr val="222222"/>
              </a:buClr>
              <a:buSzPts val="1200"/>
              <a:buFont typeface="Open Sans"/>
              <a:buChar char="●"/>
            </a:pPr>
            <a:r>
              <a:rPr lang="pl-PL" sz="1400">
                <a:solidFill>
                  <a:srgbClr val="222222"/>
                </a:solidFill>
                <a:highlight>
                  <a:srgbClr val="FFFFFF"/>
                </a:highlight>
                <a:latin typeface="Arial"/>
                <a:ea typeface="Arial"/>
                <a:cs typeface="Arial"/>
                <a:sym typeface="Arial"/>
              </a:rPr>
              <a:t>Parquet</a:t>
            </a:r>
            <a:endParaRPr sz="1400">
              <a:solidFill>
                <a:srgbClr val="222222"/>
              </a:solidFill>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rgbClr val="222222"/>
              </a:buClr>
              <a:buSzPts val="1200"/>
              <a:buFont typeface="Open Sans"/>
              <a:buChar char="●"/>
            </a:pPr>
            <a:r>
              <a:rPr lang="pl-PL" sz="1400">
                <a:solidFill>
                  <a:srgbClr val="222222"/>
                </a:solidFill>
                <a:highlight>
                  <a:srgbClr val="FFFFFF"/>
                </a:highlight>
                <a:latin typeface="Arial"/>
                <a:ea typeface="Arial"/>
                <a:cs typeface="Arial"/>
                <a:sym typeface="Arial"/>
              </a:rPr>
              <a:t>ORC</a:t>
            </a:r>
            <a:endParaRPr sz="1400">
              <a:solidFill>
                <a:srgbClr val="222222"/>
              </a:solidFill>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rgbClr val="222222"/>
              </a:buClr>
              <a:buSzPts val="1200"/>
              <a:buFont typeface="Open Sans"/>
              <a:buChar char="●"/>
            </a:pPr>
            <a:r>
              <a:rPr lang="pl-PL" sz="1400">
                <a:solidFill>
                  <a:srgbClr val="222222"/>
                </a:solidFill>
                <a:highlight>
                  <a:srgbClr val="FFFFFF"/>
                </a:highlight>
                <a:latin typeface="Arial"/>
                <a:ea typeface="Arial"/>
                <a:cs typeface="Arial"/>
                <a:sym typeface="Arial"/>
              </a:rPr>
              <a:t>Połączenia JDBC / ODBC</a:t>
            </a:r>
            <a:endParaRPr sz="1400">
              <a:solidFill>
                <a:srgbClr val="222222"/>
              </a:solidFill>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rgbClr val="222222"/>
              </a:buClr>
              <a:buSzPts val="1200"/>
              <a:buFont typeface="Open Sans"/>
              <a:buChar char="●"/>
            </a:pPr>
            <a:r>
              <a:rPr lang="pl-PL" sz="1400">
                <a:solidFill>
                  <a:srgbClr val="222222"/>
                </a:solidFill>
                <a:highlight>
                  <a:srgbClr val="FFFFFF"/>
                </a:highlight>
                <a:latin typeface="Arial"/>
                <a:ea typeface="Arial"/>
                <a:cs typeface="Arial"/>
                <a:sym typeface="Arial"/>
              </a:rPr>
              <a:t>Zwykłe pliki tekstowe</a:t>
            </a:r>
            <a:endParaRPr sz="1400">
              <a:solidFill>
                <a:srgbClr val="222222"/>
              </a:solidFill>
              <a:highlight>
                <a:srgbClr val="FFFFFF"/>
              </a:highlight>
              <a:latin typeface="Arial"/>
              <a:ea typeface="Arial"/>
              <a:cs typeface="Arial"/>
              <a:sym typeface="Arial"/>
            </a:endParaRPr>
          </a:p>
          <a:p>
            <a:pPr marL="0" lvl="0" indent="0" algn="l" rtl="0">
              <a:lnSpc>
                <a:spcPct val="90000"/>
              </a:lnSpc>
              <a:spcBef>
                <a:spcPts val="2000"/>
              </a:spcBef>
              <a:spcAft>
                <a:spcPts val="0"/>
              </a:spcAft>
              <a:buSzPts val="1800"/>
              <a:buNone/>
            </a:pPr>
            <a:r>
              <a:rPr lang="pl-PL" sz="1400">
                <a:solidFill>
                  <a:srgbClr val="222222"/>
                </a:solidFill>
                <a:highlight>
                  <a:srgbClr val="FFFFFF"/>
                </a:highlight>
                <a:latin typeface="Arial"/>
                <a:ea typeface="Arial"/>
                <a:cs typeface="Arial"/>
                <a:sym typeface="Arial"/>
              </a:rPr>
              <a:t>W pracy z danymi ważne jest, żeby złe dane nie przedostały się ze źródła do celu. I tutaj Spark daje Ci kilka opcji. Są to tzw ‘</a:t>
            </a:r>
            <a:r>
              <a:rPr lang="pl-PL" sz="1400" b="1" u="sng">
                <a:solidFill>
                  <a:srgbClr val="222222"/>
                </a:solidFill>
                <a:highlight>
                  <a:srgbClr val="FFFFFF"/>
                </a:highlight>
                <a:latin typeface="Arial"/>
                <a:ea typeface="Arial"/>
                <a:cs typeface="Arial"/>
                <a:sym typeface="Arial"/>
                <a:hlinkClick r:id="rId3">
                  <a:extLst>
                    <a:ext uri="{A12FA001-AC4F-418D-AE19-62706E023703}">
                      <ahyp:hlinkClr xmlns:ahyp="http://schemas.microsoft.com/office/drawing/2018/hyperlinkcolor" val="tx"/>
                    </a:ext>
                  </a:extLst>
                </a:hlinkClick>
              </a:rPr>
              <a:t>Read Modes</a:t>
            </a:r>
            <a:r>
              <a:rPr lang="pl-PL" sz="1400">
                <a:solidFill>
                  <a:srgbClr val="222222"/>
                </a:solidFill>
                <a:highlight>
                  <a:srgbClr val="FFFFFF"/>
                </a:highlight>
                <a:latin typeface="Arial"/>
                <a:ea typeface="Arial"/>
                <a:cs typeface="Arial"/>
                <a:sym typeface="Arial"/>
              </a:rPr>
              <a:t>’, czyli opcje jakie masz podczas odczytu danych.</a:t>
            </a:r>
            <a:endParaRPr/>
          </a:p>
          <a:p>
            <a:pPr marL="0" lvl="0" indent="0" algn="l" rtl="0">
              <a:lnSpc>
                <a:spcPct val="90000"/>
              </a:lnSpc>
              <a:spcBef>
                <a:spcPts val="2000"/>
              </a:spcBef>
              <a:spcAft>
                <a:spcPts val="0"/>
              </a:spcAft>
              <a:buSzPts val="1800"/>
              <a:buNone/>
            </a:pPr>
            <a:r>
              <a:rPr lang="pl-PL" sz="1400" b="0" i="0">
                <a:latin typeface="Arial"/>
                <a:ea typeface="Arial"/>
                <a:cs typeface="Arial"/>
                <a:sym typeface="Arial"/>
              </a:rPr>
              <a:t>Typy</a:t>
            </a:r>
            <a:endParaRPr/>
          </a:p>
          <a:p>
            <a:pPr marL="457200" lvl="0" indent="-342900" algn="l" rtl="0">
              <a:lnSpc>
                <a:spcPct val="90000"/>
              </a:lnSpc>
              <a:spcBef>
                <a:spcPts val="1000"/>
              </a:spcBef>
              <a:spcAft>
                <a:spcPts val="0"/>
              </a:spcAft>
              <a:buSzPts val="1800"/>
              <a:buFont typeface="Arial"/>
              <a:buChar char="•"/>
            </a:pPr>
            <a:r>
              <a:rPr lang="pl-PL" sz="1400" b="1" i="0">
                <a:latin typeface="Arial"/>
                <a:ea typeface="Arial"/>
                <a:cs typeface="Arial"/>
                <a:sym typeface="Arial"/>
              </a:rPr>
              <a:t>PERMISSIVE</a:t>
            </a:r>
            <a:r>
              <a:rPr lang="pl-PL" sz="1400" b="0" i="0">
                <a:latin typeface="Arial"/>
                <a:ea typeface="Arial"/>
                <a:cs typeface="Arial"/>
                <a:sym typeface="Arial"/>
              </a:rPr>
              <a:t>: Jeśli atrybuty nie mogą zostać wczytane Spark zamienia je na nule</a:t>
            </a:r>
            <a:endParaRPr/>
          </a:p>
          <a:p>
            <a:pPr marL="457200" lvl="0" indent="-342900" algn="l" rtl="0">
              <a:lnSpc>
                <a:spcPct val="90000"/>
              </a:lnSpc>
              <a:spcBef>
                <a:spcPts val="1000"/>
              </a:spcBef>
              <a:spcAft>
                <a:spcPts val="0"/>
              </a:spcAft>
              <a:buSzPts val="1800"/>
              <a:buFont typeface="Arial"/>
              <a:buChar char="•"/>
            </a:pPr>
            <a:r>
              <a:rPr lang="pl-PL" sz="1400" b="1" i="0">
                <a:latin typeface="Arial"/>
                <a:ea typeface="Arial"/>
                <a:cs typeface="Arial"/>
                <a:sym typeface="Arial"/>
              </a:rPr>
              <a:t>DROPMALFORMED</a:t>
            </a:r>
            <a:r>
              <a:rPr lang="pl-PL" sz="1400" b="0" i="0">
                <a:latin typeface="Arial"/>
                <a:ea typeface="Arial"/>
                <a:cs typeface="Arial"/>
                <a:sym typeface="Arial"/>
              </a:rPr>
              <a:t>: wiersze są usuwane</a:t>
            </a:r>
            <a:endParaRPr/>
          </a:p>
          <a:p>
            <a:pPr marL="457200" lvl="0" indent="-342900" algn="l" rtl="0">
              <a:lnSpc>
                <a:spcPct val="90000"/>
              </a:lnSpc>
              <a:spcBef>
                <a:spcPts val="1000"/>
              </a:spcBef>
              <a:spcAft>
                <a:spcPts val="0"/>
              </a:spcAft>
              <a:buSzPts val="1800"/>
              <a:buFont typeface="Arial"/>
              <a:buChar char="•"/>
            </a:pPr>
            <a:r>
              <a:rPr lang="pl-PL" sz="1400" b="1" i="0">
                <a:latin typeface="Arial"/>
                <a:ea typeface="Arial"/>
                <a:cs typeface="Arial"/>
                <a:sym typeface="Arial"/>
              </a:rPr>
              <a:t>FAILFAST</a:t>
            </a:r>
            <a:r>
              <a:rPr lang="pl-PL" sz="1400" b="0" i="0">
                <a:latin typeface="Arial"/>
                <a:ea typeface="Arial"/>
                <a:cs typeface="Arial"/>
                <a:sym typeface="Arial"/>
              </a:rPr>
              <a:t>: proces odczytu zostaje całkowicie zatrzymany</a:t>
            </a:r>
            <a:endParaRPr/>
          </a:p>
          <a:p>
            <a:pPr marL="0" lvl="0" indent="0" algn="l" rtl="0">
              <a:lnSpc>
                <a:spcPct val="90000"/>
              </a:lnSpc>
              <a:spcBef>
                <a:spcPts val="2000"/>
              </a:spcBef>
              <a:spcAft>
                <a:spcPts val="0"/>
              </a:spcAft>
              <a:buSzPts val="1800"/>
              <a:buNone/>
            </a:pPr>
            <a:r>
              <a:rPr lang="pl-PL" sz="1350">
                <a:solidFill>
                  <a:srgbClr val="222222"/>
                </a:solidFill>
                <a:highlight>
                  <a:srgbClr val="FFFFFF"/>
                </a:highlight>
                <a:latin typeface="Open Sans"/>
                <a:ea typeface="Open Sans"/>
                <a:cs typeface="Open Sans"/>
                <a:sym typeface="Open Sans"/>
              </a:rPr>
              <a:t>Na produkcji powinniśmy przekierować dane do osobnej ścieżki, gdzie zbudujemy osobny mechanizm przeładowanie błędnych danych.</a:t>
            </a:r>
            <a:endParaRPr sz="1350">
              <a:solidFill>
                <a:srgbClr val="222222"/>
              </a:solidFill>
              <a:highlight>
                <a:srgbClr val="FFFFFF"/>
              </a:highlight>
              <a:latin typeface="Open Sans"/>
              <a:ea typeface="Open Sans"/>
              <a:cs typeface="Open Sans"/>
              <a:sym typeface="Open Sans"/>
            </a:endParaRPr>
          </a:p>
        </p:txBody>
      </p:sp>
      <p:pic>
        <p:nvPicPr>
          <p:cNvPr id="230" name="Google Shape;230;g11505e35c70_0_61"/>
          <p:cNvPicPr preferRelativeResize="0"/>
          <p:nvPr/>
        </p:nvPicPr>
        <p:blipFill rotWithShape="1">
          <a:blip r:embed="rId4">
            <a:alphaModFix/>
          </a:blip>
          <a:srcRect/>
          <a:stretch/>
        </p:blipFill>
        <p:spPr>
          <a:xfrm>
            <a:off x="3632676" y="5744674"/>
            <a:ext cx="4054191" cy="83827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9"/>
          <p:cNvSpPr txBox="1">
            <a:spLocks noGrp="1"/>
          </p:cNvSpPr>
          <p:nvPr>
            <p:ph type="title"/>
          </p:nvPr>
        </p:nvSpPr>
        <p:spPr>
          <a:xfrm>
            <a:off x="838199" y="19769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Read Modes</a:t>
            </a:r>
            <a:endParaRPr/>
          </a:p>
        </p:txBody>
      </p:sp>
      <p:pic>
        <p:nvPicPr>
          <p:cNvPr id="236" name="Google Shape;236;p39"/>
          <p:cNvPicPr preferRelativeResize="0"/>
          <p:nvPr/>
        </p:nvPicPr>
        <p:blipFill rotWithShape="1">
          <a:blip r:embed="rId3">
            <a:alphaModFix/>
          </a:blip>
          <a:srcRect/>
          <a:stretch/>
        </p:blipFill>
        <p:spPr>
          <a:xfrm>
            <a:off x="3309548" y="1523256"/>
            <a:ext cx="5572903" cy="533474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Save Modes</a:t>
            </a:r>
            <a:endParaRPr/>
          </a:p>
        </p:txBody>
      </p:sp>
      <p:pic>
        <p:nvPicPr>
          <p:cNvPr id="242" name="Google Shape;242;p40"/>
          <p:cNvPicPr preferRelativeResize="0"/>
          <p:nvPr/>
        </p:nvPicPr>
        <p:blipFill rotWithShape="1">
          <a:blip r:embed="rId3">
            <a:alphaModFix/>
          </a:blip>
          <a:srcRect/>
          <a:stretch/>
        </p:blipFill>
        <p:spPr>
          <a:xfrm>
            <a:off x="1929468" y="1658048"/>
            <a:ext cx="8246378" cy="489558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Parquet</a:t>
            </a:r>
            <a:endParaRPr/>
          </a:p>
        </p:txBody>
      </p:sp>
      <p:sp>
        <p:nvSpPr>
          <p:cNvPr id="248" name="Google Shape;248;p41"/>
          <p:cNvSpPr txBox="1">
            <a:spLocks noGrp="1"/>
          </p:cNvSpPr>
          <p:nvPr>
            <p:ph type="body" idx="1"/>
          </p:nvPr>
        </p:nvSpPr>
        <p:spPr>
          <a:xfrm>
            <a:off x="343250" y="1464898"/>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114300" lvl="0" indent="0" algn="l" rtl="0">
              <a:lnSpc>
                <a:spcPct val="90000"/>
              </a:lnSpc>
              <a:spcBef>
                <a:spcPts val="1000"/>
              </a:spcBef>
              <a:spcAft>
                <a:spcPts val="0"/>
              </a:spcAft>
              <a:buSzPct val="81081"/>
              <a:buNone/>
            </a:pPr>
            <a:endParaRPr sz="2400" b="0" i="0">
              <a:solidFill>
                <a:srgbClr val="333333"/>
              </a:solidFill>
              <a:latin typeface="Arial"/>
              <a:ea typeface="Arial"/>
              <a:cs typeface="Arial"/>
              <a:sym typeface="Arial"/>
            </a:endParaRPr>
          </a:p>
          <a:p>
            <a:pPr marL="457200" lvl="0" indent="-342900" algn="l" rtl="0">
              <a:lnSpc>
                <a:spcPct val="90000"/>
              </a:lnSpc>
              <a:spcBef>
                <a:spcPts val="1000"/>
              </a:spcBef>
              <a:spcAft>
                <a:spcPts val="0"/>
              </a:spcAft>
              <a:buSzPct val="69498"/>
              <a:buFont typeface="Noto Sans Symbols"/>
              <a:buChar char="⮚"/>
            </a:pPr>
            <a:r>
              <a:rPr lang="pl-PL" b="1">
                <a:latin typeface="Arial"/>
                <a:ea typeface="Arial"/>
                <a:cs typeface="Arial"/>
                <a:sym typeface="Arial"/>
              </a:rPr>
              <a:t>Serializowany format danych </a:t>
            </a:r>
            <a:endParaRPr/>
          </a:p>
          <a:p>
            <a:pPr marL="457200" lvl="0" indent="-342900" algn="l" rtl="0">
              <a:lnSpc>
                <a:spcPct val="90000"/>
              </a:lnSpc>
              <a:spcBef>
                <a:spcPts val="1000"/>
              </a:spcBef>
              <a:spcAft>
                <a:spcPts val="0"/>
              </a:spcAft>
              <a:buSzPct val="69498"/>
              <a:buFont typeface="Noto Sans Symbols"/>
              <a:buChar char="⮚"/>
            </a:pPr>
            <a:r>
              <a:rPr lang="pl-PL" sz="2800" b="1" i="0">
                <a:solidFill>
                  <a:srgbClr val="333333"/>
                </a:solidFill>
                <a:latin typeface="Arial"/>
                <a:ea typeface="Arial"/>
                <a:cs typeface="Arial"/>
                <a:sym typeface="Arial"/>
              </a:rPr>
              <a:t>Wysoka kompresja danych</a:t>
            </a:r>
            <a:endParaRPr b="1">
              <a:latin typeface="Arial"/>
              <a:ea typeface="Arial"/>
              <a:cs typeface="Arial"/>
              <a:sym typeface="Arial"/>
            </a:endParaRPr>
          </a:p>
          <a:p>
            <a:pPr marL="457200" lvl="0" indent="-342900" algn="l" rtl="0">
              <a:lnSpc>
                <a:spcPct val="90000"/>
              </a:lnSpc>
              <a:spcBef>
                <a:spcPts val="1000"/>
              </a:spcBef>
              <a:spcAft>
                <a:spcPts val="0"/>
              </a:spcAft>
              <a:buSzPct val="69498"/>
              <a:buFont typeface="Noto Sans Symbols"/>
              <a:buChar char="⮚"/>
            </a:pPr>
            <a:r>
              <a:rPr lang="pl-PL">
                <a:latin typeface="Arial"/>
                <a:ea typeface="Arial"/>
                <a:cs typeface="Arial"/>
                <a:sym typeface="Arial"/>
              </a:rPr>
              <a:t>Kolumnowe składowanie danych </a:t>
            </a:r>
            <a:endParaRPr/>
          </a:p>
          <a:p>
            <a:pPr marL="457200" lvl="0" indent="-342900" algn="l" rtl="0">
              <a:lnSpc>
                <a:spcPct val="90000"/>
              </a:lnSpc>
              <a:spcBef>
                <a:spcPts val="1000"/>
              </a:spcBef>
              <a:spcAft>
                <a:spcPts val="0"/>
              </a:spcAft>
              <a:buSzPct val="69498"/>
              <a:buFont typeface="Noto Sans Symbols"/>
              <a:buChar char="⮚"/>
            </a:pPr>
            <a:r>
              <a:rPr lang="pl-PL">
                <a:latin typeface="Arial"/>
                <a:ea typeface="Arial"/>
                <a:cs typeface="Arial"/>
                <a:sym typeface="Arial"/>
              </a:rPr>
              <a:t>Zastosowano algorytm składowania danych Dremel </a:t>
            </a:r>
            <a:endParaRPr/>
          </a:p>
          <a:p>
            <a:pPr marL="457200" lvl="0" indent="-342900" algn="l" rtl="0">
              <a:lnSpc>
                <a:spcPct val="90000"/>
              </a:lnSpc>
              <a:spcBef>
                <a:spcPts val="1000"/>
              </a:spcBef>
              <a:spcAft>
                <a:spcPts val="0"/>
              </a:spcAft>
              <a:buSzPct val="69498"/>
              <a:buFont typeface="Noto Sans Symbols"/>
              <a:buChar char="⮚"/>
            </a:pPr>
            <a:r>
              <a:rPr lang="pl-PL">
                <a:latin typeface="Arial"/>
                <a:ea typeface="Arial"/>
                <a:cs typeface="Arial"/>
                <a:sym typeface="Arial"/>
              </a:rPr>
              <a:t>Każdy plik zawiera wartości dla wybranych wierszy </a:t>
            </a:r>
            <a:endParaRPr/>
          </a:p>
          <a:p>
            <a:pPr marL="457200" lvl="0" indent="-342900" algn="l" rtl="0">
              <a:lnSpc>
                <a:spcPct val="90000"/>
              </a:lnSpc>
              <a:spcBef>
                <a:spcPts val="1000"/>
              </a:spcBef>
              <a:spcAft>
                <a:spcPts val="0"/>
              </a:spcAft>
              <a:buSzPct val="69498"/>
              <a:buFont typeface="Noto Sans Symbols"/>
              <a:buChar char="⮚"/>
            </a:pPr>
            <a:r>
              <a:rPr lang="pl-PL" b="1">
                <a:latin typeface="Arial"/>
                <a:ea typeface="Arial"/>
                <a:cs typeface="Arial"/>
                <a:sym typeface="Arial"/>
              </a:rPr>
              <a:t>Wydajny w zakresie operacji I/O</a:t>
            </a:r>
            <a:endParaRPr b="1">
              <a:solidFill>
                <a:srgbClr val="333333"/>
              </a:solidFill>
              <a:latin typeface="Arial"/>
              <a:ea typeface="Arial"/>
              <a:cs typeface="Arial"/>
              <a:sym typeface="Arial"/>
            </a:endParaRPr>
          </a:p>
          <a:p>
            <a:pPr marL="114300" lvl="0" indent="0" algn="l" rtl="0">
              <a:lnSpc>
                <a:spcPct val="90000"/>
              </a:lnSpc>
              <a:spcBef>
                <a:spcPts val="1000"/>
              </a:spcBef>
              <a:spcAft>
                <a:spcPts val="0"/>
              </a:spcAft>
              <a:buSzPct val="69498"/>
              <a:buNone/>
            </a:pPr>
            <a:endParaRPr>
              <a:solidFill>
                <a:srgbClr val="333333"/>
              </a:solidFill>
              <a:latin typeface="Arial"/>
              <a:ea typeface="Arial"/>
              <a:cs typeface="Arial"/>
              <a:sym typeface="Arial"/>
            </a:endParaRPr>
          </a:p>
          <a:p>
            <a:pPr marL="114300" lvl="0" indent="0" algn="l" rtl="0">
              <a:lnSpc>
                <a:spcPct val="90000"/>
              </a:lnSpc>
              <a:spcBef>
                <a:spcPts val="1000"/>
              </a:spcBef>
              <a:spcAft>
                <a:spcPts val="0"/>
              </a:spcAft>
              <a:buSzPct val="69498"/>
              <a:buNone/>
            </a:pPr>
            <a:endParaRPr>
              <a:solidFill>
                <a:srgbClr val="333333"/>
              </a:solidFill>
              <a:latin typeface="Arial"/>
              <a:ea typeface="Arial"/>
              <a:cs typeface="Arial"/>
              <a:sym typeface="Arial"/>
            </a:endParaRPr>
          </a:p>
          <a:p>
            <a:pPr marL="114300" lvl="0" indent="0" algn="l" rtl="0">
              <a:lnSpc>
                <a:spcPct val="90000"/>
              </a:lnSpc>
              <a:spcBef>
                <a:spcPts val="1000"/>
              </a:spcBef>
              <a:spcAft>
                <a:spcPts val="0"/>
              </a:spcAft>
              <a:buSzPct val="69498"/>
              <a:buNone/>
            </a:pPr>
            <a:r>
              <a:rPr lang="pl-PL" u="sng">
                <a:solidFill>
                  <a:schemeClr val="hlink"/>
                </a:solidFill>
                <a:hlinkClick r:id="rId3"/>
              </a:rPr>
              <a:t>https://parquet.apache.org/</a:t>
            </a:r>
            <a:endParaRPr>
              <a:solidFill>
                <a:srgbClr val="333333"/>
              </a:solidFill>
              <a:latin typeface="Arial"/>
              <a:ea typeface="Arial"/>
              <a:cs typeface="Arial"/>
              <a:sym typeface="Arial"/>
            </a:endParaRPr>
          </a:p>
          <a:p>
            <a:pPr marL="114300" lvl="0" indent="0" algn="l" rtl="0">
              <a:lnSpc>
                <a:spcPct val="90000"/>
              </a:lnSpc>
              <a:spcBef>
                <a:spcPts val="1000"/>
              </a:spcBef>
              <a:spcAft>
                <a:spcPts val="0"/>
              </a:spcAft>
              <a:buSzPct val="69498"/>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Parquet</a:t>
            </a:r>
            <a:endParaRPr/>
          </a:p>
        </p:txBody>
      </p:sp>
      <p:pic>
        <p:nvPicPr>
          <p:cNvPr id="254" name="Google Shape;254;p42"/>
          <p:cNvPicPr preferRelativeResize="0"/>
          <p:nvPr/>
        </p:nvPicPr>
        <p:blipFill rotWithShape="1">
          <a:blip r:embed="rId3">
            <a:alphaModFix/>
          </a:blip>
          <a:srcRect/>
          <a:stretch/>
        </p:blipFill>
        <p:spPr>
          <a:xfrm>
            <a:off x="229696" y="2228676"/>
            <a:ext cx="10171611" cy="4264199"/>
          </a:xfrm>
          <a:prstGeom prst="rect">
            <a:avLst/>
          </a:prstGeom>
          <a:noFill/>
          <a:ln>
            <a:noFill/>
          </a:ln>
        </p:spPr>
      </p:pic>
      <p:pic>
        <p:nvPicPr>
          <p:cNvPr id="255" name="Google Shape;255;p42"/>
          <p:cNvPicPr preferRelativeResize="0"/>
          <p:nvPr/>
        </p:nvPicPr>
        <p:blipFill rotWithShape="1">
          <a:blip r:embed="rId4">
            <a:alphaModFix/>
          </a:blip>
          <a:srcRect/>
          <a:stretch/>
        </p:blipFill>
        <p:spPr>
          <a:xfrm>
            <a:off x="4717900" y="213378"/>
            <a:ext cx="6868484" cy="378195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Parquet kompresja</a:t>
            </a:r>
            <a:endParaRPr/>
          </a:p>
        </p:txBody>
      </p:sp>
      <p:sp>
        <p:nvSpPr>
          <p:cNvPr id="261" name="Google Shape;261;p43"/>
          <p:cNvSpPr txBox="1">
            <a:spLocks noGrp="1"/>
          </p:cNvSpPr>
          <p:nvPr>
            <p:ph type="body" idx="1"/>
          </p:nvPr>
        </p:nvSpPr>
        <p:spPr>
          <a:xfrm>
            <a:off x="838200" y="1825625"/>
            <a:ext cx="10515600" cy="4622764"/>
          </a:xfrm>
          <a:prstGeom prst="rect">
            <a:avLst/>
          </a:prstGeom>
          <a:noFill/>
          <a:ln>
            <a:noFill/>
          </a:ln>
        </p:spPr>
        <p:txBody>
          <a:bodyPr spcFirstLastPara="1" wrap="square" lIns="91425" tIns="45700" rIns="91425" bIns="45700" anchor="t" anchorCtr="0">
            <a:spAutoFit/>
          </a:bodyPr>
          <a:lstStyle/>
          <a:p>
            <a:pPr marL="114300" lvl="0" indent="0" algn="l" rtl="0">
              <a:lnSpc>
                <a:spcPct val="90000"/>
              </a:lnSpc>
              <a:spcBef>
                <a:spcPts val="1000"/>
              </a:spcBef>
              <a:spcAft>
                <a:spcPts val="0"/>
              </a:spcAft>
              <a:buSzPts val="1800"/>
              <a:buNone/>
            </a:pPr>
            <a:endParaRPr sz="1800" u="sng">
              <a:solidFill>
                <a:schemeClr val="hlink"/>
              </a:solidFill>
              <a:hlinkClick r:id="rId3"/>
            </a:endParaRPr>
          </a:p>
          <a:p>
            <a:pPr marL="114300" lvl="0" indent="0" algn="l" rtl="0">
              <a:lnSpc>
                <a:spcPct val="90000"/>
              </a:lnSpc>
              <a:spcBef>
                <a:spcPts val="1000"/>
              </a:spcBef>
              <a:spcAft>
                <a:spcPts val="0"/>
              </a:spcAft>
              <a:buSzPts val="1800"/>
              <a:buNone/>
            </a:pPr>
            <a:endParaRPr sz="1800" u="sng">
              <a:solidFill>
                <a:schemeClr val="hlink"/>
              </a:solidFill>
              <a:hlinkClick r:id="rId3"/>
            </a:endParaRPr>
          </a:p>
          <a:p>
            <a:pPr marL="114300" lvl="0" indent="0" algn="l" rtl="0">
              <a:lnSpc>
                <a:spcPct val="90000"/>
              </a:lnSpc>
              <a:spcBef>
                <a:spcPts val="1000"/>
              </a:spcBef>
              <a:spcAft>
                <a:spcPts val="0"/>
              </a:spcAft>
              <a:buSzPts val="1800"/>
              <a:buNone/>
            </a:pPr>
            <a:endParaRPr sz="1800" u="sng">
              <a:solidFill>
                <a:schemeClr val="hlink"/>
              </a:solidFill>
              <a:hlinkClick r:id="rId3"/>
            </a:endParaRPr>
          </a:p>
          <a:p>
            <a:pPr marL="114300" lvl="0" indent="0" algn="l" rtl="0">
              <a:lnSpc>
                <a:spcPct val="90000"/>
              </a:lnSpc>
              <a:spcBef>
                <a:spcPts val="1000"/>
              </a:spcBef>
              <a:spcAft>
                <a:spcPts val="0"/>
              </a:spcAft>
              <a:buSzPts val="1800"/>
              <a:buNone/>
            </a:pPr>
            <a:endParaRPr sz="1800" u="sng">
              <a:solidFill>
                <a:schemeClr val="hlink"/>
              </a:solidFill>
              <a:hlinkClick r:id="rId3"/>
            </a:endParaRPr>
          </a:p>
          <a:p>
            <a:pPr marL="114300" lvl="0" indent="0" algn="l" rtl="0">
              <a:lnSpc>
                <a:spcPct val="90000"/>
              </a:lnSpc>
              <a:spcBef>
                <a:spcPts val="1000"/>
              </a:spcBef>
              <a:spcAft>
                <a:spcPts val="0"/>
              </a:spcAft>
              <a:buSzPts val="1800"/>
              <a:buNone/>
            </a:pPr>
            <a:endParaRPr sz="1800" u="sng">
              <a:solidFill>
                <a:schemeClr val="hlink"/>
              </a:solidFill>
              <a:hlinkClick r:id="rId3"/>
            </a:endParaRPr>
          </a:p>
          <a:p>
            <a:pPr marL="114300" lvl="0" indent="0" algn="l" rtl="0">
              <a:lnSpc>
                <a:spcPct val="90000"/>
              </a:lnSpc>
              <a:spcBef>
                <a:spcPts val="1000"/>
              </a:spcBef>
              <a:spcAft>
                <a:spcPts val="0"/>
              </a:spcAft>
              <a:buSzPts val="1800"/>
              <a:buNone/>
            </a:pPr>
            <a:endParaRPr sz="1800" u="sng">
              <a:solidFill>
                <a:schemeClr val="hlink"/>
              </a:solidFill>
              <a:hlinkClick r:id="rId3"/>
            </a:endParaRPr>
          </a:p>
          <a:p>
            <a:pPr marL="114300" lvl="0" indent="0" algn="l" rtl="0">
              <a:lnSpc>
                <a:spcPct val="90000"/>
              </a:lnSpc>
              <a:spcBef>
                <a:spcPts val="1000"/>
              </a:spcBef>
              <a:spcAft>
                <a:spcPts val="0"/>
              </a:spcAft>
              <a:buSzPts val="1800"/>
              <a:buNone/>
            </a:pPr>
            <a:endParaRPr sz="1800" u="sng">
              <a:solidFill>
                <a:schemeClr val="hlink"/>
              </a:solidFill>
              <a:hlinkClick r:id="rId3"/>
            </a:endParaRPr>
          </a:p>
          <a:p>
            <a:pPr marL="114300" lvl="0" indent="0" algn="l" rtl="0">
              <a:lnSpc>
                <a:spcPct val="90000"/>
              </a:lnSpc>
              <a:spcBef>
                <a:spcPts val="1000"/>
              </a:spcBef>
              <a:spcAft>
                <a:spcPts val="0"/>
              </a:spcAft>
              <a:buSzPts val="1800"/>
              <a:buNone/>
            </a:pPr>
            <a:endParaRPr sz="1800" u="sng">
              <a:solidFill>
                <a:schemeClr val="hlink"/>
              </a:solidFill>
              <a:hlinkClick r:id="rId3"/>
            </a:endParaRPr>
          </a:p>
          <a:p>
            <a:pPr marL="114300" lvl="0" indent="0" algn="l" rtl="0">
              <a:lnSpc>
                <a:spcPct val="90000"/>
              </a:lnSpc>
              <a:spcBef>
                <a:spcPts val="1000"/>
              </a:spcBef>
              <a:spcAft>
                <a:spcPts val="0"/>
              </a:spcAft>
              <a:buSzPts val="1800"/>
              <a:buNone/>
            </a:pPr>
            <a:endParaRPr sz="1800" u="sng">
              <a:solidFill>
                <a:schemeClr val="hlink"/>
              </a:solidFill>
              <a:hlinkClick r:id="rId3"/>
            </a:endParaRPr>
          </a:p>
          <a:p>
            <a:pPr marL="114300" lvl="0" indent="0" algn="l" rtl="0">
              <a:lnSpc>
                <a:spcPct val="90000"/>
              </a:lnSpc>
              <a:spcBef>
                <a:spcPts val="1000"/>
              </a:spcBef>
              <a:spcAft>
                <a:spcPts val="0"/>
              </a:spcAft>
              <a:buSzPts val="1800"/>
              <a:buNone/>
            </a:pPr>
            <a:endParaRPr sz="1800" u="sng">
              <a:solidFill>
                <a:schemeClr val="hlink"/>
              </a:solidFill>
              <a:hlinkClick r:id="rId3"/>
            </a:endParaRPr>
          </a:p>
          <a:p>
            <a:pPr marL="114300" lvl="0" indent="0" algn="l" rtl="0">
              <a:lnSpc>
                <a:spcPct val="90000"/>
              </a:lnSpc>
              <a:spcBef>
                <a:spcPts val="1000"/>
              </a:spcBef>
              <a:spcAft>
                <a:spcPts val="0"/>
              </a:spcAft>
              <a:buSzPts val="1800"/>
              <a:buNone/>
            </a:pPr>
            <a:r>
              <a:rPr lang="pl-PL" sz="1800" u="sng">
                <a:solidFill>
                  <a:schemeClr val="hlink"/>
                </a:solidFill>
                <a:hlinkClick r:id="rId3"/>
              </a:rPr>
              <a:t>https://spark.apache.org/docs/latest/sql-data-sources-parquet.html</a:t>
            </a:r>
            <a:endParaRPr sz="1800"/>
          </a:p>
          <a:p>
            <a:pPr marL="457200" lvl="0" indent="-228600" algn="l" rtl="0">
              <a:lnSpc>
                <a:spcPct val="90000"/>
              </a:lnSpc>
              <a:spcBef>
                <a:spcPts val="1000"/>
              </a:spcBef>
              <a:spcAft>
                <a:spcPts val="0"/>
              </a:spcAft>
              <a:buClr>
                <a:schemeClr val="dk1"/>
              </a:buClr>
              <a:buSzPts val="1800"/>
              <a:buNone/>
            </a:pPr>
            <a:endParaRPr sz="1800"/>
          </a:p>
        </p:txBody>
      </p:sp>
      <p:pic>
        <p:nvPicPr>
          <p:cNvPr id="262" name="Google Shape;262;p43"/>
          <p:cNvPicPr preferRelativeResize="0"/>
          <p:nvPr/>
        </p:nvPicPr>
        <p:blipFill rotWithShape="1">
          <a:blip r:embed="rId4">
            <a:alphaModFix/>
          </a:blip>
          <a:srcRect/>
          <a:stretch/>
        </p:blipFill>
        <p:spPr>
          <a:xfrm>
            <a:off x="970407" y="1795234"/>
            <a:ext cx="10116962" cy="326753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AVRO</a:t>
            </a:r>
            <a:endParaRPr/>
          </a:p>
        </p:txBody>
      </p:sp>
      <p:sp>
        <p:nvSpPr>
          <p:cNvPr id="268" name="Google Shape;268;p44"/>
          <p:cNvSpPr txBox="1">
            <a:spLocks noGrp="1"/>
          </p:cNvSpPr>
          <p:nvPr>
            <p:ph type="body" idx="1"/>
          </p:nvPr>
        </p:nvSpPr>
        <p:spPr>
          <a:xfrm>
            <a:off x="351638" y="1590733"/>
            <a:ext cx="10515600"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Font typeface="Noto Sans Symbols"/>
              <a:buChar char="⮚"/>
            </a:pPr>
            <a:r>
              <a:rPr lang="pl-PL"/>
              <a:t>Serializowany format danych </a:t>
            </a:r>
            <a:endParaRPr/>
          </a:p>
          <a:p>
            <a:pPr marL="457200" lvl="0" indent="-342900" algn="l" rtl="0">
              <a:lnSpc>
                <a:spcPct val="90000"/>
              </a:lnSpc>
              <a:spcBef>
                <a:spcPts val="1000"/>
              </a:spcBef>
              <a:spcAft>
                <a:spcPts val="0"/>
              </a:spcAft>
              <a:buSzPts val="1800"/>
              <a:buFont typeface="Noto Sans Symbols"/>
              <a:buChar char="⮚"/>
            </a:pPr>
            <a:r>
              <a:rPr lang="pl-PL"/>
              <a:t>Spark natywne wsparcie walidacji RW</a:t>
            </a:r>
            <a:endParaRPr/>
          </a:p>
          <a:p>
            <a:pPr marL="457200" lvl="0" indent="-342900" algn="l" rtl="0">
              <a:lnSpc>
                <a:spcPct val="90000"/>
              </a:lnSpc>
              <a:spcBef>
                <a:spcPts val="1000"/>
              </a:spcBef>
              <a:spcAft>
                <a:spcPts val="0"/>
              </a:spcAft>
              <a:buSzPts val="1800"/>
              <a:buFont typeface="Noto Sans Symbols"/>
              <a:buChar char="⮚"/>
            </a:pPr>
            <a:r>
              <a:rPr lang="pl-PL"/>
              <a:t>Schemat danych jest zakodowany </a:t>
            </a:r>
            <a:endParaRPr/>
          </a:p>
          <a:p>
            <a:pPr marL="571500" lvl="1" indent="0" algn="l" rtl="0">
              <a:lnSpc>
                <a:spcPct val="90000"/>
              </a:lnSpc>
              <a:spcBef>
                <a:spcPts val="500"/>
              </a:spcBef>
              <a:spcAft>
                <a:spcPts val="0"/>
              </a:spcAft>
              <a:buSzPts val="1800"/>
              <a:buNone/>
            </a:pPr>
            <a:r>
              <a:rPr lang="pl-PL"/>
              <a:t>wewnątrz pliku </a:t>
            </a:r>
            <a:endParaRPr/>
          </a:p>
          <a:p>
            <a:pPr marL="457200" lvl="0" indent="-342900" algn="l" rtl="0">
              <a:lnSpc>
                <a:spcPct val="90000"/>
              </a:lnSpc>
              <a:spcBef>
                <a:spcPts val="1000"/>
              </a:spcBef>
              <a:spcAft>
                <a:spcPts val="0"/>
              </a:spcAft>
              <a:buSzPts val="1800"/>
              <a:buFont typeface="Noto Sans Symbols"/>
              <a:buChar char="⮚"/>
            </a:pPr>
            <a:r>
              <a:rPr lang="pl-PL"/>
              <a:t>Umożliwia efektywną kompresję </a:t>
            </a:r>
            <a:endParaRPr/>
          </a:p>
          <a:p>
            <a:pPr marL="457200" lvl="0" indent="-342900" algn="l" rtl="0">
              <a:lnSpc>
                <a:spcPct val="90000"/>
              </a:lnSpc>
              <a:spcBef>
                <a:spcPts val="1000"/>
              </a:spcBef>
              <a:spcAft>
                <a:spcPts val="0"/>
              </a:spcAft>
              <a:buSzPts val="1800"/>
              <a:buFont typeface="Noto Sans Symbols"/>
              <a:buChar char="⮚"/>
            </a:pPr>
            <a:r>
              <a:rPr lang="pl-PL"/>
              <a:t>Wsparcie dla hierarchicznych schematów</a:t>
            </a:r>
            <a:endParaRPr/>
          </a:p>
          <a:p>
            <a:pPr marL="457200" lvl="0" indent="-342900" algn="l" rtl="0">
              <a:lnSpc>
                <a:spcPct val="90000"/>
              </a:lnSpc>
              <a:spcBef>
                <a:spcPts val="1000"/>
              </a:spcBef>
              <a:spcAft>
                <a:spcPts val="0"/>
              </a:spcAft>
              <a:buSzPts val="1800"/>
              <a:buFont typeface="Noto Sans Symbols"/>
              <a:buChar char="⮚"/>
            </a:pPr>
            <a:r>
              <a:rPr lang="pl-PL"/>
              <a:t>Umożliwia zmiany modelu danych</a:t>
            </a:r>
            <a:endParaRPr/>
          </a:p>
        </p:txBody>
      </p:sp>
      <p:sp>
        <p:nvSpPr>
          <p:cNvPr id="269" name="Google Shape;269;p44"/>
          <p:cNvSpPr txBox="1"/>
          <p:nvPr/>
        </p:nvSpPr>
        <p:spPr>
          <a:xfrm>
            <a:off x="452306" y="5203407"/>
            <a:ext cx="6971950"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l-PL" sz="14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https://avro.apache.org/docs/current/spec.html</a:t>
            </a:r>
            <a:r>
              <a:rPr lang="pl-PL" sz="1400" b="0" i="0" u="none" strike="noStrike" cap="none">
                <a:solidFill>
                  <a:srgbClr val="000000"/>
                </a:solidFill>
                <a:latin typeface="Arial"/>
                <a:ea typeface="Arial"/>
                <a:cs typeface="Arial"/>
                <a:sym typeface="Arial"/>
              </a:rPr>
              <a:t> - Schema Evolution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pl-PL" sz="14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val="tx"/>
                    </a:ext>
                  </a:extLst>
                </a:hlinkClick>
              </a:rPr>
              <a:t>https://github.com/ept/avrodoc/blob/master/schemata/example.avsc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70" name="Google Shape;270;p44"/>
          <p:cNvPicPr preferRelativeResize="0"/>
          <p:nvPr/>
        </p:nvPicPr>
        <p:blipFill rotWithShape="1">
          <a:blip r:embed="rId5">
            <a:alphaModFix/>
          </a:blip>
          <a:srcRect/>
          <a:stretch/>
        </p:blipFill>
        <p:spPr>
          <a:xfrm>
            <a:off x="6456726" y="397962"/>
            <a:ext cx="5557648" cy="49683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Tabele</a:t>
            </a:r>
            <a:endParaRPr/>
          </a:p>
        </p:txBody>
      </p:sp>
      <p:sp>
        <p:nvSpPr>
          <p:cNvPr id="276" name="Google Shape;276;p45"/>
          <p:cNvSpPr txBox="1">
            <a:spLocks noGrp="1"/>
          </p:cNvSpPr>
          <p:nvPr>
            <p:ph type="body" idx="1"/>
          </p:nvPr>
        </p:nvSpPr>
        <p:spPr>
          <a:xfrm>
            <a:off x="838200" y="1439731"/>
            <a:ext cx="10515600" cy="4351338"/>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pl-PL" sz="2600">
                <a:latin typeface="Arial"/>
                <a:ea typeface="Arial"/>
                <a:cs typeface="Arial"/>
                <a:sym typeface="Arial"/>
              </a:rPr>
              <a:t>DataFrames can also be saved as persistent tables into Hive metastore using the saveAsTable command. Notice that an existing Hive deployment is not necessary to use this feature. Spark will create a default local Hive metastor. Unlike the </a:t>
            </a:r>
            <a:r>
              <a:rPr lang="pl-PL" sz="2600" b="1">
                <a:latin typeface="Arial"/>
                <a:ea typeface="Arial"/>
                <a:cs typeface="Arial"/>
                <a:sym typeface="Arial"/>
              </a:rPr>
              <a:t>createOrReplaceTempView</a:t>
            </a:r>
            <a:r>
              <a:rPr lang="pl-PL" sz="2600">
                <a:latin typeface="Arial"/>
                <a:ea typeface="Arial"/>
                <a:cs typeface="Arial"/>
                <a:sym typeface="Arial"/>
              </a:rPr>
              <a:t> command, </a:t>
            </a:r>
            <a:r>
              <a:rPr lang="pl-PL" sz="2600" b="1">
                <a:latin typeface="Arial"/>
                <a:ea typeface="Arial"/>
                <a:cs typeface="Arial"/>
                <a:sym typeface="Arial"/>
              </a:rPr>
              <a:t>saveAsTable</a:t>
            </a:r>
            <a:r>
              <a:rPr lang="pl-PL" sz="2600">
                <a:latin typeface="Arial"/>
                <a:ea typeface="Arial"/>
                <a:cs typeface="Arial"/>
                <a:sym typeface="Arial"/>
              </a:rPr>
              <a:t> will materialize the contents of the DataFrame and create a pointer to the data in the Hive metastore.</a:t>
            </a:r>
            <a:endParaRPr sz="2600">
              <a:latin typeface="Arial"/>
              <a:ea typeface="Arial"/>
              <a:cs typeface="Arial"/>
              <a:sym typeface="Arial"/>
            </a:endParaRPr>
          </a:p>
          <a:p>
            <a:pPr marL="114300" lvl="0" indent="0" algn="l" rtl="0">
              <a:lnSpc>
                <a:spcPct val="90000"/>
              </a:lnSpc>
              <a:spcBef>
                <a:spcPts val="1000"/>
              </a:spcBef>
              <a:spcAft>
                <a:spcPts val="0"/>
              </a:spcAft>
              <a:buSzPts val="1800"/>
              <a:buNone/>
            </a:pPr>
            <a:endParaRPr/>
          </a:p>
        </p:txBody>
      </p:sp>
      <p:pic>
        <p:nvPicPr>
          <p:cNvPr id="277" name="Google Shape;277;p45"/>
          <p:cNvPicPr preferRelativeResize="0"/>
          <p:nvPr/>
        </p:nvPicPr>
        <p:blipFill rotWithShape="1">
          <a:blip r:embed="rId3">
            <a:alphaModFix/>
          </a:blip>
          <a:srcRect/>
          <a:stretch/>
        </p:blipFill>
        <p:spPr>
          <a:xfrm>
            <a:off x="936028" y="4211274"/>
            <a:ext cx="6684676" cy="827626"/>
          </a:xfrm>
          <a:prstGeom prst="rect">
            <a:avLst/>
          </a:prstGeom>
          <a:noFill/>
          <a:ln>
            <a:noFill/>
          </a:ln>
        </p:spPr>
      </p:pic>
      <p:pic>
        <p:nvPicPr>
          <p:cNvPr id="278" name="Google Shape;278;p45"/>
          <p:cNvPicPr preferRelativeResize="0"/>
          <p:nvPr/>
        </p:nvPicPr>
        <p:blipFill rotWithShape="1">
          <a:blip r:embed="rId4">
            <a:alphaModFix/>
          </a:blip>
          <a:srcRect/>
          <a:stretch/>
        </p:blipFill>
        <p:spPr>
          <a:xfrm>
            <a:off x="936028" y="4925715"/>
            <a:ext cx="7752662" cy="827626"/>
          </a:xfrm>
          <a:prstGeom prst="rect">
            <a:avLst/>
          </a:prstGeom>
          <a:noFill/>
          <a:ln>
            <a:noFill/>
          </a:ln>
        </p:spPr>
      </p:pic>
      <p:pic>
        <p:nvPicPr>
          <p:cNvPr id="279" name="Google Shape;279;p45"/>
          <p:cNvPicPr preferRelativeResize="0"/>
          <p:nvPr/>
        </p:nvPicPr>
        <p:blipFill rotWithShape="1">
          <a:blip r:embed="rId5">
            <a:alphaModFix/>
          </a:blip>
          <a:srcRect/>
          <a:stretch/>
        </p:blipFill>
        <p:spPr>
          <a:xfrm>
            <a:off x="838200" y="5677885"/>
            <a:ext cx="6620997" cy="827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Widoki ()</a:t>
            </a:r>
            <a:endParaRPr/>
          </a:p>
        </p:txBody>
      </p:sp>
      <p:sp>
        <p:nvSpPr>
          <p:cNvPr id="285" name="Google Shape;285;p46"/>
          <p:cNvSpPr txBox="1">
            <a:spLocks noGrp="1"/>
          </p:cNvSpPr>
          <p:nvPr>
            <p:ph type="body" idx="1"/>
          </p:nvPr>
        </p:nvSpPr>
        <p:spPr>
          <a:xfrm>
            <a:off x="743125" y="1530210"/>
            <a:ext cx="10515600" cy="4351338"/>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pl-PL"/>
              <a:t>Widoki tymczasowe (</a:t>
            </a:r>
            <a:r>
              <a:rPr lang="pl-PL" b="1"/>
              <a:t>Temporary views</a:t>
            </a:r>
            <a:r>
              <a:rPr lang="pl-PL"/>
              <a:t>) are session-scoped and will be automatically dropped if the session terminates.</a:t>
            </a:r>
            <a:endParaRPr/>
          </a:p>
          <a:p>
            <a:pPr marL="114300" lvl="0" indent="0" algn="l" rtl="0">
              <a:lnSpc>
                <a:spcPct val="90000"/>
              </a:lnSpc>
              <a:spcBef>
                <a:spcPts val="1000"/>
              </a:spcBef>
              <a:spcAft>
                <a:spcPts val="0"/>
              </a:spcAft>
              <a:buSzPts val="1800"/>
              <a:buNone/>
            </a:pPr>
            <a:r>
              <a:rPr lang="pl-PL"/>
              <a:t>All the </a:t>
            </a:r>
            <a:r>
              <a:rPr lang="pl-PL" b="1"/>
              <a:t>global temporary views </a:t>
            </a:r>
            <a:r>
              <a:rPr lang="pl-PL"/>
              <a:t>are tied to a system preserved temporary database </a:t>
            </a:r>
            <a:r>
              <a:rPr lang="pl-PL" b="1"/>
              <a:t>global_temp</a:t>
            </a:r>
            <a:r>
              <a:rPr lang="pl-PL"/>
              <a:t>.</a:t>
            </a:r>
            <a:endParaRPr/>
          </a:p>
          <a:p>
            <a:pPr marL="114300" lvl="0" indent="0" algn="l" rtl="0">
              <a:lnSpc>
                <a:spcPct val="90000"/>
              </a:lnSpc>
              <a:spcBef>
                <a:spcPts val="1000"/>
              </a:spcBef>
              <a:spcAft>
                <a:spcPts val="0"/>
              </a:spcAft>
              <a:buSzPts val="1800"/>
              <a:buNone/>
            </a:pPr>
            <a:endParaRPr/>
          </a:p>
        </p:txBody>
      </p:sp>
      <p:pic>
        <p:nvPicPr>
          <p:cNvPr id="286" name="Google Shape;286;p46"/>
          <p:cNvPicPr preferRelativeResize="0"/>
          <p:nvPr/>
        </p:nvPicPr>
        <p:blipFill rotWithShape="1">
          <a:blip r:embed="rId3">
            <a:alphaModFix/>
          </a:blip>
          <a:srcRect/>
          <a:stretch/>
        </p:blipFill>
        <p:spPr>
          <a:xfrm>
            <a:off x="743125" y="3356712"/>
            <a:ext cx="7581683" cy="2261938"/>
          </a:xfrm>
          <a:prstGeom prst="rect">
            <a:avLst/>
          </a:prstGeom>
          <a:noFill/>
          <a:ln>
            <a:noFill/>
          </a:ln>
        </p:spPr>
      </p:pic>
      <p:sp>
        <p:nvSpPr>
          <p:cNvPr id="287" name="Google Shape;287;p46"/>
          <p:cNvSpPr txBox="1"/>
          <p:nvPr/>
        </p:nvSpPr>
        <p:spPr>
          <a:xfrm>
            <a:off x="933275" y="5721070"/>
            <a:ext cx="609460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l-PL" sz="14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val="tx"/>
                    </a:ext>
                  </a:extLst>
                </a:hlinkClick>
              </a:rPr>
              <a:t>https://spark.apache.org/docs/latest/sql-ref-syntax-aux-show-views.html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8" name="Google Shape;288;p46"/>
          <p:cNvSpPr txBox="1"/>
          <p:nvPr/>
        </p:nvSpPr>
        <p:spPr>
          <a:xfrm>
            <a:off x="933275" y="6086389"/>
            <a:ext cx="6094602"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l-PL" sz="1400" b="0" i="0" u="sng" strike="noStrike" cap="none">
                <a:solidFill>
                  <a:srgbClr val="000000"/>
                </a:solidFill>
                <a:latin typeface="Arial"/>
                <a:ea typeface="Arial"/>
                <a:cs typeface="Arial"/>
                <a:sym typeface="Arial"/>
                <a:hlinkClick r:id="rId5">
                  <a:extLst>
                    <a:ext uri="{A12FA001-AC4F-418D-AE19-62706E023703}">
                      <ahyp:hlinkClr xmlns:ahyp="http://schemas.microsoft.com/office/drawing/2018/hyperlinkcolor" val="tx"/>
                    </a:ext>
                  </a:extLst>
                </a:hlinkClick>
              </a:rPr>
              <a:t>https://docs.microsoft.com/pl-pl/azure/databricks/spark/2.x/spark-sql/language-manual/create-view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89" name="Google Shape;289;p46"/>
          <p:cNvPicPr preferRelativeResize="0"/>
          <p:nvPr/>
        </p:nvPicPr>
        <p:blipFill rotWithShape="1">
          <a:blip r:embed="rId6">
            <a:alphaModFix/>
          </a:blip>
          <a:srcRect/>
          <a:stretch/>
        </p:blipFill>
        <p:spPr>
          <a:xfrm>
            <a:off x="6743424" y="4321120"/>
            <a:ext cx="5271735" cy="683184"/>
          </a:xfrm>
          <a:prstGeom prst="rect">
            <a:avLst/>
          </a:prstGeom>
          <a:noFill/>
          <a:ln>
            <a:noFill/>
          </a:ln>
        </p:spPr>
      </p:pic>
      <p:pic>
        <p:nvPicPr>
          <p:cNvPr id="290" name="Google Shape;290;p46"/>
          <p:cNvPicPr preferRelativeResize="0"/>
          <p:nvPr/>
        </p:nvPicPr>
        <p:blipFill rotWithShape="1">
          <a:blip r:embed="rId7">
            <a:alphaModFix/>
          </a:blip>
          <a:srcRect/>
          <a:stretch/>
        </p:blipFill>
        <p:spPr>
          <a:xfrm>
            <a:off x="5305949" y="5106724"/>
            <a:ext cx="6709210" cy="46360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Dobre praktyki Databricks</a:t>
            </a:r>
            <a:endParaRPr/>
          </a:p>
        </p:txBody>
      </p:sp>
      <p:sp>
        <p:nvSpPr>
          <p:cNvPr id="296" name="Google Shape;296;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pl-PL" sz="2000" u="sng">
                <a:solidFill>
                  <a:schemeClr val="hlink"/>
                </a:solidFill>
                <a:hlinkClick r:id="rId3"/>
              </a:rPr>
              <a:t>https://github.com/Azure/AzureDatabricksBestPractices/blob/master/toc.md</a:t>
            </a:r>
            <a:endParaRPr sz="2000"/>
          </a:p>
          <a:p>
            <a:pPr marL="114300" lvl="0" indent="0" algn="l" rtl="0">
              <a:lnSpc>
                <a:spcPct val="90000"/>
              </a:lnSpc>
              <a:spcBef>
                <a:spcPts val="1000"/>
              </a:spcBef>
              <a:spcAft>
                <a:spcPts val="0"/>
              </a:spcAft>
              <a:buSzPts val="1800"/>
              <a:buNone/>
            </a:pPr>
            <a:endParaRPr sz="2000"/>
          </a:p>
        </p:txBody>
      </p:sp>
      <p:pic>
        <p:nvPicPr>
          <p:cNvPr id="297" name="Google Shape;297;p47"/>
          <p:cNvPicPr preferRelativeResize="0"/>
          <p:nvPr/>
        </p:nvPicPr>
        <p:blipFill rotWithShape="1">
          <a:blip r:embed="rId4">
            <a:alphaModFix/>
          </a:blip>
          <a:srcRect/>
          <a:stretch/>
        </p:blipFill>
        <p:spPr>
          <a:xfrm>
            <a:off x="838200" y="2496134"/>
            <a:ext cx="10698068" cy="30103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dde113a650_0_1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pl-PL"/>
              <a:t>Ciekawostki</a:t>
            </a:r>
            <a:endParaRPr/>
          </a:p>
        </p:txBody>
      </p:sp>
      <p:sp>
        <p:nvSpPr>
          <p:cNvPr id="100" name="Google Shape;100;g1dde113a650_0_12"/>
          <p:cNvSpPr txBox="1">
            <a:spLocks noGrp="1"/>
          </p:cNvSpPr>
          <p:nvPr>
            <p:ph type="body" idx="1"/>
          </p:nvPr>
        </p:nvSpPr>
        <p:spPr>
          <a:xfrm>
            <a:off x="838200" y="1825625"/>
            <a:ext cx="32751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pl-PL" sz="1050" b="1" dirty="0">
                <a:highlight>
                  <a:srgbClr val="FFFFFF"/>
                </a:highlight>
                <a:latin typeface="Arial"/>
                <a:ea typeface="Arial"/>
                <a:cs typeface="Arial"/>
                <a:sym typeface="Arial"/>
              </a:rPr>
              <a:t>JAK WYBRAĆ TECHNOLOGIĘ W AZURE</a:t>
            </a:r>
            <a:endParaRPr sz="1050" b="1" dirty="0">
              <a:highlight>
                <a:srgbClr val="FFFFFF"/>
              </a:highlight>
              <a:latin typeface="Arial"/>
              <a:ea typeface="Arial"/>
              <a:cs typeface="Arial"/>
              <a:sym typeface="Arial"/>
            </a:endParaRPr>
          </a:p>
          <a:p>
            <a:pPr marL="0" lvl="0" indent="0" algn="l" rtl="0">
              <a:spcBef>
                <a:spcPts val="1000"/>
              </a:spcBef>
              <a:spcAft>
                <a:spcPts val="0"/>
              </a:spcAft>
              <a:buNone/>
            </a:pPr>
            <a:r>
              <a:rPr lang="pl-PL" sz="1050" u="sng" dirty="0" err="1">
                <a:solidFill>
                  <a:srgbClr val="F8542C"/>
                </a:solidFill>
                <a:highlight>
                  <a:srgbClr val="FFFFFF"/>
                </a:highlight>
                <a:latin typeface="Arial"/>
                <a:ea typeface="Arial"/>
                <a:cs typeface="Arial"/>
                <a:sym typeface="Arial"/>
                <a:hlinkClick r:id="rId3">
                  <a:extLst>
                    <a:ext uri="{A12FA001-AC4F-418D-AE19-62706E023703}">
                      <ahyp:hlinkClr xmlns:ahyp="http://schemas.microsoft.com/office/drawing/2018/hyperlinkcolor" val="tx"/>
                    </a:ext>
                  </a:extLst>
                </a:hlinkClick>
              </a:rPr>
              <a:t>Azure</a:t>
            </a:r>
            <a:r>
              <a:rPr lang="pl-PL" sz="1050" u="sng" dirty="0">
                <a:solidFill>
                  <a:srgbClr val="F8542C"/>
                </a:solidFill>
                <a:highlight>
                  <a:srgbClr val="FFFFFF"/>
                </a:highlight>
                <a:latin typeface="Arial"/>
                <a:ea typeface="Arial"/>
                <a:cs typeface="Arial"/>
                <a:sym typeface="Arial"/>
                <a:hlinkClick r:id="rId3">
                  <a:extLst>
                    <a:ext uri="{A12FA001-AC4F-418D-AE19-62706E023703}">
                      <ahyp:hlinkClr xmlns:ahyp="http://schemas.microsoft.com/office/drawing/2018/hyperlinkcolor" val="tx"/>
                    </a:ext>
                  </a:extLst>
                </a:hlinkClick>
              </a:rPr>
              <a:t> Technology Guidance.pdf</a:t>
            </a:r>
            <a:endParaRPr sz="1050" b="1" dirty="0">
              <a:highlight>
                <a:srgbClr val="FFFFFF"/>
              </a:highlight>
              <a:latin typeface="Arial"/>
              <a:ea typeface="Arial"/>
              <a:cs typeface="Arial"/>
              <a:sym typeface="Arial"/>
            </a:endParaRPr>
          </a:p>
          <a:p>
            <a:pPr marL="0" lvl="0" indent="0" algn="l" rtl="0">
              <a:spcBef>
                <a:spcPts val="1000"/>
              </a:spcBef>
              <a:spcAft>
                <a:spcPts val="0"/>
              </a:spcAft>
              <a:buNone/>
            </a:pPr>
            <a:endParaRPr sz="1050" b="1" dirty="0">
              <a:highlight>
                <a:srgbClr val="FFFFFF"/>
              </a:highlight>
              <a:latin typeface="Arial"/>
              <a:ea typeface="Arial"/>
              <a:cs typeface="Arial"/>
              <a:sym typeface="Arial"/>
            </a:endParaRPr>
          </a:p>
          <a:p>
            <a:pPr marL="0" lvl="0" indent="0" algn="l" rtl="0">
              <a:spcBef>
                <a:spcPts val="1000"/>
              </a:spcBef>
              <a:spcAft>
                <a:spcPts val="0"/>
              </a:spcAft>
              <a:buNone/>
            </a:pPr>
            <a:r>
              <a:rPr lang="pl-PL" sz="1050" b="1" dirty="0">
                <a:highlight>
                  <a:srgbClr val="FFFFFF"/>
                </a:highlight>
                <a:latin typeface="Arial"/>
                <a:ea typeface="Arial"/>
                <a:cs typeface="Arial"/>
                <a:sym typeface="Arial"/>
              </a:rPr>
              <a:t>CZY TO KONIEC BIG DATA</a:t>
            </a:r>
            <a:endParaRPr sz="1050" b="1" dirty="0">
              <a:highlight>
                <a:srgbClr val="FFFFFF"/>
              </a:highlight>
              <a:latin typeface="Arial"/>
              <a:ea typeface="Arial"/>
              <a:cs typeface="Arial"/>
              <a:sym typeface="Arial"/>
            </a:endParaRPr>
          </a:p>
          <a:p>
            <a:pPr marL="0" lvl="0" indent="0" algn="l" rtl="0">
              <a:spcBef>
                <a:spcPts val="1000"/>
              </a:spcBef>
              <a:spcAft>
                <a:spcPts val="0"/>
              </a:spcAft>
              <a:buNone/>
            </a:pPr>
            <a:r>
              <a:rPr lang="pl-PL" sz="1050" u="sng" dirty="0">
                <a:solidFill>
                  <a:srgbClr val="F8542C"/>
                </a:solidFill>
                <a:highlight>
                  <a:srgbClr val="FFFFFF"/>
                </a:highlight>
                <a:latin typeface="Arial"/>
                <a:ea typeface="Arial"/>
                <a:cs typeface="Arial"/>
                <a:sym typeface="Arial"/>
                <a:hlinkClick r:id="rId4">
                  <a:extLst>
                    <a:ext uri="{A12FA001-AC4F-418D-AE19-62706E023703}">
                      <ahyp:hlinkClr xmlns:ahyp="http://schemas.microsoft.com/office/drawing/2018/hyperlinkcolor" val="tx"/>
                    </a:ext>
                  </a:extLst>
                </a:hlinkClick>
              </a:rPr>
              <a:t>Big Data </a:t>
            </a:r>
            <a:r>
              <a:rPr lang="pl-PL" sz="1050" u="sng" dirty="0" err="1">
                <a:solidFill>
                  <a:srgbClr val="F8542C"/>
                </a:solidFill>
                <a:highlight>
                  <a:srgbClr val="FFFFFF"/>
                </a:highlight>
                <a:latin typeface="Arial"/>
                <a:ea typeface="Arial"/>
                <a:cs typeface="Arial"/>
                <a:sym typeface="Arial"/>
                <a:hlinkClick r:id="rId4">
                  <a:extLst>
                    <a:ext uri="{A12FA001-AC4F-418D-AE19-62706E023703}">
                      <ahyp:hlinkClr xmlns:ahyp="http://schemas.microsoft.com/office/drawing/2018/hyperlinkcolor" val="tx"/>
                    </a:ext>
                  </a:extLst>
                </a:hlinkClick>
              </a:rPr>
              <a:t>is</a:t>
            </a:r>
            <a:r>
              <a:rPr lang="pl-PL" sz="1050" u="sng" dirty="0">
                <a:solidFill>
                  <a:srgbClr val="F8542C"/>
                </a:solidFill>
                <a:highlight>
                  <a:srgbClr val="FFFFFF"/>
                </a:highlight>
                <a:latin typeface="Arial"/>
                <a:ea typeface="Arial"/>
                <a:cs typeface="Arial"/>
                <a:sym typeface="Arial"/>
                <a:hlinkClick r:id="rId4">
                  <a:extLst>
                    <a:ext uri="{A12FA001-AC4F-418D-AE19-62706E023703}">
                      <ahyp:hlinkClr xmlns:ahyp="http://schemas.microsoft.com/office/drawing/2018/hyperlinkcolor" val="tx"/>
                    </a:ext>
                  </a:extLst>
                </a:hlinkClick>
              </a:rPr>
              <a:t> </a:t>
            </a:r>
            <a:r>
              <a:rPr lang="pl-PL" sz="1050" u="sng" dirty="0" err="1">
                <a:solidFill>
                  <a:srgbClr val="F8542C"/>
                </a:solidFill>
                <a:highlight>
                  <a:srgbClr val="FFFFFF"/>
                </a:highlight>
                <a:latin typeface="Arial"/>
                <a:ea typeface="Arial"/>
                <a:cs typeface="Arial"/>
                <a:sym typeface="Arial"/>
                <a:hlinkClick r:id="rId4">
                  <a:extLst>
                    <a:ext uri="{A12FA001-AC4F-418D-AE19-62706E023703}">
                      <ahyp:hlinkClr xmlns:ahyp="http://schemas.microsoft.com/office/drawing/2018/hyperlinkcolor" val="tx"/>
                    </a:ext>
                  </a:extLst>
                </a:hlinkClick>
              </a:rPr>
              <a:t>dead</a:t>
            </a:r>
            <a:endParaRPr sz="1050" b="1" dirty="0">
              <a:highlight>
                <a:srgbClr val="FFFFFF"/>
              </a:highlight>
              <a:latin typeface="Arial"/>
              <a:ea typeface="Arial"/>
              <a:cs typeface="Arial"/>
              <a:sym typeface="Arial"/>
            </a:endParaRPr>
          </a:p>
          <a:p>
            <a:pPr marL="0" lvl="0" indent="0" algn="l" rtl="0">
              <a:spcBef>
                <a:spcPts val="1000"/>
              </a:spcBef>
              <a:spcAft>
                <a:spcPts val="0"/>
              </a:spcAft>
              <a:buNone/>
            </a:pPr>
            <a:endParaRPr sz="1050" b="1" dirty="0">
              <a:highlight>
                <a:srgbClr val="FFFFFF"/>
              </a:highlight>
              <a:latin typeface="Arial"/>
              <a:ea typeface="Arial"/>
              <a:cs typeface="Arial"/>
              <a:sym typeface="Arial"/>
            </a:endParaRPr>
          </a:p>
          <a:p>
            <a:pPr marL="0" lvl="0" indent="0" algn="l" rtl="0">
              <a:spcBef>
                <a:spcPts val="1000"/>
              </a:spcBef>
              <a:spcAft>
                <a:spcPts val="0"/>
              </a:spcAft>
              <a:buNone/>
            </a:pPr>
            <a:r>
              <a:rPr lang="pl-PL" sz="1050" b="1" dirty="0">
                <a:highlight>
                  <a:srgbClr val="FFFFFF"/>
                </a:highlight>
                <a:latin typeface="Arial"/>
                <a:ea typeface="Arial"/>
                <a:cs typeface="Arial"/>
                <a:sym typeface="Arial"/>
              </a:rPr>
              <a:t>DATABRICKS i VS CODE</a:t>
            </a:r>
            <a:endParaRPr sz="1050" b="1" dirty="0">
              <a:highlight>
                <a:srgbClr val="FFFFFF"/>
              </a:highlight>
              <a:latin typeface="Arial"/>
              <a:ea typeface="Arial"/>
              <a:cs typeface="Arial"/>
              <a:sym typeface="Arial"/>
            </a:endParaRPr>
          </a:p>
          <a:p>
            <a:pPr marL="0" lvl="0" indent="0" algn="l" rtl="0">
              <a:lnSpc>
                <a:spcPct val="150000"/>
              </a:lnSpc>
              <a:spcBef>
                <a:spcPts val="0"/>
              </a:spcBef>
              <a:spcAft>
                <a:spcPts val="0"/>
              </a:spcAft>
              <a:buClr>
                <a:schemeClr val="dk1"/>
              </a:buClr>
              <a:buSzPts val="1100"/>
              <a:buFont typeface="Arial"/>
              <a:buNone/>
            </a:pPr>
            <a:r>
              <a:rPr lang="pl-PL" sz="1050" u="sng" dirty="0">
                <a:solidFill>
                  <a:srgbClr val="F8542C"/>
                </a:solidFill>
                <a:highlight>
                  <a:srgbClr val="FFFFFF"/>
                </a:highlight>
                <a:latin typeface="Arial"/>
                <a:ea typeface="Arial"/>
                <a:cs typeface="Arial"/>
                <a:sym typeface="Arial"/>
                <a:hlinkClick r:id="rId5">
                  <a:extLst>
                    <a:ext uri="{A12FA001-AC4F-418D-AE19-62706E023703}">
                      <ahyp:hlinkClr xmlns:ahyp="http://schemas.microsoft.com/office/drawing/2018/hyperlinkcolor" val="tx"/>
                    </a:ext>
                  </a:extLst>
                </a:hlinkClick>
              </a:rPr>
              <a:t>VS </a:t>
            </a:r>
            <a:r>
              <a:rPr lang="pl-PL" sz="1050" u="sng" dirty="0" err="1">
                <a:solidFill>
                  <a:srgbClr val="F8542C"/>
                </a:solidFill>
                <a:highlight>
                  <a:srgbClr val="FFFFFF"/>
                </a:highlight>
                <a:latin typeface="Arial"/>
                <a:ea typeface="Arial"/>
                <a:cs typeface="Arial"/>
                <a:sym typeface="Arial"/>
                <a:hlinkClick r:id="rId5">
                  <a:extLst>
                    <a:ext uri="{A12FA001-AC4F-418D-AE19-62706E023703}">
                      <ahyp:hlinkClr xmlns:ahyp="http://schemas.microsoft.com/office/drawing/2018/hyperlinkcolor" val="tx"/>
                    </a:ext>
                  </a:extLst>
                </a:hlinkClick>
              </a:rPr>
              <a:t>Code</a:t>
            </a:r>
            <a:r>
              <a:rPr lang="pl-PL" sz="1050" u="sng" dirty="0">
                <a:solidFill>
                  <a:srgbClr val="F8542C"/>
                </a:solidFill>
                <a:highlight>
                  <a:srgbClr val="FFFFFF"/>
                </a:highlight>
                <a:latin typeface="Arial"/>
                <a:ea typeface="Arial"/>
                <a:cs typeface="Arial"/>
                <a:sym typeface="Arial"/>
                <a:hlinkClick r:id="rId5">
                  <a:extLst>
                    <a:ext uri="{A12FA001-AC4F-418D-AE19-62706E023703}">
                      <ahyp:hlinkClr xmlns:ahyp="http://schemas.microsoft.com/office/drawing/2018/hyperlinkcolor" val="tx"/>
                    </a:ext>
                  </a:extLst>
                </a:hlinkClick>
              </a:rPr>
              <a:t> </a:t>
            </a:r>
            <a:r>
              <a:rPr lang="pl-PL" sz="1050" u="sng" dirty="0" err="1">
                <a:solidFill>
                  <a:srgbClr val="F8542C"/>
                </a:solidFill>
                <a:highlight>
                  <a:srgbClr val="FFFFFF"/>
                </a:highlight>
                <a:latin typeface="Arial"/>
                <a:ea typeface="Arial"/>
                <a:cs typeface="Arial"/>
                <a:sym typeface="Arial"/>
                <a:hlinkClick r:id="rId5">
                  <a:extLst>
                    <a:ext uri="{A12FA001-AC4F-418D-AE19-62706E023703}">
                      <ahyp:hlinkClr xmlns:ahyp="http://schemas.microsoft.com/office/drawing/2018/hyperlinkcolor" val="tx"/>
                    </a:ext>
                  </a:extLst>
                </a:hlinkClick>
              </a:rPr>
              <a:t>Databricks</a:t>
            </a:r>
            <a:r>
              <a:rPr lang="pl-PL" sz="1050" u="sng" dirty="0">
                <a:solidFill>
                  <a:srgbClr val="F8542C"/>
                </a:solidFill>
                <a:highlight>
                  <a:srgbClr val="FFFFFF"/>
                </a:highlight>
                <a:latin typeface="Arial"/>
                <a:ea typeface="Arial"/>
                <a:cs typeface="Arial"/>
                <a:sym typeface="Arial"/>
                <a:hlinkClick r:id="rId5">
                  <a:extLst>
                    <a:ext uri="{A12FA001-AC4F-418D-AE19-62706E023703}">
                      <ahyp:hlinkClr xmlns:ahyp="http://schemas.microsoft.com/office/drawing/2018/hyperlinkcolor" val="tx"/>
                    </a:ext>
                  </a:extLst>
                </a:hlinkClick>
              </a:rPr>
              <a:t> </a:t>
            </a:r>
            <a:r>
              <a:rPr lang="pl-PL" sz="1050" u="sng" dirty="0" err="1">
                <a:solidFill>
                  <a:srgbClr val="F8542C"/>
                </a:solidFill>
                <a:highlight>
                  <a:srgbClr val="FFFFFF"/>
                </a:highlight>
                <a:latin typeface="Arial"/>
                <a:ea typeface="Arial"/>
                <a:cs typeface="Arial"/>
                <a:sym typeface="Arial"/>
                <a:hlinkClick r:id="rId5">
                  <a:extLst>
                    <a:ext uri="{A12FA001-AC4F-418D-AE19-62706E023703}">
                      <ahyp:hlinkClr xmlns:ahyp="http://schemas.microsoft.com/office/drawing/2018/hyperlinkcolor" val="tx"/>
                    </a:ext>
                  </a:extLst>
                </a:hlinkClick>
              </a:rPr>
              <a:t>extension</a:t>
            </a:r>
            <a:endParaRPr sz="1050" u="sng" dirty="0">
              <a:solidFill>
                <a:srgbClr val="F8542C"/>
              </a:solidFill>
              <a:highlight>
                <a:srgbClr val="FFFFFF"/>
              </a:highlight>
              <a:latin typeface="Arial"/>
              <a:ea typeface="Arial"/>
              <a:cs typeface="Arial"/>
              <a:sym typeface="Arial"/>
            </a:endParaRPr>
          </a:p>
          <a:p>
            <a:pPr marL="0" lvl="0" indent="0" algn="l" rtl="0">
              <a:lnSpc>
                <a:spcPct val="150000"/>
              </a:lnSpc>
              <a:spcBef>
                <a:spcPts val="800"/>
              </a:spcBef>
              <a:spcAft>
                <a:spcPts val="0"/>
              </a:spcAft>
              <a:buClr>
                <a:schemeClr val="dk1"/>
              </a:buClr>
              <a:buSzPts val="1100"/>
              <a:buFont typeface="Arial"/>
              <a:buNone/>
            </a:pPr>
            <a:r>
              <a:rPr lang="pl-PL" sz="1050" u="sng" dirty="0" err="1">
                <a:solidFill>
                  <a:srgbClr val="F8542C"/>
                </a:solidFill>
                <a:highlight>
                  <a:srgbClr val="FFFFFF"/>
                </a:highlight>
                <a:latin typeface="Arial"/>
                <a:ea typeface="Arial"/>
                <a:cs typeface="Arial"/>
                <a:sym typeface="Arial"/>
                <a:hlinkClick r:id="rId6">
                  <a:extLst>
                    <a:ext uri="{A12FA001-AC4F-418D-AE19-62706E023703}">
                      <ahyp:hlinkClr xmlns:ahyp="http://schemas.microsoft.com/office/drawing/2018/hyperlinkcolor" val="tx"/>
                    </a:ext>
                  </a:extLst>
                </a:hlinkClick>
              </a:rPr>
              <a:t>Databricks</a:t>
            </a:r>
            <a:r>
              <a:rPr lang="pl-PL" sz="1050" u="sng" dirty="0">
                <a:solidFill>
                  <a:srgbClr val="F8542C"/>
                </a:solidFill>
                <a:highlight>
                  <a:srgbClr val="FFFFFF"/>
                </a:highlight>
                <a:latin typeface="Arial"/>
                <a:ea typeface="Arial"/>
                <a:cs typeface="Arial"/>
                <a:sym typeface="Arial"/>
                <a:hlinkClick r:id="rId6">
                  <a:extLst>
                    <a:ext uri="{A12FA001-AC4F-418D-AE19-62706E023703}">
                      <ahyp:hlinkClr xmlns:ahyp="http://schemas.microsoft.com/office/drawing/2018/hyperlinkcolor" val="tx"/>
                    </a:ext>
                  </a:extLst>
                </a:hlinkClick>
              </a:rPr>
              <a:t> Connect</a:t>
            </a:r>
            <a:endParaRPr sz="1050" u="sng" dirty="0">
              <a:solidFill>
                <a:srgbClr val="F8542C"/>
              </a:solidFill>
              <a:highlight>
                <a:srgbClr val="FFFFFF"/>
              </a:highlight>
              <a:latin typeface="Arial"/>
              <a:ea typeface="Arial"/>
              <a:cs typeface="Arial"/>
              <a:sym typeface="Arial"/>
            </a:endParaRPr>
          </a:p>
          <a:p>
            <a:pPr marL="0" lvl="0" indent="0" algn="l" rtl="0">
              <a:spcBef>
                <a:spcPts val="1000"/>
              </a:spcBef>
              <a:spcAft>
                <a:spcPts val="0"/>
              </a:spcAft>
              <a:buNone/>
            </a:pPr>
            <a:r>
              <a:rPr lang="pl-PL" sz="1350" b="1" dirty="0">
                <a:highlight>
                  <a:srgbClr val="FFFFFF"/>
                </a:highlight>
                <a:latin typeface="Arial"/>
                <a:ea typeface="Arial"/>
                <a:cs typeface="Arial"/>
                <a:sym typeface="Arial"/>
              </a:rPr>
              <a:t>Architektura Data Lake</a:t>
            </a:r>
            <a:endParaRPr sz="1350" b="1" dirty="0">
              <a:highlight>
                <a:srgbClr val="FFFFFF"/>
              </a:highlight>
              <a:latin typeface="Arial"/>
              <a:ea typeface="Arial"/>
              <a:cs typeface="Arial"/>
              <a:sym typeface="Arial"/>
            </a:endParaRPr>
          </a:p>
          <a:p>
            <a:pPr marL="0" lvl="0" indent="0" algn="l" rtl="0">
              <a:spcBef>
                <a:spcPts val="1000"/>
              </a:spcBef>
              <a:spcAft>
                <a:spcPts val="0"/>
              </a:spcAft>
              <a:buNone/>
            </a:pPr>
            <a:r>
              <a:rPr lang="pl-PL" sz="1350" u="sng" dirty="0">
                <a:solidFill>
                  <a:srgbClr val="F8542C"/>
                </a:solidFill>
                <a:highlight>
                  <a:srgbClr val="FFFFFF"/>
                </a:highlight>
                <a:latin typeface="Arial"/>
                <a:ea typeface="Arial"/>
                <a:cs typeface="Arial"/>
                <a:sym typeface="Arial"/>
                <a:hlinkClick r:id="rId7">
                  <a:extLst>
                    <a:ext uri="{A12FA001-AC4F-418D-AE19-62706E023703}">
                      <ahyp:hlinkClr xmlns:ahyp="http://schemas.microsoft.com/office/drawing/2018/hyperlinkcolor" val="tx"/>
                    </a:ext>
                  </a:extLst>
                </a:hlinkClick>
              </a:rPr>
              <a:t>Data </a:t>
            </a:r>
            <a:r>
              <a:rPr lang="pl-PL" sz="1350" u="sng" dirty="0" err="1">
                <a:solidFill>
                  <a:srgbClr val="F8542C"/>
                </a:solidFill>
                <a:highlight>
                  <a:srgbClr val="FFFFFF"/>
                </a:highlight>
                <a:latin typeface="Arial"/>
                <a:ea typeface="Arial"/>
                <a:cs typeface="Arial"/>
                <a:sym typeface="Arial"/>
                <a:hlinkClick r:id="rId7">
                  <a:extLst>
                    <a:ext uri="{A12FA001-AC4F-418D-AE19-62706E023703}">
                      <ahyp:hlinkClr xmlns:ahyp="http://schemas.microsoft.com/office/drawing/2018/hyperlinkcolor" val="tx"/>
                    </a:ext>
                  </a:extLst>
                </a:hlinkClick>
              </a:rPr>
              <a:t>lake</a:t>
            </a:r>
            <a:r>
              <a:rPr lang="pl-PL" sz="1350" u="sng" dirty="0">
                <a:solidFill>
                  <a:srgbClr val="F8542C"/>
                </a:solidFill>
                <a:highlight>
                  <a:srgbClr val="FFFFFF"/>
                </a:highlight>
                <a:latin typeface="Arial"/>
                <a:ea typeface="Arial"/>
                <a:cs typeface="Arial"/>
                <a:sym typeface="Arial"/>
                <a:hlinkClick r:id="rId7">
                  <a:extLst>
                    <a:ext uri="{A12FA001-AC4F-418D-AE19-62706E023703}">
                      <ahyp:hlinkClr xmlns:ahyp="http://schemas.microsoft.com/office/drawing/2018/hyperlinkcolor" val="tx"/>
                    </a:ext>
                  </a:extLst>
                </a:hlinkClick>
              </a:rPr>
              <a:t> </a:t>
            </a:r>
            <a:r>
              <a:rPr lang="pl-PL" sz="1350" u="sng" dirty="0" err="1">
                <a:solidFill>
                  <a:srgbClr val="F8542C"/>
                </a:solidFill>
                <a:highlight>
                  <a:srgbClr val="FFFFFF"/>
                </a:highlight>
                <a:latin typeface="Arial"/>
                <a:ea typeface="Arial"/>
                <a:cs typeface="Arial"/>
                <a:sym typeface="Arial"/>
                <a:hlinkClick r:id="rId7">
                  <a:extLst>
                    <a:ext uri="{A12FA001-AC4F-418D-AE19-62706E023703}">
                      <ahyp:hlinkClr xmlns:ahyp="http://schemas.microsoft.com/office/drawing/2018/hyperlinkcolor" val="tx"/>
                    </a:ext>
                  </a:extLst>
                </a:hlinkClick>
              </a:rPr>
              <a:t>architecture</a:t>
            </a:r>
            <a:endParaRPr sz="1350" b="1" dirty="0">
              <a:highlight>
                <a:srgbClr val="FFFFFF"/>
              </a:highlight>
              <a:latin typeface="Arial"/>
              <a:ea typeface="Arial"/>
              <a:cs typeface="Arial"/>
              <a:sym typeface="Arial"/>
            </a:endParaRPr>
          </a:p>
        </p:txBody>
      </p:sp>
      <p:sp>
        <p:nvSpPr>
          <p:cNvPr id="101" name="Google Shape;101;g1dde113a650_0_12"/>
          <p:cNvSpPr txBox="1"/>
          <p:nvPr/>
        </p:nvSpPr>
        <p:spPr>
          <a:xfrm>
            <a:off x="5084800" y="1935125"/>
            <a:ext cx="4663800" cy="3113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pl-PL" sz="1350" b="1">
                <a:solidFill>
                  <a:schemeClr val="dk1"/>
                </a:solidFill>
                <a:highlight>
                  <a:srgbClr val="FFFFFF"/>
                </a:highlight>
              </a:rPr>
              <a:t>Przydatne treści dla Inżyniera danych</a:t>
            </a:r>
            <a:endParaRPr>
              <a:solidFill>
                <a:schemeClr val="dk1"/>
              </a:solidFill>
            </a:endParaRPr>
          </a:p>
          <a:p>
            <a:pPr marL="596900" lvl="0" indent="-298450" algn="l" rtl="0">
              <a:lnSpc>
                <a:spcPct val="115000"/>
              </a:lnSpc>
              <a:spcBef>
                <a:spcPts val="1200"/>
              </a:spcBef>
              <a:spcAft>
                <a:spcPts val="0"/>
              </a:spcAft>
              <a:buClr>
                <a:schemeClr val="dk1"/>
              </a:buClr>
              <a:buSzPts val="1100"/>
              <a:buChar char="●"/>
            </a:pPr>
            <a:r>
              <a:rPr lang="pl-PL" sz="1100" u="sng">
                <a:solidFill>
                  <a:srgbClr val="F8542C"/>
                </a:solidFill>
                <a:hlinkClick r:id="rId8">
                  <a:extLst>
                    <a:ext uri="{A12FA001-AC4F-418D-AE19-62706E023703}">
                      <ahyp:hlinkClr xmlns:ahyp="http://schemas.microsoft.com/office/drawing/2018/hyperlinkcolor" val="tx"/>
                    </a:ext>
                  </a:extLst>
                </a:hlinkClick>
              </a:rPr>
              <a:t>Big Data and Analytics</a:t>
            </a:r>
            <a:endParaRPr sz="1100" u="sng">
              <a:solidFill>
                <a:srgbClr val="F8542C"/>
              </a:solidFill>
            </a:endParaRPr>
          </a:p>
          <a:p>
            <a:pPr marL="596900" lvl="0" indent="-298450" algn="l" rtl="0">
              <a:lnSpc>
                <a:spcPct val="115000"/>
              </a:lnSpc>
              <a:spcBef>
                <a:spcPts val="0"/>
              </a:spcBef>
              <a:spcAft>
                <a:spcPts val="0"/>
              </a:spcAft>
              <a:buClr>
                <a:schemeClr val="dk1"/>
              </a:buClr>
              <a:buSzPts val="1100"/>
              <a:buChar char="●"/>
            </a:pPr>
            <a:r>
              <a:rPr lang="pl-PL" sz="1100" u="sng">
                <a:solidFill>
                  <a:srgbClr val="F8542C"/>
                </a:solidFill>
                <a:hlinkClick r:id="rId9">
                  <a:extLst>
                    <a:ext uri="{A12FA001-AC4F-418D-AE19-62706E023703}">
                      <ahyp:hlinkClr xmlns:ahyp="http://schemas.microsoft.com/office/drawing/2018/hyperlinkcolor" val="tx"/>
                    </a:ext>
                  </a:extLst>
                </a:hlinkClick>
              </a:rPr>
              <a:t>Big Data Quarterly</a:t>
            </a:r>
            <a:endParaRPr sz="1100" u="sng">
              <a:solidFill>
                <a:srgbClr val="F8542C"/>
              </a:solidFill>
            </a:endParaRPr>
          </a:p>
          <a:p>
            <a:pPr marL="596900" lvl="0" indent="-298450" algn="l" rtl="0">
              <a:lnSpc>
                <a:spcPct val="115000"/>
              </a:lnSpc>
              <a:spcBef>
                <a:spcPts val="0"/>
              </a:spcBef>
              <a:spcAft>
                <a:spcPts val="0"/>
              </a:spcAft>
              <a:buClr>
                <a:schemeClr val="dk1"/>
              </a:buClr>
              <a:buSzPts val="1100"/>
              <a:buChar char="●"/>
            </a:pPr>
            <a:r>
              <a:rPr lang="pl-PL" sz="1100" u="sng">
                <a:solidFill>
                  <a:srgbClr val="F8542C"/>
                </a:solidFill>
                <a:hlinkClick r:id="rId10">
                  <a:extLst>
                    <a:ext uri="{A12FA001-AC4F-418D-AE19-62706E023703}">
                      <ahyp:hlinkClr xmlns:ahyp="http://schemas.microsoft.com/office/drawing/2018/hyperlinkcolor" val="tx"/>
                    </a:ext>
                  </a:extLst>
                </a:hlinkClick>
              </a:rPr>
              <a:t>Database Weekly by SQLServerCentral.com</a:t>
            </a:r>
            <a:endParaRPr sz="1100" u="sng">
              <a:solidFill>
                <a:srgbClr val="F8542C"/>
              </a:solidFill>
            </a:endParaRPr>
          </a:p>
          <a:p>
            <a:pPr marL="596900" lvl="0" indent="-298450" algn="l" rtl="0">
              <a:lnSpc>
                <a:spcPct val="115000"/>
              </a:lnSpc>
              <a:spcBef>
                <a:spcPts val="0"/>
              </a:spcBef>
              <a:spcAft>
                <a:spcPts val="0"/>
              </a:spcAft>
              <a:buClr>
                <a:schemeClr val="dk1"/>
              </a:buClr>
              <a:buSzPts val="1100"/>
              <a:buChar char="●"/>
            </a:pPr>
            <a:r>
              <a:rPr lang="pl-PL" sz="1100" u="sng">
                <a:solidFill>
                  <a:srgbClr val="F8542C"/>
                </a:solidFill>
                <a:hlinkClick r:id="rId11">
                  <a:extLst>
                    <a:ext uri="{A12FA001-AC4F-418D-AE19-62706E023703}">
                      <ahyp:hlinkClr xmlns:ahyp="http://schemas.microsoft.com/office/drawing/2018/hyperlinkcolor" val="tx"/>
                    </a:ext>
                  </a:extLst>
                </a:hlinkClick>
              </a:rPr>
              <a:t>Power BI Weekly Newsletter</a:t>
            </a:r>
            <a:endParaRPr sz="1100" u="sng">
              <a:solidFill>
                <a:srgbClr val="F8542C"/>
              </a:solidFill>
            </a:endParaRPr>
          </a:p>
          <a:p>
            <a:pPr marL="596900" lvl="0" indent="-298450" algn="l" rtl="0">
              <a:lnSpc>
                <a:spcPct val="115000"/>
              </a:lnSpc>
              <a:spcBef>
                <a:spcPts val="0"/>
              </a:spcBef>
              <a:spcAft>
                <a:spcPts val="0"/>
              </a:spcAft>
              <a:buClr>
                <a:schemeClr val="dk1"/>
              </a:buClr>
              <a:buSzPts val="1100"/>
              <a:buChar char="●"/>
            </a:pPr>
            <a:r>
              <a:rPr lang="pl-PL" sz="1100" u="sng">
                <a:solidFill>
                  <a:srgbClr val="F8542C"/>
                </a:solidFill>
                <a:hlinkClick r:id="rId12">
                  <a:extLst>
                    <a:ext uri="{A12FA001-AC4F-418D-AE19-62706E023703}">
                      <ahyp:hlinkClr xmlns:ahyp="http://schemas.microsoft.com/office/drawing/2018/hyperlinkcolor" val="tx"/>
                    </a:ext>
                  </a:extLst>
                </a:hlinkClick>
              </a:rPr>
              <a:t>Azure Weekly Newsletter</a:t>
            </a:r>
            <a:endParaRPr sz="1100" u="sng">
              <a:solidFill>
                <a:srgbClr val="F8542C"/>
              </a:solidFill>
            </a:endParaRPr>
          </a:p>
          <a:p>
            <a:pPr marL="596900" lvl="0" indent="-298450" algn="l" rtl="0">
              <a:lnSpc>
                <a:spcPct val="115000"/>
              </a:lnSpc>
              <a:spcBef>
                <a:spcPts val="0"/>
              </a:spcBef>
              <a:spcAft>
                <a:spcPts val="0"/>
              </a:spcAft>
              <a:buClr>
                <a:schemeClr val="dk1"/>
              </a:buClr>
              <a:buSzPts val="1100"/>
              <a:buChar char="●"/>
            </a:pPr>
            <a:r>
              <a:rPr lang="pl-PL" sz="1100" u="sng">
                <a:solidFill>
                  <a:srgbClr val="F8542C"/>
                </a:solidFill>
                <a:hlinkClick r:id="rId13">
                  <a:extLst>
                    <a:ext uri="{A12FA001-AC4F-418D-AE19-62706E023703}">
                      <ahyp:hlinkClr xmlns:ahyp="http://schemas.microsoft.com/office/drawing/2018/hyperlinkcolor" val="tx"/>
                    </a:ext>
                  </a:extLst>
                </a:hlinkClick>
              </a:rPr>
              <a:t>Brent Ozar SQL Server</a:t>
            </a:r>
            <a:endParaRPr sz="1100" u="sng">
              <a:solidFill>
                <a:srgbClr val="F8542C"/>
              </a:solidFill>
            </a:endParaRPr>
          </a:p>
          <a:p>
            <a:pPr marL="596900" lvl="0" indent="-298450" algn="l" rtl="0">
              <a:lnSpc>
                <a:spcPct val="115000"/>
              </a:lnSpc>
              <a:spcBef>
                <a:spcPts val="0"/>
              </a:spcBef>
              <a:spcAft>
                <a:spcPts val="0"/>
              </a:spcAft>
              <a:buClr>
                <a:schemeClr val="dk1"/>
              </a:buClr>
              <a:buSzPts val="1100"/>
              <a:buChar char="●"/>
            </a:pPr>
            <a:r>
              <a:rPr lang="pl-PL" sz="1100" u="sng">
                <a:solidFill>
                  <a:srgbClr val="F8542C"/>
                </a:solidFill>
                <a:hlinkClick r:id="rId14">
                  <a:extLst>
                    <a:ext uri="{A12FA001-AC4F-418D-AE19-62706E023703}">
                      <ahyp:hlinkClr xmlns:ahyp="http://schemas.microsoft.com/office/drawing/2018/hyperlinkcolor" val="tx"/>
                    </a:ext>
                  </a:extLst>
                </a:hlinkClick>
              </a:rPr>
              <a:t>SQLBI Articles</a:t>
            </a:r>
            <a:endParaRPr sz="1100" u="sng">
              <a:solidFill>
                <a:srgbClr val="F8542C"/>
              </a:solidFill>
            </a:endParaRPr>
          </a:p>
          <a:p>
            <a:pPr marL="596900" lvl="0" indent="-298450" algn="l" rtl="0">
              <a:lnSpc>
                <a:spcPct val="115000"/>
              </a:lnSpc>
              <a:spcBef>
                <a:spcPts val="0"/>
              </a:spcBef>
              <a:spcAft>
                <a:spcPts val="0"/>
              </a:spcAft>
              <a:buClr>
                <a:schemeClr val="dk1"/>
              </a:buClr>
              <a:buSzPts val="1100"/>
              <a:buChar char="●"/>
            </a:pPr>
            <a:r>
              <a:rPr lang="pl-PL" sz="1100" u="sng">
                <a:solidFill>
                  <a:srgbClr val="F8542C"/>
                </a:solidFill>
                <a:hlinkClick r:id="rId15">
                  <a:extLst>
                    <a:ext uri="{A12FA001-AC4F-418D-AE19-62706E023703}">
                      <ahyp:hlinkClr xmlns:ahyp="http://schemas.microsoft.com/office/drawing/2018/hyperlinkcolor" val="tx"/>
                    </a:ext>
                  </a:extLst>
                </a:hlinkClick>
              </a:rPr>
              <a:t>Data Mesh Learning Newsletter</a:t>
            </a:r>
            <a:endParaRPr sz="1100" u="sng">
              <a:solidFill>
                <a:srgbClr val="F8542C"/>
              </a:solidFill>
            </a:endParaRPr>
          </a:p>
          <a:p>
            <a:pPr marL="596900" lvl="0" indent="-298450" algn="l" rtl="0">
              <a:lnSpc>
                <a:spcPct val="115000"/>
              </a:lnSpc>
              <a:spcBef>
                <a:spcPts val="0"/>
              </a:spcBef>
              <a:spcAft>
                <a:spcPts val="0"/>
              </a:spcAft>
              <a:buClr>
                <a:schemeClr val="dk1"/>
              </a:buClr>
              <a:buSzPts val="1100"/>
              <a:buChar char="●"/>
            </a:pPr>
            <a:r>
              <a:rPr lang="pl-PL" sz="1100" u="sng">
                <a:solidFill>
                  <a:srgbClr val="F8542C"/>
                </a:solidFill>
                <a:hlinkClick r:id="rId16">
                  <a:extLst>
                    <a:ext uri="{A12FA001-AC4F-418D-AE19-62706E023703}">
                      <ahyp:hlinkClr xmlns:ahyp="http://schemas.microsoft.com/office/drawing/2018/hyperlinkcolor" val="tx"/>
                    </a:ext>
                  </a:extLst>
                </a:hlinkClick>
              </a:rPr>
              <a:t>Dataversity white papers</a:t>
            </a:r>
            <a:endParaRPr sz="1100" u="sng">
              <a:solidFill>
                <a:srgbClr val="F8542C"/>
              </a:solidFill>
            </a:endParaRPr>
          </a:p>
          <a:p>
            <a:pPr marL="0" lvl="0" indent="0" algn="l" rtl="0">
              <a:lnSpc>
                <a:spcPct val="184090"/>
              </a:lnSpc>
              <a:spcBef>
                <a:spcPts val="1200"/>
              </a:spcBef>
              <a:spcAft>
                <a:spcPts val="0"/>
              </a:spcAft>
              <a:buClr>
                <a:schemeClr val="dk1"/>
              </a:buClr>
              <a:buSzPts val="1100"/>
              <a:buFont typeface="Arial"/>
              <a:buNone/>
            </a:pPr>
            <a:endParaRPr sz="1100">
              <a:solidFill>
                <a:schemeClr val="dk1"/>
              </a:solidFill>
            </a:endParaRPr>
          </a:p>
          <a:p>
            <a:pPr marL="0" lvl="0" indent="0" algn="l" rtl="0">
              <a:spcBef>
                <a:spcPts val="800"/>
              </a:spcBef>
              <a:spcAft>
                <a:spcPts val="0"/>
              </a:spcAft>
              <a:buNone/>
            </a:pPr>
            <a:endParaRPr b="1">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dde113a650_0_0"/>
          <p:cNvSpPr txBox="1">
            <a:spLocks noGrp="1"/>
          </p:cNvSpPr>
          <p:nvPr>
            <p:ph type="title"/>
          </p:nvPr>
        </p:nvSpPr>
        <p:spPr>
          <a:xfrm>
            <a:off x="838200" y="365125"/>
            <a:ext cx="10515600" cy="9141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pl-PL"/>
              <a:t>Jak rozmawiać z AI</a:t>
            </a:r>
            <a:endParaRPr/>
          </a:p>
        </p:txBody>
      </p:sp>
      <p:sp>
        <p:nvSpPr>
          <p:cNvPr id="107" name="Google Shape;107;g1dde113a650_0_0"/>
          <p:cNvSpPr txBox="1">
            <a:spLocks noGrp="1"/>
          </p:cNvSpPr>
          <p:nvPr>
            <p:ph type="body" idx="1"/>
          </p:nvPr>
        </p:nvSpPr>
        <p:spPr>
          <a:xfrm>
            <a:off x="838200" y="13317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pl-PL" u="sng" dirty="0">
                <a:solidFill>
                  <a:schemeClr val="hlink"/>
                </a:solidFill>
                <a:hlinkClick r:id="rId3"/>
              </a:rPr>
              <a:t>https://learnprompting.org/</a:t>
            </a:r>
            <a:endParaRPr dirty="0"/>
          </a:p>
          <a:p>
            <a:pPr marL="0" lvl="0" indent="0" algn="l" rtl="0">
              <a:spcBef>
                <a:spcPts val="1000"/>
              </a:spcBef>
              <a:spcAft>
                <a:spcPts val="0"/>
              </a:spcAft>
              <a:buNone/>
            </a:pPr>
            <a:endParaRPr dirty="0"/>
          </a:p>
        </p:txBody>
      </p:sp>
      <p:pic>
        <p:nvPicPr>
          <p:cNvPr id="108" name="Google Shape;108;g1dde113a650_0_0"/>
          <p:cNvPicPr preferRelativeResize="0"/>
          <p:nvPr/>
        </p:nvPicPr>
        <p:blipFill>
          <a:blip r:embed="rId4">
            <a:alphaModFix/>
          </a:blip>
          <a:stretch>
            <a:fillRect/>
          </a:stretch>
        </p:blipFill>
        <p:spPr>
          <a:xfrm>
            <a:off x="3343427" y="1829875"/>
            <a:ext cx="7832401" cy="4639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
          <p:cNvSpPr txBox="1">
            <a:spLocks noGrp="1"/>
          </p:cNvSpPr>
          <p:nvPr>
            <p:ph type="title"/>
          </p:nvPr>
        </p:nvSpPr>
        <p:spPr>
          <a:xfrm>
            <a:off x="838200" y="541538"/>
            <a:ext cx="10515600" cy="77235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pl-PL" b="1" i="0" u="none" strike="noStrike">
                <a:solidFill>
                  <a:srgbClr val="000000"/>
                </a:solidFill>
                <a:latin typeface="Arial"/>
                <a:ea typeface="Arial"/>
                <a:cs typeface="Arial"/>
                <a:sym typeface="Arial"/>
              </a:rPr>
              <a:t>Książki i materiały</a:t>
            </a:r>
            <a:endParaRPr/>
          </a:p>
        </p:txBody>
      </p:sp>
      <p:sp>
        <p:nvSpPr>
          <p:cNvPr id="114" name="Google Shape;114;p2"/>
          <p:cNvSpPr txBox="1"/>
          <p:nvPr/>
        </p:nvSpPr>
        <p:spPr>
          <a:xfrm>
            <a:off x="602264" y="1633328"/>
            <a:ext cx="10987500" cy="107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l-PL" sz="1600" b="0" i="0" u="sng" strike="noStrike" cap="none">
                <a:solidFill>
                  <a:srgbClr val="0F1111"/>
                </a:solidFill>
                <a:latin typeface="Arial"/>
                <a:ea typeface="Arial"/>
                <a:cs typeface="Arial"/>
                <a:sym typeface="Arial"/>
                <a:hlinkClick r:id="rId3">
                  <a:extLst>
                    <a:ext uri="{A12FA001-AC4F-418D-AE19-62706E023703}">
                      <ahyp:hlinkClr xmlns:ahyp="http://schemas.microsoft.com/office/drawing/2018/hyperlinkcolor" val="tx"/>
                    </a:ext>
                  </a:extLst>
                </a:hlinkClick>
              </a:rPr>
              <a:t>Spark: The Definitive Guide: Big Data Processing Made Simple</a:t>
            </a:r>
            <a:endParaRPr sz="1600" b="1" i="0" u="none" strike="noStrike" cap="none">
              <a:solidFill>
                <a:srgbClr val="0F1111"/>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
        <p:nvSpPr>
          <p:cNvPr id="115" name="Google Shape;115;p2"/>
          <p:cNvSpPr txBox="1"/>
          <p:nvPr/>
        </p:nvSpPr>
        <p:spPr>
          <a:xfrm>
            <a:off x="838200" y="4069194"/>
            <a:ext cx="609460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l-PL" sz="1600" b="0" i="0" u="sng" strike="noStrike" cap="none">
                <a:solidFill>
                  <a:srgbClr val="0F1111"/>
                </a:solidFill>
                <a:latin typeface="Arial"/>
                <a:ea typeface="Arial"/>
                <a:cs typeface="Arial"/>
                <a:sym typeface="Arial"/>
                <a:hlinkClick r:id="rId4">
                  <a:extLst>
                    <a:ext uri="{A12FA001-AC4F-418D-AE19-62706E023703}">
                      <ahyp:hlinkClr xmlns:ahyp="http://schemas.microsoft.com/office/drawing/2018/hyperlinkcolor" val="tx"/>
                    </a:ext>
                  </a:extLst>
                </a:hlinkClick>
              </a:rPr>
              <a:t>Learning Spark: Lightning-Fast Big Data Analysis</a:t>
            </a:r>
            <a:endParaRPr sz="1600" b="0" i="0" u="none" strike="noStrike" cap="none">
              <a:solidFill>
                <a:srgbClr val="0F1111"/>
              </a:solidFill>
              <a:latin typeface="Arial"/>
              <a:ea typeface="Arial"/>
              <a:cs typeface="Arial"/>
              <a:sym typeface="Arial"/>
            </a:endParaRPr>
          </a:p>
        </p:txBody>
      </p:sp>
      <p:pic>
        <p:nvPicPr>
          <p:cNvPr id="116" name="Google Shape;116;p2"/>
          <p:cNvPicPr preferRelativeResize="0"/>
          <p:nvPr/>
        </p:nvPicPr>
        <p:blipFill rotWithShape="1">
          <a:blip r:embed="rId5">
            <a:alphaModFix/>
          </a:blip>
          <a:srcRect/>
          <a:stretch/>
        </p:blipFill>
        <p:spPr>
          <a:xfrm>
            <a:off x="6953773" y="4196574"/>
            <a:ext cx="1870505" cy="2442048"/>
          </a:xfrm>
          <a:prstGeom prst="rect">
            <a:avLst/>
          </a:prstGeom>
          <a:noFill/>
          <a:ln>
            <a:noFill/>
          </a:ln>
        </p:spPr>
      </p:pic>
      <p:pic>
        <p:nvPicPr>
          <p:cNvPr id="117" name="Google Shape;117;p2"/>
          <p:cNvPicPr preferRelativeResize="0"/>
          <p:nvPr/>
        </p:nvPicPr>
        <p:blipFill rotWithShape="1">
          <a:blip r:embed="rId6">
            <a:alphaModFix/>
          </a:blip>
          <a:srcRect/>
          <a:stretch/>
        </p:blipFill>
        <p:spPr>
          <a:xfrm>
            <a:off x="6953774" y="1633328"/>
            <a:ext cx="1870505" cy="241700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Blogi dla Inżyniera Danych</a:t>
            </a:r>
            <a:endParaRPr/>
          </a:p>
        </p:txBody>
      </p:sp>
      <p:sp>
        <p:nvSpPr>
          <p:cNvPr id="123" name="Google Shape;123;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114300" lvl="0" indent="0" algn="l" rtl="0">
              <a:lnSpc>
                <a:spcPct val="90000"/>
              </a:lnSpc>
              <a:spcBef>
                <a:spcPts val="1000"/>
              </a:spcBef>
              <a:spcAft>
                <a:spcPts val="0"/>
              </a:spcAft>
              <a:buSzPct val="69498"/>
              <a:buNone/>
            </a:pPr>
            <a:r>
              <a:rPr lang="pl-PL" dirty="0">
                <a:latin typeface="Arial"/>
                <a:ea typeface="Arial"/>
                <a:cs typeface="Arial"/>
                <a:sym typeface="Arial"/>
              </a:rPr>
              <a:t>1.  </a:t>
            </a:r>
            <a:r>
              <a:rPr lang="pl-PL" u="sng" dirty="0">
                <a:latin typeface="Arial"/>
                <a:ea typeface="Arial"/>
                <a:cs typeface="Arial"/>
                <a:sym typeface="Arial"/>
              </a:rPr>
              <a:t> </a:t>
            </a:r>
            <a:r>
              <a:rPr lang="pl-PL" b="1" u="sng" dirty="0">
                <a:latin typeface="Arial"/>
                <a:ea typeface="Arial"/>
                <a:cs typeface="Arial"/>
                <a:sym typeface="Arial"/>
              </a:rPr>
              <a:t>https://books.japila.pl/apache-spark-internals/</a:t>
            </a:r>
            <a:endParaRPr b="1" u="sng" dirty="0">
              <a:latin typeface="Arial"/>
              <a:ea typeface="Arial"/>
              <a:cs typeface="Arial"/>
              <a:sym typeface="Arial"/>
            </a:endParaRPr>
          </a:p>
          <a:p>
            <a:pPr marL="114300" lvl="0" indent="0" algn="l" rtl="0">
              <a:lnSpc>
                <a:spcPct val="90000"/>
              </a:lnSpc>
              <a:spcBef>
                <a:spcPts val="1000"/>
              </a:spcBef>
              <a:spcAft>
                <a:spcPts val="0"/>
              </a:spcAft>
              <a:buSzPct val="69498"/>
              <a:buNone/>
            </a:pPr>
            <a:r>
              <a:rPr lang="pl-PL" dirty="0">
                <a:latin typeface="Arial"/>
                <a:ea typeface="Arial"/>
                <a:cs typeface="Arial"/>
                <a:sym typeface="Arial"/>
              </a:rPr>
              <a:t>2.   </a:t>
            </a:r>
            <a:r>
              <a:rPr lang="pl-PL" b="1" i="0" u="sng" strike="noStrike" dirty="0" err="1">
                <a:solidFill>
                  <a:srgbClr val="222222"/>
                </a:solidFill>
                <a:latin typeface="Arial"/>
                <a:ea typeface="Arial"/>
                <a:cs typeface="Arial"/>
                <a:sym typeface="Arial"/>
                <a:hlinkClick r:id="rId3">
                  <a:extLst>
                    <a:ext uri="{A12FA001-AC4F-418D-AE19-62706E023703}">
                      <ahyp:hlinkClr xmlns:ahyp="http://schemas.microsoft.com/office/drawing/2018/hyperlinkcolor" val="tx"/>
                    </a:ext>
                  </a:extLst>
                </a:hlinkClick>
              </a:rPr>
              <a:t>seequality</a:t>
            </a:r>
            <a:endParaRPr b="0" i="0" dirty="0">
              <a:solidFill>
                <a:srgbClr val="222222"/>
              </a:solidFill>
              <a:latin typeface="Arial"/>
              <a:ea typeface="Arial"/>
              <a:cs typeface="Arial"/>
              <a:sym typeface="Arial"/>
            </a:endParaRPr>
          </a:p>
          <a:p>
            <a:pPr marL="114300" lvl="0" indent="0" algn="l" rtl="0">
              <a:lnSpc>
                <a:spcPct val="90000"/>
              </a:lnSpc>
              <a:spcBef>
                <a:spcPts val="1000"/>
              </a:spcBef>
              <a:spcAft>
                <a:spcPts val="0"/>
              </a:spcAft>
              <a:buSzPct val="69498"/>
              <a:buNone/>
            </a:pPr>
            <a:r>
              <a:rPr lang="pl-PL" dirty="0">
                <a:latin typeface="Arial"/>
                <a:ea typeface="Arial"/>
                <a:cs typeface="Arial"/>
                <a:sym typeface="Arial"/>
              </a:rPr>
              <a:t>3.   </a:t>
            </a:r>
            <a:r>
              <a:rPr lang="pl-PL" b="1" i="0" u="sng" strike="noStrike" dirty="0">
                <a:solidFill>
                  <a:srgbClr val="CF4900"/>
                </a:solidFill>
                <a:latin typeface="Arial"/>
                <a:ea typeface="Arial"/>
                <a:cs typeface="Arial"/>
                <a:sym typeface="Arial"/>
                <a:hlinkClick r:id="rId4">
                  <a:extLst>
                    <a:ext uri="{A12FA001-AC4F-418D-AE19-62706E023703}">
                      <ahyp:hlinkClr xmlns:ahyp="http://schemas.microsoft.com/office/drawing/2018/hyperlinkcolor" val="tx"/>
                    </a:ext>
                  </a:extLst>
                </a:hlinkClick>
              </a:rPr>
              <a:t>jamesserra.com</a:t>
            </a:r>
            <a:endParaRPr b="0" i="0" dirty="0">
              <a:solidFill>
                <a:srgbClr val="222222"/>
              </a:solidFill>
              <a:latin typeface="Arial"/>
              <a:ea typeface="Arial"/>
              <a:cs typeface="Arial"/>
              <a:sym typeface="Arial"/>
            </a:endParaRPr>
          </a:p>
          <a:p>
            <a:pPr marL="114300" lvl="0" indent="0" algn="l" rtl="0">
              <a:lnSpc>
                <a:spcPct val="90000"/>
              </a:lnSpc>
              <a:spcBef>
                <a:spcPts val="1000"/>
              </a:spcBef>
              <a:spcAft>
                <a:spcPts val="0"/>
              </a:spcAft>
              <a:buSzPct val="69498"/>
              <a:buNone/>
            </a:pPr>
            <a:r>
              <a:rPr lang="pl-PL" dirty="0">
                <a:latin typeface="Arial"/>
                <a:ea typeface="Arial"/>
                <a:cs typeface="Arial"/>
                <a:sym typeface="Arial"/>
              </a:rPr>
              <a:t>4.   </a:t>
            </a:r>
            <a:r>
              <a:rPr lang="pl-PL" b="1" i="0" u="sng" strike="noStrike" dirty="0">
                <a:solidFill>
                  <a:srgbClr val="222222"/>
                </a:solidFill>
                <a:latin typeface="Arial"/>
                <a:ea typeface="Arial"/>
                <a:cs typeface="Arial"/>
                <a:sym typeface="Arial"/>
                <a:hlinkClick r:id="rId5">
                  <a:extLst>
                    <a:ext uri="{A12FA001-AC4F-418D-AE19-62706E023703}">
                      <ahyp:hlinkClr xmlns:ahyp="http://schemas.microsoft.com/office/drawing/2018/hyperlinkcolor" val="tx"/>
                    </a:ext>
                  </a:extLst>
                </a:hlinkClick>
              </a:rPr>
              <a:t>mrpaulandrew.com</a:t>
            </a:r>
            <a:endParaRPr b="0" i="0" dirty="0">
              <a:solidFill>
                <a:srgbClr val="222222"/>
              </a:solidFill>
              <a:latin typeface="Arial"/>
              <a:ea typeface="Arial"/>
              <a:cs typeface="Arial"/>
              <a:sym typeface="Arial"/>
            </a:endParaRPr>
          </a:p>
          <a:p>
            <a:pPr marL="114300" lvl="0" indent="0" algn="l" rtl="0">
              <a:lnSpc>
                <a:spcPct val="90000"/>
              </a:lnSpc>
              <a:spcBef>
                <a:spcPts val="1000"/>
              </a:spcBef>
              <a:spcAft>
                <a:spcPts val="0"/>
              </a:spcAft>
              <a:buSzPct val="69498"/>
              <a:buNone/>
            </a:pPr>
            <a:r>
              <a:rPr lang="pl-PL" dirty="0">
                <a:latin typeface="Arial"/>
                <a:ea typeface="Arial"/>
                <a:cs typeface="Arial"/>
                <a:sym typeface="Arial"/>
              </a:rPr>
              <a:t>5.   </a:t>
            </a:r>
            <a:r>
              <a:rPr lang="pl-PL" b="1" i="0" u="sng" strike="noStrike" dirty="0">
                <a:solidFill>
                  <a:srgbClr val="222222"/>
                </a:solidFill>
                <a:latin typeface="Arial"/>
                <a:ea typeface="Arial"/>
                <a:cs typeface="Arial"/>
                <a:sym typeface="Arial"/>
                <a:hlinkClick r:id="rId6">
                  <a:extLst>
                    <a:ext uri="{A12FA001-AC4F-418D-AE19-62706E023703}">
                      <ahyp:hlinkClr xmlns:ahyp="http://schemas.microsoft.com/office/drawing/2018/hyperlinkcolor" val="tx"/>
                    </a:ext>
                  </a:extLst>
                </a:hlinkClick>
              </a:rPr>
              <a:t>marczak.io</a:t>
            </a:r>
            <a:endParaRPr b="0" i="0" dirty="0">
              <a:solidFill>
                <a:srgbClr val="222222"/>
              </a:solidFill>
              <a:latin typeface="Arial"/>
              <a:ea typeface="Arial"/>
              <a:cs typeface="Arial"/>
              <a:sym typeface="Arial"/>
            </a:endParaRPr>
          </a:p>
          <a:p>
            <a:pPr marL="114300" lvl="0" indent="0" algn="l" rtl="0">
              <a:lnSpc>
                <a:spcPct val="90000"/>
              </a:lnSpc>
              <a:spcBef>
                <a:spcPts val="1000"/>
              </a:spcBef>
              <a:spcAft>
                <a:spcPts val="0"/>
              </a:spcAft>
              <a:buSzPct val="69498"/>
              <a:buNone/>
            </a:pPr>
            <a:r>
              <a:rPr lang="pl-PL" dirty="0">
                <a:latin typeface="Arial"/>
                <a:ea typeface="Arial"/>
                <a:cs typeface="Arial"/>
                <a:sym typeface="Arial"/>
              </a:rPr>
              <a:t>6.   </a:t>
            </a:r>
            <a:r>
              <a:rPr lang="pl-PL" b="1" i="0" u="sng" strike="noStrike" dirty="0">
                <a:solidFill>
                  <a:srgbClr val="CF4900"/>
                </a:solidFill>
                <a:latin typeface="Arial"/>
                <a:ea typeface="Arial"/>
                <a:cs typeface="Arial"/>
                <a:sym typeface="Arial"/>
                <a:hlinkClick r:id="rId7">
                  <a:extLst>
                    <a:ext uri="{A12FA001-AC4F-418D-AE19-62706E023703}">
                      <ahyp:hlinkClr xmlns:ahyp="http://schemas.microsoft.com/office/drawing/2018/hyperlinkcolor" val="tx"/>
                    </a:ext>
                  </a:extLst>
                </a:hlinkClick>
              </a:rPr>
              <a:t>cloudarchitected.com</a:t>
            </a:r>
            <a:endParaRPr b="0" i="0" dirty="0">
              <a:solidFill>
                <a:srgbClr val="222222"/>
              </a:solidFill>
              <a:latin typeface="Arial"/>
              <a:ea typeface="Arial"/>
              <a:cs typeface="Arial"/>
              <a:sym typeface="Arial"/>
            </a:endParaRPr>
          </a:p>
          <a:p>
            <a:pPr marL="114300" lvl="0" indent="0" algn="l" rtl="0">
              <a:lnSpc>
                <a:spcPct val="90000"/>
              </a:lnSpc>
              <a:spcBef>
                <a:spcPts val="1000"/>
              </a:spcBef>
              <a:spcAft>
                <a:spcPts val="0"/>
              </a:spcAft>
              <a:buSzPct val="69498"/>
              <a:buNone/>
            </a:pPr>
            <a:r>
              <a:rPr lang="pl-PL" dirty="0">
                <a:latin typeface="Arial"/>
                <a:ea typeface="Arial"/>
                <a:cs typeface="Arial"/>
                <a:sym typeface="Arial"/>
              </a:rPr>
              <a:t>7.   </a:t>
            </a:r>
            <a:r>
              <a:rPr lang="pl-PL" b="1" i="0" u="sng" strike="noStrike" dirty="0" err="1">
                <a:solidFill>
                  <a:srgbClr val="222222"/>
                </a:solidFill>
                <a:latin typeface="Arial"/>
                <a:ea typeface="Arial"/>
                <a:cs typeface="Arial"/>
                <a:sym typeface="Arial"/>
                <a:hlinkClick r:id="rId8">
                  <a:extLst>
                    <a:ext uri="{A12FA001-AC4F-418D-AE19-62706E023703}">
                      <ahyp:hlinkClr xmlns:ahyp="http://schemas.microsoft.com/office/drawing/2018/hyperlinkcolor" val="tx"/>
                    </a:ext>
                  </a:extLst>
                </a:hlinkClick>
              </a:rPr>
              <a:t>Databricks</a:t>
            </a:r>
            <a:r>
              <a:rPr lang="pl-PL" b="1" i="0" u="sng" strike="noStrike" dirty="0">
                <a:solidFill>
                  <a:srgbClr val="222222"/>
                </a:solidFill>
                <a:latin typeface="Arial"/>
                <a:ea typeface="Arial"/>
                <a:cs typeface="Arial"/>
                <a:sym typeface="Arial"/>
                <a:hlinkClick r:id="rId8">
                  <a:extLst>
                    <a:ext uri="{A12FA001-AC4F-418D-AE19-62706E023703}">
                      <ahyp:hlinkClr xmlns:ahyp="http://schemas.microsoft.com/office/drawing/2018/hyperlinkcolor" val="tx"/>
                    </a:ext>
                  </a:extLst>
                </a:hlinkClick>
              </a:rPr>
              <a:t> engineering blog</a:t>
            </a:r>
            <a:endParaRPr b="0" i="0" dirty="0">
              <a:solidFill>
                <a:srgbClr val="222222"/>
              </a:solidFill>
              <a:latin typeface="Arial"/>
              <a:ea typeface="Arial"/>
              <a:cs typeface="Arial"/>
              <a:sym typeface="Arial"/>
            </a:endParaRPr>
          </a:p>
          <a:p>
            <a:pPr marL="114300" lvl="0" indent="0" algn="l" rtl="0">
              <a:lnSpc>
                <a:spcPct val="90000"/>
              </a:lnSpc>
              <a:spcBef>
                <a:spcPts val="1000"/>
              </a:spcBef>
              <a:spcAft>
                <a:spcPts val="0"/>
              </a:spcAft>
              <a:buSzPct val="69498"/>
              <a:buNone/>
            </a:pPr>
            <a:r>
              <a:rPr lang="pl-PL" dirty="0">
                <a:latin typeface="Arial"/>
                <a:ea typeface="Arial"/>
                <a:cs typeface="Arial"/>
                <a:sym typeface="Arial"/>
              </a:rPr>
              <a:t>8.   </a:t>
            </a:r>
            <a:r>
              <a:rPr lang="pl-PL" b="1" i="0" u="sng" strike="noStrike" dirty="0">
                <a:solidFill>
                  <a:srgbClr val="CF4900"/>
                </a:solidFill>
                <a:latin typeface="Arial"/>
                <a:ea typeface="Arial"/>
                <a:cs typeface="Arial"/>
                <a:sym typeface="Arial"/>
                <a:hlinkClick r:id="rId9">
                  <a:extLst>
                    <a:ext uri="{A12FA001-AC4F-418D-AE19-62706E023703}">
                      <ahyp:hlinkClr xmlns:ahyp="http://schemas.microsoft.com/office/drawing/2018/hyperlinkcolor" val="tx"/>
                    </a:ext>
                  </a:extLst>
                </a:hlinkClick>
              </a:rPr>
              <a:t>Microsoft </a:t>
            </a:r>
            <a:r>
              <a:rPr lang="pl-PL" b="1" i="0" u="sng" strike="noStrike" dirty="0" err="1">
                <a:solidFill>
                  <a:srgbClr val="CF4900"/>
                </a:solidFill>
                <a:latin typeface="Arial"/>
                <a:ea typeface="Arial"/>
                <a:cs typeface="Arial"/>
                <a:sym typeface="Arial"/>
                <a:hlinkClick r:id="rId9">
                  <a:extLst>
                    <a:ext uri="{A12FA001-AC4F-418D-AE19-62706E023703}">
                      <ahyp:hlinkClr xmlns:ahyp="http://schemas.microsoft.com/office/drawing/2018/hyperlinkcolor" val="tx"/>
                    </a:ext>
                  </a:extLst>
                </a:hlinkClick>
              </a:rPr>
              <a:t>Azure</a:t>
            </a:r>
            <a:r>
              <a:rPr lang="pl-PL" b="1" i="0" u="sng" strike="noStrike" dirty="0">
                <a:solidFill>
                  <a:srgbClr val="CF4900"/>
                </a:solidFill>
                <a:latin typeface="Arial"/>
                <a:ea typeface="Arial"/>
                <a:cs typeface="Arial"/>
                <a:sym typeface="Arial"/>
                <a:hlinkClick r:id="rId9">
                  <a:extLst>
                    <a:ext uri="{A12FA001-AC4F-418D-AE19-62706E023703}">
                      <ahyp:hlinkClr xmlns:ahyp="http://schemas.microsoft.com/office/drawing/2018/hyperlinkcolor" val="tx"/>
                    </a:ext>
                  </a:extLst>
                </a:hlinkClick>
              </a:rPr>
              <a:t> Blog</a:t>
            </a:r>
            <a:endParaRPr b="1" i="0" u="none" strike="noStrike" dirty="0">
              <a:solidFill>
                <a:srgbClr val="CF4900"/>
              </a:solidFill>
              <a:latin typeface="Arial"/>
              <a:ea typeface="Arial"/>
              <a:cs typeface="Arial"/>
              <a:sym typeface="Arial"/>
            </a:endParaRPr>
          </a:p>
          <a:p>
            <a:pPr marL="114300" lvl="0" indent="0" algn="l" rtl="0">
              <a:lnSpc>
                <a:spcPct val="90000"/>
              </a:lnSpc>
              <a:spcBef>
                <a:spcPts val="1000"/>
              </a:spcBef>
              <a:spcAft>
                <a:spcPts val="0"/>
              </a:spcAft>
              <a:buSzPct val="69498"/>
              <a:buNone/>
            </a:pPr>
            <a:r>
              <a:rPr lang="pl-PL" dirty="0">
                <a:latin typeface="Arial"/>
                <a:ea typeface="Arial"/>
                <a:cs typeface="Arial"/>
                <a:sym typeface="Arial"/>
              </a:rPr>
              <a:t>9.   </a:t>
            </a:r>
            <a:r>
              <a:rPr lang="pl-PL" b="1" i="0" u="sng" strike="noStrike" dirty="0">
                <a:solidFill>
                  <a:srgbClr val="CF4900"/>
                </a:solidFill>
                <a:latin typeface="Arial"/>
                <a:ea typeface="Arial"/>
                <a:cs typeface="Arial"/>
                <a:sym typeface="Arial"/>
                <a:hlinkClick r:id="rId10">
                  <a:extLst>
                    <a:ext uri="{A12FA001-AC4F-418D-AE19-62706E023703}">
                      <ahyp:hlinkClr xmlns:ahyp="http://schemas.microsoft.com/office/drawing/2018/hyperlinkcolor" val="tx"/>
                    </a:ext>
                  </a:extLst>
                </a:hlinkClick>
              </a:rPr>
              <a:t>Microsoft </a:t>
            </a:r>
            <a:r>
              <a:rPr lang="pl-PL" b="1" i="0" u="sng" strike="noStrike" dirty="0" err="1">
                <a:solidFill>
                  <a:srgbClr val="CF4900"/>
                </a:solidFill>
                <a:latin typeface="Arial"/>
                <a:ea typeface="Arial"/>
                <a:cs typeface="Arial"/>
                <a:sym typeface="Arial"/>
                <a:hlinkClick r:id="rId10">
                  <a:extLst>
                    <a:ext uri="{A12FA001-AC4F-418D-AE19-62706E023703}">
                      <ahyp:hlinkClr xmlns:ahyp="http://schemas.microsoft.com/office/drawing/2018/hyperlinkcolor" val="tx"/>
                    </a:ext>
                  </a:extLst>
                </a:hlinkClick>
              </a:rPr>
              <a:t>Learn</a:t>
            </a:r>
            <a:endParaRPr b="0" i="0" dirty="0">
              <a:solidFill>
                <a:srgbClr val="222222"/>
              </a:solidFill>
              <a:latin typeface="Arial"/>
              <a:ea typeface="Arial"/>
              <a:cs typeface="Arial"/>
              <a:sym typeface="Arial"/>
            </a:endParaRPr>
          </a:p>
          <a:p>
            <a:pPr marL="114300" lvl="0" indent="0" algn="l" rtl="0">
              <a:lnSpc>
                <a:spcPct val="90000"/>
              </a:lnSpc>
              <a:spcBef>
                <a:spcPts val="1000"/>
              </a:spcBef>
              <a:spcAft>
                <a:spcPts val="0"/>
              </a:spcAft>
              <a:buSzPct val="69498"/>
              <a:buNone/>
            </a:pPr>
            <a:r>
              <a:rPr lang="pl-PL" b="0" i="0" dirty="0">
                <a:solidFill>
                  <a:srgbClr val="222222"/>
                </a:solidFill>
                <a:latin typeface="Arial"/>
                <a:ea typeface="Arial"/>
                <a:cs typeface="Arial"/>
                <a:sym typeface="Arial"/>
              </a:rPr>
              <a:t>10. </a:t>
            </a:r>
            <a:r>
              <a:rPr lang="pl-PL" b="1" i="0" u="sng" strike="noStrike" dirty="0">
                <a:solidFill>
                  <a:srgbClr val="CF4900"/>
                </a:solidFill>
                <a:latin typeface="Arial"/>
                <a:ea typeface="Arial"/>
                <a:cs typeface="Arial"/>
                <a:sym typeface="Arial"/>
                <a:hlinkClick r:id="rId11">
                  <a:extLst>
                    <a:ext uri="{A12FA001-AC4F-418D-AE19-62706E023703}">
                      <ahyp:hlinkClr xmlns:ahyp="http://schemas.microsoft.com/office/drawing/2018/hyperlinkcolor" val="tx"/>
                    </a:ext>
                  </a:extLst>
                </a:hlinkClick>
              </a:rPr>
              <a:t>Mikulski Bartosz</a:t>
            </a:r>
            <a:endParaRPr b="0" i="0" dirty="0">
              <a:solidFill>
                <a:srgbClr val="222222"/>
              </a:solidFill>
              <a:latin typeface="Arial"/>
              <a:ea typeface="Arial"/>
              <a:cs typeface="Arial"/>
              <a:sym typeface="Arial"/>
            </a:endParaRPr>
          </a:p>
          <a:p>
            <a:pPr marL="114300" lvl="0" indent="0" algn="l" rtl="0">
              <a:lnSpc>
                <a:spcPct val="90000"/>
              </a:lnSpc>
              <a:spcBef>
                <a:spcPts val="1000"/>
              </a:spcBef>
              <a:spcAft>
                <a:spcPts val="0"/>
              </a:spcAft>
              <a:buSzPct val="69498"/>
              <a:buNone/>
            </a:pPr>
            <a:endParaRPr b="0" i="0" dirty="0">
              <a:solidFill>
                <a:srgbClr val="222222"/>
              </a:solidFill>
              <a:latin typeface="Raleway"/>
              <a:ea typeface="Raleway"/>
              <a:cs typeface="Raleway"/>
              <a:sym typeface="Raleway"/>
            </a:endParaRPr>
          </a:p>
          <a:p>
            <a:pPr marL="114300" lvl="0" indent="0" algn="l" rtl="0">
              <a:lnSpc>
                <a:spcPct val="90000"/>
              </a:lnSpc>
              <a:spcBef>
                <a:spcPts val="1000"/>
              </a:spcBef>
              <a:spcAft>
                <a:spcPts val="0"/>
              </a:spcAft>
              <a:buSzPct val="69498"/>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b="0" i="0" dirty="0" err="1">
                <a:solidFill>
                  <a:srgbClr val="212529"/>
                </a:solidFill>
                <a:latin typeface="Barlow"/>
                <a:ea typeface="Barlow"/>
                <a:cs typeface="Barlow"/>
                <a:sym typeface="Barlow"/>
              </a:rPr>
              <a:t>Databricks</a:t>
            </a:r>
            <a:r>
              <a:rPr lang="pl-PL" b="0" i="0" dirty="0">
                <a:solidFill>
                  <a:srgbClr val="212529"/>
                </a:solidFill>
                <a:latin typeface="Barlow"/>
                <a:ea typeface="Barlow"/>
                <a:cs typeface="Barlow"/>
                <a:sym typeface="Barlow"/>
              </a:rPr>
              <a:t> </a:t>
            </a:r>
            <a:r>
              <a:rPr lang="pl-PL" b="0" i="0" dirty="0" err="1">
                <a:solidFill>
                  <a:srgbClr val="212529"/>
                </a:solidFill>
                <a:latin typeface="Barlow"/>
                <a:ea typeface="Barlow"/>
                <a:cs typeface="Barlow"/>
                <a:sym typeface="Barlow"/>
              </a:rPr>
              <a:t>Academy</a:t>
            </a:r>
            <a:r>
              <a:rPr lang="pl-PL" b="0" i="0" dirty="0">
                <a:solidFill>
                  <a:srgbClr val="212529"/>
                </a:solidFill>
                <a:latin typeface="Barlow"/>
                <a:ea typeface="Barlow"/>
                <a:cs typeface="Barlow"/>
                <a:sym typeface="Barlow"/>
              </a:rPr>
              <a:t>!</a:t>
            </a:r>
            <a:endParaRPr dirty="0"/>
          </a:p>
        </p:txBody>
      </p:sp>
      <p:sp>
        <p:nvSpPr>
          <p:cNvPr id="129" name="Google Shape;129;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pl-PL" u="sng" dirty="0">
                <a:solidFill>
                  <a:schemeClr val="hlink"/>
                </a:solidFill>
              </a:rPr>
              <a:t>https://databricks.com/learn/training/login</a:t>
            </a:r>
            <a:endParaRPr dirty="0"/>
          </a:p>
          <a:p>
            <a:pPr marL="114300" lvl="0" indent="0" algn="l" rtl="0">
              <a:lnSpc>
                <a:spcPct val="90000"/>
              </a:lnSpc>
              <a:spcBef>
                <a:spcPts val="1000"/>
              </a:spcBef>
              <a:spcAft>
                <a:spcPts val="0"/>
              </a:spcAft>
              <a:buSzPts val="1800"/>
              <a:buNone/>
            </a:pPr>
            <a:endParaRPr dirty="0"/>
          </a:p>
        </p:txBody>
      </p:sp>
      <p:pic>
        <p:nvPicPr>
          <p:cNvPr id="130" name="Google Shape;130;p28"/>
          <p:cNvPicPr preferRelativeResize="0"/>
          <p:nvPr/>
        </p:nvPicPr>
        <p:blipFill rotWithShape="1">
          <a:blip r:embed="rId3">
            <a:alphaModFix/>
          </a:blip>
          <a:srcRect/>
          <a:stretch/>
        </p:blipFill>
        <p:spPr>
          <a:xfrm>
            <a:off x="1031846" y="2485258"/>
            <a:ext cx="7935985" cy="40704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dde113a650_0_29"/>
          <p:cNvSpPr/>
          <p:nvPr/>
        </p:nvSpPr>
        <p:spPr>
          <a:xfrm>
            <a:off x="463646" y="451045"/>
            <a:ext cx="11289900" cy="5955900"/>
          </a:xfrm>
          <a:prstGeom prst="rect">
            <a:avLst/>
          </a:prstGeom>
          <a:solidFill>
            <a:schemeClr val="accent6"/>
          </a:solidFill>
          <a:ln w="25400" cap="flat" cmpd="sng">
            <a:solidFill>
              <a:srgbClr val="517E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6" name="Google Shape;136;g1dde113a650_0_29"/>
          <p:cNvSpPr txBox="1"/>
          <p:nvPr/>
        </p:nvSpPr>
        <p:spPr>
          <a:xfrm>
            <a:off x="1267706" y="2532223"/>
            <a:ext cx="87501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pl-PL" sz="3200" b="1">
                <a:solidFill>
                  <a:schemeClr val="lt1"/>
                </a:solidFill>
              </a:rPr>
              <a:t>Typy Danych</a:t>
            </a:r>
            <a:endParaRPr sz="3200" b="0" i="0" u="none" strike="noStrike" cap="non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9"/>
          <p:cNvSpPr txBox="1">
            <a:spLocks noGrp="1"/>
          </p:cNvSpPr>
          <p:nvPr>
            <p:ph type="title"/>
          </p:nvPr>
        </p:nvSpPr>
        <p:spPr>
          <a:xfrm>
            <a:off x="611697" y="34834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latin typeface="Arial"/>
                <a:ea typeface="Arial"/>
                <a:cs typeface="Arial"/>
                <a:sym typeface="Arial"/>
              </a:rPr>
              <a:t>Podstawowe Typy Danych</a:t>
            </a:r>
            <a:endParaRPr>
              <a:latin typeface="Arial"/>
              <a:ea typeface="Arial"/>
              <a:cs typeface="Arial"/>
              <a:sym typeface="Arial"/>
            </a:endParaRPr>
          </a:p>
        </p:txBody>
      </p:sp>
      <p:sp>
        <p:nvSpPr>
          <p:cNvPr id="142" name="Google Shape;142;p29"/>
          <p:cNvSpPr txBox="1">
            <a:spLocks noGrp="1"/>
          </p:cNvSpPr>
          <p:nvPr>
            <p:ph type="body" idx="1"/>
          </p:nvPr>
        </p:nvSpPr>
        <p:spPr>
          <a:xfrm>
            <a:off x="483765" y="1953209"/>
            <a:ext cx="11060400" cy="3294000"/>
          </a:xfrm>
          <a:prstGeom prst="rect">
            <a:avLst/>
          </a:prstGeom>
          <a:solidFill>
            <a:srgbClr val="FFFFFF"/>
          </a:solidFill>
          <a:ln>
            <a:noFill/>
          </a:ln>
        </p:spPr>
        <p:txBody>
          <a:bodyPr spcFirstLastPara="1" wrap="square" lIns="158700" tIns="0" rIns="0" bIns="0" anchor="ctr" anchorCtr="0">
            <a:spAutoFit/>
          </a:bodyPr>
          <a:lstStyle/>
          <a:p>
            <a:pPr marL="0" marR="0" lvl="0" indent="0" algn="l" rtl="0">
              <a:lnSpc>
                <a:spcPct val="100000"/>
              </a:lnSpc>
              <a:spcBef>
                <a:spcPts val="0"/>
              </a:spcBef>
              <a:spcAft>
                <a:spcPts val="0"/>
              </a:spcAft>
              <a:buClr>
                <a:srgbClr val="1D1F22"/>
              </a:buClr>
              <a:buSzPts val="1400"/>
              <a:buNone/>
            </a:pPr>
            <a:r>
              <a:rPr lang="pl-PL" sz="1400" b="1" i="0" u="none" strike="noStrike" cap="none">
                <a:solidFill>
                  <a:srgbClr val="1D1F22"/>
                </a:solidFill>
                <a:latin typeface="Arial"/>
                <a:ea typeface="Arial"/>
                <a:cs typeface="Arial"/>
                <a:sym typeface="Arial"/>
              </a:rPr>
              <a:t>Numeric types</a:t>
            </a:r>
            <a:endParaRPr sz="1400" b="1">
              <a:solidFill>
                <a:srgbClr val="1D1F22"/>
              </a:solidFill>
              <a:latin typeface="Arial"/>
              <a:ea typeface="Arial"/>
              <a:cs typeface="Arial"/>
              <a:sym typeface="Arial"/>
            </a:endParaRPr>
          </a:p>
          <a:p>
            <a:pPr marL="0" marR="0" lvl="0" indent="0" algn="l" rtl="0">
              <a:lnSpc>
                <a:spcPct val="100000"/>
              </a:lnSpc>
              <a:spcBef>
                <a:spcPts val="600"/>
              </a:spcBef>
              <a:spcAft>
                <a:spcPts val="0"/>
              </a:spcAft>
              <a:buClr>
                <a:srgbClr val="444444"/>
              </a:buClr>
              <a:buSzPts val="1400"/>
              <a:buNone/>
            </a:pPr>
            <a:r>
              <a:rPr lang="pl-PL" sz="1400" b="1" i="0" u="none" strike="noStrike" cap="none">
                <a:solidFill>
                  <a:srgbClr val="444444"/>
                </a:solidFill>
                <a:latin typeface="Arial"/>
                <a:ea typeface="Arial"/>
                <a:cs typeface="Arial"/>
                <a:sym typeface="Arial"/>
              </a:rPr>
              <a:t>ByteType</a:t>
            </a:r>
            <a:r>
              <a:rPr lang="pl-PL" sz="1400" i="0" u="none" strike="noStrike" cap="none">
                <a:solidFill>
                  <a:srgbClr val="1D1F22"/>
                </a:solidFill>
                <a:latin typeface="Arial"/>
                <a:ea typeface="Arial"/>
                <a:cs typeface="Arial"/>
                <a:sym typeface="Arial"/>
              </a:rPr>
              <a:t>: Represents 1-byte signed integer numbers. The range of numbers is from </a:t>
            </a:r>
            <a:r>
              <a:rPr lang="pl-PL" sz="1400" i="0" u="none" strike="noStrike" cap="none">
                <a:solidFill>
                  <a:srgbClr val="444444"/>
                </a:solidFill>
                <a:latin typeface="Arial"/>
                <a:ea typeface="Arial"/>
                <a:cs typeface="Arial"/>
                <a:sym typeface="Arial"/>
              </a:rPr>
              <a:t>-128</a:t>
            </a:r>
            <a:r>
              <a:rPr lang="pl-PL" sz="1400" i="0" u="none" strike="noStrike" cap="none">
                <a:solidFill>
                  <a:srgbClr val="1D1F22"/>
                </a:solidFill>
                <a:latin typeface="Arial"/>
                <a:ea typeface="Arial"/>
                <a:cs typeface="Arial"/>
                <a:sym typeface="Arial"/>
              </a:rPr>
              <a:t> to </a:t>
            </a:r>
            <a:r>
              <a:rPr lang="pl-PL" sz="1400" i="0" u="none" strike="noStrike" cap="none">
                <a:solidFill>
                  <a:srgbClr val="444444"/>
                </a:solidFill>
                <a:latin typeface="Arial"/>
                <a:ea typeface="Arial"/>
                <a:cs typeface="Arial"/>
                <a:sym typeface="Arial"/>
              </a:rPr>
              <a:t>127</a:t>
            </a:r>
            <a:r>
              <a:rPr lang="pl-PL" sz="1400" i="0" u="none" strike="noStrike" cap="none">
                <a:solidFill>
                  <a:srgbClr val="1D1F22"/>
                </a:solidFill>
                <a:latin typeface="Arial"/>
                <a:ea typeface="Arial"/>
                <a:cs typeface="Arial"/>
                <a:sym typeface="Arial"/>
              </a:rPr>
              <a:t>.</a:t>
            </a:r>
            <a:endParaRPr>
              <a:latin typeface="Arial"/>
              <a:ea typeface="Arial"/>
              <a:cs typeface="Arial"/>
              <a:sym typeface="Arial"/>
            </a:endParaRPr>
          </a:p>
          <a:p>
            <a:pPr marL="0" marR="0" lvl="0" indent="0" algn="l" rtl="0">
              <a:lnSpc>
                <a:spcPct val="100000"/>
              </a:lnSpc>
              <a:spcBef>
                <a:spcPts val="1200"/>
              </a:spcBef>
              <a:spcAft>
                <a:spcPts val="0"/>
              </a:spcAft>
              <a:buClr>
                <a:srgbClr val="444444"/>
              </a:buClr>
              <a:buSzPts val="1400"/>
              <a:buNone/>
            </a:pPr>
            <a:r>
              <a:rPr lang="pl-PL" sz="1400" b="1" i="0" u="none" strike="noStrike" cap="none">
                <a:solidFill>
                  <a:srgbClr val="444444"/>
                </a:solidFill>
                <a:latin typeface="Arial"/>
                <a:ea typeface="Arial"/>
                <a:cs typeface="Arial"/>
                <a:sym typeface="Arial"/>
              </a:rPr>
              <a:t>ShortType</a:t>
            </a:r>
            <a:r>
              <a:rPr lang="pl-PL" sz="1400" i="0" u="none" strike="noStrike" cap="none">
                <a:solidFill>
                  <a:srgbClr val="1D1F22"/>
                </a:solidFill>
                <a:latin typeface="Arial"/>
                <a:ea typeface="Arial"/>
                <a:cs typeface="Arial"/>
                <a:sym typeface="Arial"/>
              </a:rPr>
              <a:t>: Represents </a:t>
            </a:r>
            <a:r>
              <a:rPr lang="pl-PL" sz="1400" b="1" i="0" u="none" strike="noStrike" cap="none">
                <a:solidFill>
                  <a:srgbClr val="1D1F22"/>
                </a:solidFill>
                <a:latin typeface="Arial"/>
                <a:ea typeface="Arial"/>
                <a:cs typeface="Arial"/>
                <a:sym typeface="Arial"/>
              </a:rPr>
              <a:t>2-byte</a:t>
            </a:r>
            <a:r>
              <a:rPr lang="pl-PL" sz="1400" i="0" u="none" strike="noStrike" cap="none">
                <a:solidFill>
                  <a:srgbClr val="1D1F22"/>
                </a:solidFill>
                <a:latin typeface="Arial"/>
                <a:ea typeface="Arial"/>
                <a:cs typeface="Arial"/>
                <a:sym typeface="Arial"/>
              </a:rPr>
              <a:t> signed integer numbers. The range of numbers is from </a:t>
            </a:r>
            <a:r>
              <a:rPr lang="pl-PL" sz="1400" i="0" u="none" strike="noStrike" cap="none">
                <a:solidFill>
                  <a:srgbClr val="444444"/>
                </a:solidFill>
                <a:latin typeface="Arial"/>
                <a:ea typeface="Arial"/>
                <a:cs typeface="Arial"/>
                <a:sym typeface="Arial"/>
              </a:rPr>
              <a:t>-32768</a:t>
            </a:r>
            <a:r>
              <a:rPr lang="pl-PL" sz="1400" i="0" u="none" strike="noStrike" cap="none">
                <a:solidFill>
                  <a:srgbClr val="1D1F22"/>
                </a:solidFill>
                <a:latin typeface="Arial"/>
                <a:ea typeface="Arial"/>
                <a:cs typeface="Arial"/>
                <a:sym typeface="Arial"/>
              </a:rPr>
              <a:t> to </a:t>
            </a:r>
            <a:r>
              <a:rPr lang="pl-PL" sz="1400" i="0" u="none" strike="noStrike" cap="none">
                <a:solidFill>
                  <a:srgbClr val="444444"/>
                </a:solidFill>
                <a:latin typeface="Arial"/>
                <a:ea typeface="Arial"/>
                <a:cs typeface="Arial"/>
                <a:sym typeface="Arial"/>
              </a:rPr>
              <a:t>32767</a:t>
            </a:r>
            <a:r>
              <a:rPr lang="pl-PL" sz="1400" i="0" u="none" strike="noStrike" cap="none">
                <a:solidFill>
                  <a:srgbClr val="1D1F22"/>
                </a:solidFill>
                <a:latin typeface="Arial"/>
                <a:ea typeface="Arial"/>
                <a:cs typeface="Arial"/>
                <a:sym typeface="Arial"/>
              </a:rPr>
              <a:t>.</a:t>
            </a:r>
            <a:endParaRPr>
              <a:latin typeface="Arial"/>
              <a:ea typeface="Arial"/>
              <a:cs typeface="Arial"/>
              <a:sym typeface="Arial"/>
            </a:endParaRPr>
          </a:p>
          <a:p>
            <a:pPr marL="0" marR="0" lvl="0" indent="0" algn="l" rtl="0">
              <a:lnSpc>
                <a:spcPct val="100000"/>
              </a:lnSpc>
              <a:spcBef>
                <a:spcPts val="1200"/>
              </a:spcBef>
              <a:spcAft>
                <a:spcPts val="0"/>
              </a:spcAft>
              <a:buClr>
                <a:srgbClr val="444444"/>
              </a:buClr>
              <a:buSzPts val="1400"/>
              <a:buNone/>
            </a:pPr>
            <a:r>
              <a:rPr lang="pl-PL" sz="1400" b="1" i="0" u="none" strike="noStrike" cap="none">
                <a:solidFill>
                  <a:srgbClr val="444444"/>
                </a:solidFill>
                <a:latin typeface="Arial"/>
                <a:ea typeface="Arial"/>
                <a:cs typeface="Arial"/>
                <a:sym typeface="Arial"/>
              </a:rPr>
              <a:t>IntegerType</a:t>
            </a:r>
            <a:r>
              <a:rPr lang="pl-PL" sz="1400" i="0" u="none" strike="noStrike" cap="none">
                <a:solidFill>
                  <a:srgbClr val="1D1F22"/>
                </a:solidFill>
                <a:latin typeface="Arial"/>
                <a:ea typeface="Arial"/>
                <a:cs typeface="Arial"/>
                <a:sym typeface="Arial"/>
              </a:rPr>
              <a:t>: Represents </a:t>
            </a:r>
            <a:r>
              <a:rPr lang="pl-PL" sz="1400" b="1" i="0" u="none" strike="noStrike" cap="none">
                <a:solidFill>
                  <a:srgbClr val="1D1F22"/>
                </a:solidFill>
                <a:latin typeface="Arial"/>
                <a:ea typeface="Arial"/>
                <a:cs typeface="Arial"/>
                <a:sym typeface="Arial"/>
              </a:rPr>
              <a:t>4-byte</a:t>
            </a:r>
            <a:r>
              <a:rPr lang="pl-PL" sz="1400" i="0" u="none" strike="noStrike" cap="none">
                <a:solidFill>
                  <a:srgbClr val="1D1F22"/>
                </a:solidFill>
                <a:latin typeface="Arial"/>
                <a:ea typeface="Arial"/>
                <a:cs typeface="Arial"/>
                <a:sym typeface="Arial"/>
              </a:rPr>
              <a:t> signed integer numbers. The range of numbers is from </a:t>
            </a:r>
            <a:r>
              <a:rPr lang="pl-PL" sz="1400" i="0" u="none" strike="noStrike" cap="none">
                <a:solidFill>
                  <a:srgbClr val="444444"/>
                </a:solidFill>
                <a:latin typeface="Arial"/>
                <a:ea typeface="Arial"/>
                <a:cs typeface="Arial"/>
                <a:sym typeface="Arial"/>
              </a:rPr>
              <a:t>-2147483648</a:t>
            </a:r>
            <a:r>
              <a:rPr lang="pl-PL" sz="1400" i="0" u="none" strike="noStrike" cap="none">
                <a:solidFill>
                  <a:srgbClr val="1D1F22"/>
                </a:solidFill>
                <a:latin typeface="Arial"/>
                <a:ea typeface="Arial"/>
                <a:cs typeface="Arial"/>
                <a:sym typeface="Arial"/>
              </a:rPr>
              <a:t> to </a:t>
            </a:r>
            <a:r>
              <a:rPr lang="pl-PL" sz="1400" i="0" u="none" strike="noStrike" cap="none">
                <a:solidFill>
                  <a:srgbClr val="444444"/>
                </a:solidFill>
                <a:latin typeface="Arial"/>
                <a:ea typeface="Arial"/>
                <a:cs typeface="Arial"/>
                <a:sym typeface="Arial"/>
              </a:rPr>
              <a:t>2147483647</a:t>
            </a:r>
            <a:r>
              <a:rPr lang="pl-PL" sz="1400" i="0" u="none" strike="noStrike" cap="none">
                <a:solidFill>
                  <a:srgbClr val="1D1F22"/>
                </a:solidFill>
                <a:latin typeface="Arial"/>
                <a:ea typeface="Arial"/>
                <a:cs typeface="Arial"/>
                <a:sym typeface="Arial"/>
              </a:rPr>
              <a:t>.</a:t>
            </a:r>
            <a:endParaRPr>
              <a:latin typeface="Arial"/>
              <a:ea typeface="Arial"/>
              <a:cs typeface="Arial"/>
              <a:sym typeface="Arial"/>
            </a:endParaRPr>
          </a:p>
          <a:p>
            <a:pPr marL="0" marR="0" lvl="0" indent="0" algn="l" rtl="0">
              <a:lnSpc>
                <a:spcPct val="100000"/>
              </a:lnSpc>
              <a:spcBef>
                <a:spcPts val="1200"/>
              </a:spcBef>
              <a:spcAft>
                <a:spcPts val="0"/>
              </a:spcAft>
              <a:buClr>
                <a:srgbClr val="444444"/>
              </a:buClr>
              <a:buSzPts val="1400"/>
              <a:buNone/>
            </a:pPr>
            <a:r>
              <a:rPr lang="pl-PL" sz="1400" b="1" i="0" u="none" strike="noStrike" cap="none">
                <a:solidFill>
                  <a:srgbClr val="444444"/>
                </a:solidFill>
                <a:latin typeface="Arial"/>
                <a:ea typeface="Arial"/>
                <a:cs typeface="Arial"/>
                <a:sym typeface="Arial"/>
              </a:rPr>
              <a:t>LongType</a:t>
            </a:r>
            <a:r>
              <a:rPr lang="pl-PL" sz="1400" i="0" u="none" strike="noStrike" cap="none">
                <a:solidFill>
                  <a:srgbClr val="1D1F22"/>
                </a:solidFill>
                <a:latin typeface="Arial"/>
                <a:ea typeface="Arial"/>
                <a:cs typeface="Arial"/>
                <a:sym typeface="Arial"/>
              </a:rPr>
              <a:t>: Represents </a:t>
            </a:r>
            <a:r>
              <a:rPr lang="pl-PL" sz="1400" b="1" i="0" u="none" strike="noStrike" cap="none">
                <a:solidFill>
                  <a:srgbClr val="1D1F22"/>
                </a:solidFill>
                <a:latin typeface="Arial"/>
                <a:ea typeface="Arial"/>
                <a:cs typeface="Arial"/>
                <a:sym typeface="Arial"/>
              </a:rPr>
              <a:t>8-byte</a:t>
            </a:r>
            <a:r>
              <a:rPr lang="pl-PL" sz="1400" i="0" u="none" strike="noStrike" cap="none">
                <a:solidFill>
                  <a:srgbClr val="1D1F22"/>
                </a:solidFill>
                <a:latin typeface="Arial"/>
                <a:ea typeface="Arial"/>
                <a:cs typeface="Arial"/>
                <a:sym typeface="Arial"/>
              </a:rPr>
              <a:t> signed integer numbers. The range of numbers is from </a:t>
            </a:r>
            <a:r>
              <a:rPr lang="pl-PL" sz="1400" i="0" u="none" strike="noStrike" cap="none">
                <a:solidFill>
                  <a:srgbClr val="444444"/>
                </a:solidFill>
                <a:latin typeface="Arial"/>
                <a:ea typeface="Arial"/>
                <a:cs typeface="Arial"/>
                <a:sym typeface="Arial"/>
              </a:rPr>
              <a:t>-9223372036854775808</a:t>
            </a:r>
            <a:r>
              <a:rPr lang="pl-PL" sz="1400" i="0" u="none" strike="noStrike" cap="none">
                <a:solidFill>
                  <a:srgbClr val="1D1F22"/>
                </a:solidFill>
                <a:latin typeface="Arial"/>
                <a:ea typeface="Arial"/>
                <a:cs typeface="Arial"/>
                <a:sym typeface="Arial"/>
              </a:rPr>
              <a:t> to </a:t>
            </a:r>
            <a:r>
              <a:rPr lang="pl-PL" sz="1400" i="0" u="none" strike="noStrike" cap="none">
                <a:solidFill>
                  <a:srgbClr val="444444"/>
                </a:solidFill>
                <a:latin typeface="Arial"/>
                <a:ea typeface="Arial"/>
                <a:cs typeface="Arial"/>
                <a:sym typeface="Arial"/>
              </a:rPr>
              <a:t>9223372036854775807</a:t>
            </a:r>
            <a:r>
              <a:rPr lang="pl-PL" sz="1400" i="0" u="none" strike="noStrike" cap="none">
                <a:solidFill>
                  <a:srgbClr val="1D1F22"/>
                </a:solidFill>
                <a:latin typeface="Arial"/>
                <a:ea typeface="Arial"/>
                <a:cs typeface="Arial"/>
                <a:sym typeface="Arial"/>
              </a:rPr>
              <a:t>.</a:t>
            </a:r>
            <a:endParaRPr>
              <a:latin typeface="Arial"/>
              <a:ea typeface="Arial"/>
              <a:cs typeface="Arial"/>
              <a:sym typeface="Arial"/>
            </a:endParaRPr>
          </a:p>
          <a:p>
            <a:pPr marL="0" marR="0" lvl="0" indent="0" algn="l" rtl="0">
              <a:lnSpc>
                <a:spcPct val="100000"/>
              </a:lnSpc>
              <a:spcBef>
                <a:spcPts val="1200"/>
              </a:spcBef>
              <a:spcAft>
                <a:spcPts val="0"/>
              </a:spcAft>
              <a:buClr>
                <a:srgbClr val="FF0000"/>
              </a:buClr>
              <a:buSzPts val="1400"/>
              <a:buNone/>
            </a:pPr>
            <a:r>
              <a:rPr lang="pl-PL" sz="1400" b="1" i="0" u="none" strike="noStrike" cap="none">
                <a:solidFill>
                  <a:srgbClr val="FF0000"/>
                </a:solidFill>
                <a:latin typeface="Arial"/>
                <a:ea typeface="Arial"/>
                <a:cs typeface="Arial"/>
                <a:sym typeface="Arial"/>
              </a:rPr>
              <a:t>FloatType</a:t>
            </a:r>
            <a:r>
              <a:rPr lang="pl-PL" sz="1400" i="0" u="none" strike="noStrike" cap="none">
                <a:solidFill>
                  <a:srgbClr val="FF0000"/>
                </a:solidFill>
                <a:latin typeface="Arial"/>
                <a:ea typeface="Arial"/>
                <a:cs typeface="Arial"/>
                <a:sym typeface="Arial"/>
              </a:rPr>
              <a:t>: Represents 4-byte single-precision floating point numbers</a:t>
            </a:r>
            <a:r>
              <a:rPr lang="pl-PL" sz="1400" i="0" u="none" strike="noStrike" cap="none">
                <a:solidFill>
                  <a:srgbClr val="1D1F22"/>
                </a:solidFill>
                <a:latin typeface="Arial"/>
                <a:ea typeface="Arial"/>
                <a:cs typeface="Arial"/>
                <a:sym typeface="Arial"/>
              </a:rPr>
              <a:t>. </a:t>
            </a:r>
            <a:r>
              <a:rPr lang="pl-PL" sz="1400" i="0" u="none" strike="noStrike" cap="none">
                <a:solidFill>
                  <a:srgbClr val="FF0000"/>
                </a:solidFill>
                <a:latin typeface="Arial"/>
                <a:ea typeface="Arial"/>
                <a:cs typeface="Arial"/>
                <a:sym typeface="Arial"/>
              </a:rPr>
              <a:t>WARTOŚĆ PRZYBLIŻONA !!!</a:t>
            </a:r>
            <a:endParaRPr>
              <a:latin typeface="Arial"/>
              <a:ea typeface="Arial"/>
              <a:cs typeface="Arial"/>
              <a:sym typeface="Arial"/>
            </a:endParaRPr>
          </a:p>
          <a:p>
            <a:pPr marL="0" marR="0" lvl="0" indent="0" algn="l" rtl="0">
              <a:lnSpc>
                <a:spcPct val="100000"/>
              </a:lnSpc>
              <a:spcBef>
                <a:spcPts val="1200"/>
              </a:spcBef>
              <a:spcAft>
                <a:spcPts val="0"/>
              </a:spcAft>
              <a:buClr>
                <a:srgbClr val="444444"/>
              </a:buClr>
              <a:buSzPts val="1400"/>
              <a:buNone/>
            </a:pPr>
            <a:r>
              <a:rPr lang="pl-PL" sz="1400" b="1" i="0" u="none" strike="noStrike" cap="none">
                <a:solidFill>
                  <a:srgbClr val="444444"/>
                </a:solidFill>
                <a:latin typeface="Arial"/>
                <a:ea typeface="Arial"/>
                <a:cs typeface="Arial"/>
                <a:sym typeface="Arial"/>
              </a:rPr>
              <a:t>DoubleType</a:t>
            </a:r>
            <a:r>
              <a:rPr lang="pl-PL" sz="1400" i="0" u="none" strike="noStrike" cap="none">
                <a:solidFill>
                  <a:srgbClr val="1D1F22"/>
                </a:solidFill>
                <a:latin typeface="Arial"/>
                <a:ea typeface="Arial"/>
                <a:cs typeface="Arial"/>
                <a:sym typeface="Arial"/>
              </a:rPr>
              <a:t>: Represents </a:t>
            </a:r>
            <a:r>
              <a:rPr lang="pl-PL" sz="1400" b="1" i="0" u="none" strike="noStrike" cap="none">
                <a:solidFill>
                  <a:srgbClr val="1D1F22"/>
                </a:solidFill>
                <a:latin typeface="Arial"/>
                <a:ea typeface="Arial"/>
                <a:cs typeface="Arial"/>
                <a:sym typeface="Arial"/>
              </a:rPr>
              <a:t>8-byte</a:t>
            </a:r>
            <a:r>
              <a:rPr lang="pl-PL" sz="1400" i="0" u="none" strike="noStrike" cap="none">
                <a:solidFill>
                  <a:srgbClr val="1D1F22"/>
                </a:solidFill>
                <a:latin typeface="Arial"/>
                <a:ea typeface="Arial"/>
                <a:cs typeface="Arial"/>
                <a:sym typeface="Arial"/>
              </a:rPr>
              <a:t> double-precision floating point numbers.</a:t>
            </a:r>
            <a:endParaRPr>
              <a:latin typeface="Arial"/>
              <a:ea typeface="Arial"/>
              <a:cs typeface="Arial"/>
              <a:sym typeface="Arial"/>
            </a:endParaRPr>
          </a:p>
          <a:p>
            <a:pPr marL="0" marR="0" lvl="0" indent="0" algn="l" rtl="0">
              <a:lnSpc>
                <a:spcPct val="100000"/>
              </a:lnSpc>
              <a:spcBef>
                <a:spcPts val="600"/>
              </a:spcBef>
              <a:spcAft>
                <a:spcPts val="0"/>
              </a:spcAft>
              <a:buClr>
                <a:srgbClr val="444444"/>
              </a:buClr>
              <a:buSzPts val="1400"/>
              <a:buNone/>
            </a:pPr>
            <a:r>
              <a:rPr lang="pl-PL" sz="1400" b="1" i="0" u="none" strike="noStrike" cap="none">
                <a:solidFill>
                  <a:srgbClr val="444444"/>
                </a:solidFill>
                <a:latin typeface="Arial"/>
                <a:ea typeface="Arial"/>
                <a:cs typeface="Arial"/>
                <a:sym typeface="Arial"/>
              </a:rPr>
              <a:t>DecimalType</a:t>
            </a:r>
            <a:r>
              <a:rPr lang="pl-PL" sz="1400" i="0" u="none" strike="noStrike" cap="none">
                <a:solidFill>
                  <a:srgbClr val="1D1F22"/>
                </a:solidFill>
                <a:latin typeface="Arial"/>
                <a:ea typeface="Arial"/>
                <a:cs typeface="Arial"/>
                <a:sym typeface="Arial"/>
              </a:rPr>
              <a:t>: Represents arbitrary-precision signed decimal numbers. Backed internally by </a:t>
            </a:r>
            <a:r>
              <a:rPr lang="pl-PL" sz="1400" i="0" u="none" strike="noStrike" cap="none">
                <a:solidFill>
                  <a:srgbClr val="444444"/>
                </a:solidFill>
                <a:latin typeface="Arial"/>
                <a:ea typeface="Arial"/>
                <a:cs typeface="Arial"/>
                <a:sym typeface="Arial"/>
              </a:rPr>
              <a:t>java.math.BigDecimal</a:t>
            </a:r>
            <a:r>
              <a:rPr lang="pl-PL" sz="1400" i="0" u="none" strike="noStrike" cap="none">
                <a:solidFill>
                  <a:srgbClr val="1D1F22"/>
                </a:solidFill>
                <a:latin typeface="Arial"/>
                <a:ea typeface="Arial"/>
                <a:cs typeface="Arial"/>
                <a:sym typeface="Arial"/>
              </a:rPr>
              <a:t>. A </a:t>
            </a:r>
            <a:r>
              <a:rPr lang="pl-PL" sz="1400" i="0" u="none" strike="noStrike" cap="none">
                <a:solidFill>
                  <a:srgbClr val="444444"/>
                </a:solidFill>
                <a:latin typeface="Arial"/>
                <a:ea typeface="Arial"/>
                <a:cs typeface="Arial"/>
                <a:sym typeface="Arial"/>
              </a:rPr>
              <a:t>BigDecimal</a:t>
            </a:r>
            <a:r>
              <a:rPr lang="pl-PL" sz="1400" i="0" u="none" strike="noStrike" cap="none">
                <a:solidFill>
                  <a:srgbClr val="1D1F22"/>
                </a:solidFill>
                <a:latin typeface="Arial"/>
                <a:ea typeface="Arial"/>
                <a:cs typeface="Arial"/>
                <a:sym typeface="Arial"/>
              </a:rPr>
              <a:t> consists of an arbitrary precision integer unscaled value and a 32-bit integer scale.</a:t>
            </a:r>
            <a:endParaRPr>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Arial"/>
              <a:ea typeface="Arial"/>
              <a:cs typeface="Arial"/>
              <a:sym typeface="Arial"/>
            </a:endParaRPr>
          </a:p>
        </p:txBody>
      </p:sp>
      <p:sp>
        <p:nvSpPr>
          <p:cNvPr id="143" name="Google Shape;143;p29"/>
          <p:cNvSpPr txBox="1"/>
          <p:nvPr/>
        </p:nvSpPr>
        <p:spPr>
          <a:xfrm>
            <a:off x="483765" y="1599195"/>
            <a:ext cx="561223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l-PL" sz="1400" i="0" u="sng" strike="noStrike" cap="none">
                <a:solidFill>
                  <a:srgbClr val="000000"/>
                </a:solidFill>
                <a:hlinkClick r:id="rId3">
                  <a:extLst>
                    <a:ext uri="{A12FA001-AC4F-418D-AE19-62706E023703}">
                      <ahyp:hlinkClr xmlns:ahyp="http://schemas.microsoft.com/office/drawing/2018/hyperlinkcolor" val="tx"/>
                    </a:ext>
                  </a:extLst>
                </a:hlinkClick>
              </a:rPr>
              <a:t>https://spark.apache.org/docs/latest/sql-ref-datatypes.html</a:t>
            </a:r>
            <a:endParaRPr sz="1400" i="0" u="none" strike="noStrike" cap="none">
              <a:solidFill>
                <a:srgbClr val="000000"/>
              </a:solidFill>
            </a:endParaRPr>
          </a:p>
          <a:p>
            <a:pPr marL="0" marR="0" lvl="0" indent="0" algn="l" rtl="0">
              <a:lnSpc>
                <a:spcPct val="100000"/>
              </a:lnSpc>
              <a:spcBef>
                <a:spcPts val="0"/>
              </a:spcBef>
              <a:spcAft>
                <a:spcPts val="0"/>
              </a:spcAft>
              <a:buNone/>
            </a:pPr>
            <a:endParaRPr sz="1400" i="0" u="none" strike="noStrike" cap="none">
              <a:solidFill>
                <a:srgbClr val="000000"/>
              </a:solidFill>
            </a:endParaRPr>
          </a:p>
        </p:txBody>
      </p:sp>
      <p:graphicFrame>
        <p:nvGraphicFramePr>
          <p:cNvPr id="144" name="Google Shape;144;p29"/>
          <p:cNvGraphicFramePr/>
          <p:nvPr/>
        </p:nvGraphicFramePr>
        <p:xfrm>
          <a:off x="1654496" y="5258805"/>
          <a:ext cx="8127975" cy="1112550"/>
        </p:xfrm>
        <a:graphic>
          <a:graphicData uri="http://schemas.openxmlformats.org/drawingml/2006/table">
            <a:tbl>
              <a:tblPr firstRow="1" bandRow="1">
                <a:noFill/>
                <a:tableStyleId>{42E7E87D-EB29-42AD-9E46-7641E21E6C10}</a:tableStyleId>
              </a:tblPr>
              <a:tblGrid>
                <a:gridCol w="2709325">
                  <a:extLst>
                    <a:ext uri="{9D8B030D-6E8A-4147-A177-3AD203B41FA5}">
                      <a16:colId xmlns:a16="http://schemas.microsoft.com/office/drawing/2014/main" val="20000"/>
                    </a:ext>
                  </a:extLst>
                </a:gridCol>
                <a:gridCol w="2709325">
                  <a:extLst>
                    <a:ext uri="{9D8B030D-6E8A-4147-A177-3AD203B41FA5}">
                      <a16:colId xmlns:a16="http://schemas.microsoft.com/office/drawing/2014/main" val="20001"/>
                    </a:ext>
                  </a:extLst>
                </a:gridCol>
                <a:gridCol w="2709325">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None/>
                      </a:pPr>
                      <a:r>
                        <a:rPr lang="pl-PL" sz="1400" u="none" strike="noStrike" cap="none"/>
                        <a:t>Liczba rzędów</a:t>
                      </a:r>
                      <a:endParaRPr/>
                    </a:p>
                  </a:txBody>
                  <a:tcPr marL="91450" marR="91450" marT="45725" marB="45725"/>
                </a:tc>
                <a:tc>
                  <a:txBody>
                    <a:bodyPr/>
                    <a:lstStyle/>
                    <a:p>
                      <a:pPr marL="0" marR="0" lvl="0" indent="0" algn="l" rtl="0">
                        <a:lnSpc>
                          <a:spcPct val="100000"/>
                        </a:lnSpc>
                        <a:spcBef>
                          <a:spcPts val="0"/>
                        </a:spcBef>
                        <a:spcAft>
                          <a:spcPts val="0"/>
                        </a:spcAft>
                        <a:buNone/>
                      </a:pPr>
                      <a:r>
                        <a:rPr lang="pl-PL" sz="1400" u="none" strike="noStrike" cap="none"/>
                        <a:t>Typ</a:t>
                      </a:r>
                      <a:endParaRPr/>
                    </a:p>
                  </a:txBody>
                  <a:tcPr marL="91450" marR="91450" marT="45725" marB="45725"/>
                </a:tc>
                <a:tc>
                  <a:txBody>
                    <a:bodyPr/>
                    <a:lstStyle/>
                    <a:p>
                      <a:pPr marL="0" marR="0" lvl="0" indent="0" algn="l" rtl="0">
                        <a:lnSpc>
                          <a:spcPct val="100000"/>
                        </a:lnSpc>
                        <a:spcBef>
                          <a:spcPts val="0"/>
                        </a:spcBef>
                        <a:spcAft>
                          <a:spcPts val="0"/>
                        </a:spcAft>
                        <a:buNone/>
                      </a:pPr>
                      <a:r>
                        <a:rPr lang="pl-PL" sz="1400" u="none" strike="noStrike" cap="none"/>
                        <a:t>Rozmiar</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pl-PL" sz="1400" u="none" strike="noStrike" cap="none"/>
                        <a:t>100 000 000</a:t>
                      </a:r>
                      <a:endParaRPr/>
                    </a:p>
                  </a:txBody>
                  <a:tcPr marL="91450" marR="91450" marT="45725" marB="45725"/>
                </a:tc>
                <a:tc>
                  <a:txBody>
                    <a:bodyPr/>
                    <a:lstStyle/>
                    <a:p>
                      <a:pPr marL="0" marR="0" lvl="0" indent="0" algn="l" rtl="0">
                        <a:lnSpc>
                          <a:spcPct val="100000"/>
                        </a:lnSpc>
                        <a:spcBef>
                          <a:spcPts val="0"/>
                        </a:spcBef>
                        <a:spcAft>
                          <a:spcPts val="0"/>
                        </a:spcAft>
                        <a:buNone/>
                      </a:pPr>
                      <a:r>
                        <a:rPr lang="pl-PL" sz="1400" u="none" strike="noStrike" cap="none"/>
                        <a:t>Integer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pl-PL" sz="1400" u="none" strike="noStrike" cap="none"/>
                        <a:t>190.73 GB</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pl-PL" sz="1400" u="none" strike="noStrike" cap="none"/>
                        <a:t>100 000 000</a:t>
                      </a:r>
                      <a:endParaRPr/>
                    </a:p>
                  </a:txBody>
                  <a:tcPr marL="91450" marR="91450" marT="45725" marB="45725"/>
                </a:tc>
                <a:tc>
                  <a:txBody>
                    <a:bodyPr/>
                    <a:lstStyle/>
                    <a:p>
                      <a:pPr marL="0" marR="0" lvl="0" indent="0" algn="l" rtl="0">
                        <a:lnSpc>
                          <a:spcPct val="100000"/>
                        </a:lnSpc>
                        <a:spcBef>
                          <a:spcPts val="0"/>
                        </a:spcBef>
                        <a:spcAft>
                          <a:spcPts val="0"/>
                        </a:spcAft>
                        <a:buNone/>
                      </a:pPr>
                      <a:r>
                        <a:rPr lang="pl-PL" sz="1400" u="none" strike="noStrike" cap="none"/>
                        <a:t>Long</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pl-PL" sz="1400" u="none" strike="noStrike" cap="none"/>
                        <a:t>381.47 GB</a:t>
                      </a:r>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769EEAFFF8050846B8921DC5A70925A7" ma:contentTypeVersion="2" ma:contentTypeDescription="Utwórz nowy dokument." ma:contentTypeScope="" ma:versionID="2611b5de485e499c861fd11650d02c69">
  <xsd:schema xmlns:xsd="http://www.w3.org/2001/XMLSchema" xmlns:xs="http://www.w3.org/2001/XMLSchema" xmlns:p="http://schemas.microsoft.com/office/2006/metadata/properties" xmlns:ns2="8f53f1b7-a1b3-4c57-bf3a-36b8131d8963" targetNamespace="http://schemas.microsoft.com/office/2006/metadata/properties" ma:root="true" ma:fieldsID="498cf555c730eff5097febd418c557a6" ns2:_="">
    <xsd:import namespace="8f53f1b7-a1b3-4c57-bf3a-36b8131d896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53f1b7-a1b3-4c57-bf3a-36b8131d89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FE9F16-ED88-40C6-981D-3FEDF942FAC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71C5801-87B9-4555-88F6-EC91FDC875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53f1b7-a1b3-4c57-bf3a-36b8131d89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51A2EC-C0F3-4997-A239-81BD2A948B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129</TotalTime>
  <Words>1085</Words>
  <Application>Microsoft Office PowerPoint</Application>
  <PresentationFormat>Panoramiczny</PresentationFormat>
  <Paragraphs>179</Paragraphs>
  <Slides>29</Slides>
  <Notes>29</Notes>
  <HiddenSlides>0</HiddenSlides>
  <MMClips>0</MMClips>
  <ScaleCrop>false</ScaleCrop>
  <HeadingPairs>
    <vt:vector size="4" baseType="variant">
      <vt:variant>
        <vt:lpstr>Motyw</vt:lpstr>
      </vt:variant>
      <vt:variant>
        <vt:i4>1</vt:i4>
      </vt:variant>
      <vt:variant>
        <vt:lpstr>Tytuły slajdów</vt:lpstr>
      </vt:variant>
      <vt:variant>
        <vt:i4>29</vt:i4>
      </vt:variant>
    </vt:vector>
  </HeadingPairs>
  <TitlesOfParts>
    <vt:vector size="30" baseType="lpstr">
      <vt:lpstr>Office Theme</vt:lpstr>
      <vt:lpstr>Infrastruktura Big Data</vt:lpstr>
      <vt:lpstr>Agenda</vt:lpstr>
      <vt:lpstr>Ciekawostki</vt:lpstr>
      <vt:lpstr>Jak rozmawiać z AI</vt:lpstr>
      <vt:lpstr>Książki i materiały</vt:lpstr>
      <vt:lpstr>Blogi dla Inżyniera Danych</vt:lpstr>
      <vt:lpstr>Databricks Academy!</vt:lpstr>
      <vt:lpstr>Prezentacja programu PowerPoint</vt:lpstr>
      <vt:lpstr>Podstawowe Typy Danych</vt:lpstr>
      <vt:lpstr>Konwersja do typów Sparka</vt:lpstr>
      <vt:lpstr>Czas uniksowy</vt:lpstr>
      <vt:lpstr>Data i czas</vt:lpstr>
      <vt:lpstr>Skomplikowane Typy Danych</vt:lpstr>
      <vt:lpstr>ArrayType-MapType-StructType</vt:lpstr>
      <vt:lpstr>Prezentacja programu PowerPoint</vt:lpstr>
      <vt:lpstr>Json</vt:lpstr>
      <vt:lpstr>Json transformacje przykłady</vt:lpstr>
      <vt:lpstr>Schemat Danych</vt:lpstr>
      <vt:lpstr>Kiedy używamy schematu</vt:lpstr>
      <vt:lpstr>Bezpieczne ładowanie danych</vt:lpstr>
      <vt:lpstr>Read Modes</vt:lpstr>
      <vt:lpstr>Save Modes</vt:lpstr>
      <vt:lpstr>Parquet</vt:lpstr>
      <vt:lpstr>Parquet</vt:lpstr>
      <vt:lpstr>Parquet kompresja</vt:lpstr>
      <vt:lpstr>AVRO</vt:lpstr>
      <vt:lpstr>Tabele</vt:lpstr>
      <vt:lpstr>Widoki ()</vt:lpstr>
      <vt:lpstr>Dobre praktyki Databricks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Infrastruktura Big Data</dc:title>
  <dc:creator>Krzysztof Nojman</dc:creator>
  <cp:lastModifiedBy>Krzysztof Nojman</cp:lastModifiedBy>
  <cp:revision>3</cp:revision>
  <dcterms:created xsi:type="dcterms:W3CDTF">2022-02-08T07:43:54Z</dcterms:created>
  <dcterms:modified xsi:type="dcterms:W3CDTF">2023-03-09T23:53:49Z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0x010100769EEAFFF8050846B8921DC5A70925A7</vt:lpwstr>
  </property>
</Properties>
</file>