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53"/>
  </p:normalViewPr>
  <p:slideViewPr>
    <p:cSldViewPr snapToGrid="0" snapToObjects="1">
      <p:cViewPr>
        <p:scale>
          <a:sx n="121" d="100"/>
          <a:sy n="121" d="100"/>
        </p:scale>
        <p:origin x="2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7/3/20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1737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45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7831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5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7/3/20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6193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84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302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868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477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7/3/20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544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7/3/20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616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7/3/20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674437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0547E1-4EBA-45C3-A3EB-1B9F7D516D16}"/>
              </a:ext>
            </a:extLst>
          </p:cNvPr>
          <p:cNvPicPr>
            <a:picLocks noChangeAspect="1"/>
          </p:cNvPicPr>
          <p:nvPr/>
        </p:nvPicPr>
        <p:blipFill rotWithShape="1">
          <a:blip r:embed="rId2">
            <a:alphaModFix/>
          </a:blip>
          <a:srcRect/>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16C0A-AF37-2D4A-82E9-9D229C504D45}"/>
              </a:ext>
            </a:extLst>
          </p:cNvPr>
          <p:cNvSpPr>
            <a:spLocks noGrp="1"/>
          </p:cNvSpPr>
          <p:nvPr>
            <p:ph type="ctrTitle"/>
          </p:nvPr>
        </p:nvSpPr>
        <p:spPr>
          <a:xfrm>
            <a:off x="1374322" y="1179739"/>
            <a:ext cx="9443357" cy="2753880"/>
          </a:xfrm>
        </p:spPr>
        <p:txBody>
          <a:bodyPr anchor="b">
            <a:normAutofit/>
          </a:bodyPr>
          <a:lstStyle/>
          <a:p>
            <a:r>
              <a:rPr lang="en-US" dirty="0"/>
              <a:t>Welcome to ATM</a:t>
            </a:r>
          </a:p>
        </p:txBody>
      </p:sp>
      <p:sp>
        <p:nvSpPr>
          <p:cNvPr id="3" name="Subtitle 2">
            <a:extLst>
              <a:ext uri="{FF2B5EF4-FFF2-40B4-BE49-F238E27FC236}">
                <a16:creationId xmlns:a16="http://schemas.microsoft.com/office/drawing/2014/main" id="{C6D0B18C-E5B1-6E4A-B8E8-9AB21D346B01}"/>
              </a:ext>
            </a:extLst>
          </p:cNvPr>
          <p:cNvSpPr>
            <a:spLocks noGrp="1"/>
          </p:cNvSpPr>
          <p:nvPr>
            <p:ph type="subTitle" idx="1"/>
          </p:nvPr>
        </p:nvSpPr>
        <p:spPr>
          <a:xfrm>
            <a:off x="1524000" y="4132761"/>
            <a:ext cx="9144000" cy="943222"/>
          </a:xfrm>
        </p:spPr>
        <p:txBody>
          <a:bodyPr>
            <a:normAutofit/>
          </a:bodyPr>
          <a:lstStyle/>
          <a:p>
            <a:endParaRPr lang="en-US"/>
          </a:p>
        </p:txBody>
      </p:sp>
    </p:spTree>
    <p:extLst>
      <p:ext uri="{BB962C8B-B14F-4D97-AF65-F5344CB8AC3E}">
        <p14:creationId xmlns:p14="http://schemas.microsoft.com/office/powerpoint/2010/main" val="1792156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8D9687C-A4DA-3748-A81D-F6718DF601B2}"/>
              </a:ext>
            </a:extLst>
          </p:cNvPr>
          <p:cNvSpPr>
            <a:spLocks noGrp="1"/>
          </p:cNvSpPr>
          <p:nvPr>
            <p:ph type="title"/>
          </p:nvPr>
        </p:nvSpPr>
        <p:spPr>
          <a:xfrm>
            <a:off x="1175512" y="870132"/>
            <a:ext cx="9792208" cy="1527078"/>
          </a:xfrm>
        </p:spPr>
        <p:txBody>
          <a:bodyPr>
            <a:normAutofit/>
          </a:bodyPr>
          <a:lstStyle/>
          <a:p>
            <a:r>
              <a:rPr lang="en-US" dirty="0"/>
              <a:t>Role verification</a:t>
            </a:r>
          </a:p>
        </p:txBody>
      </p:sp>
      <p:sp>
        <p:nvSpPr>
          <p:cNvPr id="3" name="Content Placeholder 2">
            <a:extLst>
              <a:ext uri="{FF2B5EF4-FFF2-40B4-BE49-F238E27FC236}">
                <a16:creationId xmlns:a16="http://schemas.microsoft.com/office/drawing/2014/main" id="{3618A59E-5D6D-A846-BD16-D26F1F659B08}"/>
              </a:ext>
            </a:extLst>
          </p:cNvPr>
          <p:cNvSpPr>
            <a:spLocks noGrp="1"/>
          </p:cNvSpPr>
          <p:nvPr>
            <p:ph idx="1"/>
          </p:nvPr>
        </p:nvSpPr>
        <p:spPr>
          <a:xfrm>
            <a:off x="1175512" y="2557849"/>
            <a:ext cx="9792208" cy="3407862"/>
          </a:xfrm>
        </p:spPr>
        <p:txBody>
          <a:bodyPr>
            <a:normAutofit/>
          </a:bodyPr>
          <a:lstStyle/>
          <a:p>
            <a:r>
              <a:rPr lang="en-US" dirty="0"/>
              <a:t>Client? 1</a:t>
            </a:r>
          </a:p>
          <a:p>
            <a:r>
              <a:rPr lang="en-US" dirty="0"/>
              <a:t>Manager? 2</a:t>
            </a:r>
          </a:p>
          <a:p>
            <a:r>
              <a:rPr lang="en-US" dirty="0"/>
              <a:t>Maintenance? 3</a:t>
            </a:r>
          </a:p>
        </p:txBody>
      </p:sp>
    </p:spTree>
    <p:extLst>
      <p:ext uri="{BB962C8B-B14F-4D97-AF65-F5344CB8AC3E}">
        <p14:creationId xmlns:p14="http://schemas.microsoft.com/office/powerpoint/2010/main" val="28920200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E54A585-525C-8444-B269-BB97F4BF8D1E}"/>
              </a:ext>
            </a:extLst>
          </p:cNvPr>
          <p:cNvSpPr>
            <a:spLocks noGrp="1"/>
          </p:cNvSpPr>
          <p:nvPr>
            <p:ph type="title"/>
          </p:nvPr>
        </p:nvSpPr>
        <p:spPr>
          <a:xfrm>
            <a:off x="1175510" y="516421"/>
            <a:ext cx="10432719" cy="1527078"/>
          </a:xfrm>
        </p:spPr>
        <p:txBody>
          <a:bodyPr>
            <a:normAutofit/>
          </a:bodyPr>
          <a:lstStyle/>
          <a:p>
            <a:r>
              <a:rPr lang="en-US" dirty="0"/>
              <a:t>Client (1)</a:t>
            </a:r>
            <a:br>
              <a:rPr lang="en-US" dirty="0"/>
            </a:br>
            <a:r>
              <a:rPr lang="en-US" dirty="0"/>
              <a:t>Sign up / Sign in</a:t>
            </a:r>
          </a:p>
        </p:txBody>
      </p:sp>
      <p:sp>
        <p:nvSpPr>
          <p:cNvPr id="3" name="Content Placeholder 2">
            <a:extLst>
              <a:ext uri="{FF2B5EF4-FFF2-40B4-BE49-F238E27FC236}">
                <a16:creationId xmlns:a16="http://schemas.microsoft.com/office/drawing/2014/main" id="{21546212-3B01-E040-A9A5-36FB253CD8D8}"/>
              </a:ext>
            </a:extLst>
          </p:cNvPr>
          <p:cNvSpPr>
            <a:spLocks noGrp="1"/>
          </p:cNvSpPr>
          <p:nvPr>
            <p:ph idx="1"/>
          </p:nvPr>
        </p:nvSpPr>
        <p:spPr>
          <a:xfrm>
            <a:off x="1175510" y="2043499"/>
            <a:ext cx="10311639" cy="4051328"/>
          </a:xfrm>
        </p:spPr>
        <p:txBody>
          <a:bodyPr>
            <a:normAutofit lnSpcReduction="10000"/>
          </a:bodyPr>
          <a:lstStyle/>
          <a:p>
            <a:r>
              <a:rPr lang="en-US" dirty="0"/>
              <a:t>Sign up? Press 1</a:t>
            </a:r>
          </a:p>
          <a:p>
            <a:pPr lvl="1"/>
            <a:r>
              <a:rPr lang="en-US" dirty="0"/>
              <a:t>Enter your personal details:  first name, last name, age, gender, street, city, province, postal code, phone, email (I’ll take all input and validate accordingly to its required type, and deal with type errors); </a:t>
            </a:r>
            <a:r>
              <a:rPr lang="en-US" dirty="0" err="1"/>
              <a:t>chequing</a:t>
            </a:r>
            <a:r>
              <a:rPr lang="en-US" dirty="0"/>
              <a:t> account (press 1), savings account (press 2), or both (press 3), press 4 to re-enter, press 5 to submit. The data will be sent to the manager that will be at power to approve, open the account, and transfer (the user input) the data to the database, as well as generate </a:t>
            </a:r>
            <a:r>
              <a:rPr lang="en-US" dirty="0" err="1"/>
              <a:t>client_id</a:t>
            </a:r>
            <a:r>
              <a:rPr lang="en-US" dirty="0"/>
              <a:t> and password for the client and display it to the client so that the client can use it to sign in, once the id and password are displayed.</a:t>
            </a:r>
          </a:p>
          <a:p>
            <a:pPr marL="548640" lvl="2" indent="0">
              <a:buNone/>
            </a:pPr>
            <a:r>
              <a:rPr lang="en-US" dirty="0"/>
              <a:t>Exit or return back to menu </a:t>
            </a:r>
          </a:p>
          <a:p>
            <a:r>
              <a:rPr lang="en-US" dirty="0"/>
              <a:t>Sing in? Press 2 (continued on the next slide)</a:t>
            </a:r>
          </a:p>
          <a:p>
            <a:pPr lvl="1"/>
            <a:r>
              <a:rPr lang="en-US" dirty="0"/>
              <a:t>Enter your </a:t>
            </a:r>
            <a:r>
              <a:rPr lang="en-US" dirty="0" err="1"/>
              <a:t>client_id</a:t>
            </a:r>
            <a:r>
              <a:rPr lang="en-US" dirty="0"/>
              <a:t> and password (I’ll take the input and validate it accordingly with what exists in the database, and deal with non-compatibility), ask client what account they wish to access: 1 for </a:t>
            </a:r>
            <a:r>
              <a:rPr lang="en-US" dirty="0" err="1"/>
              <a:t>chequing</a:t>
            </a:r>
            <a:r>
              <a:rPr lang="en-US" dirty="0"/>
              <a:t>, 2 for savings (and check whether the account they want to access exists)…</a:t>
            </a:r>
          </a:p>
          <a:p>
            <a:pPr lvl="1"/>
            <a:r>
              <a:rPr lang="en-US" dirty="0"/>
              <a:t>or 3 for personal (client) details CLIENTS TABLE(client id, first name, last name, age, gender, street, city, province, postal code, email) display and ability of request of personal info modification for which they need to contact the manager</a:t>
            </a:r>
          </a:p>
          <a:p>
            <a:pPr lvl="1"/>
            <a:r>
              <a:rPr lang="en-US" dirty="0"/>
              <a:t>4 to display overall balance</a:t>
            </a:r>
          </a:p>
          <a:p>
            <a:pPr lvl="1"/>
            <a:r>
              <a:rPr lang="en-US" dirty="0"/>
              <a:t>5 to contact the manager; press 1 to open a new account or press 2 to close an account</a:t>
            </a:r>
          </a:p>
          <a:p>
            <a:pPr lvl="1"/>
            <a:r>
              <a:rPr lang="en-US" dirty="0"/>
              <a:t>-all options 1,2,3,4,5 have an option to return to the main menu where the user is asked to choose an option again.</a:t>
            </a:r>
          </a:p>
          <a:p>
            <a:pPr lvl="1"/>
            <a:r>
              <a:rPr lang="en-US" dirty="0"/>
              <a:t>-the main menu has an option to end a session (log out) which returns (loops) the system to “Welcome to ATM, sign in/sign up”</a:t>
            </a:r>
          </a:p>
          <a:p>
            <a:endParaRPr lang="en-US" dirty="0"/>
          </a:p>
        </p:txBody>
      </p:sp>
    </p:spTree>
    <p:extLst>
      <p:ext uri="{BB962C8B-B14F-4D97-AF65-F5344CB8AC3E}">
        <p14:creationId xmlns:p14="http://schemas.microsoft.com/office/powerpoint/2010/main" val="5986248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D68142-4940-D54E-9309-0368DA24D802}"/>
              </a:ext>
            </a:extLst>
          </p:cNvPr>
          <p:cNvSpPr>
            <a:spLocks noGrp="1"/>
          </p:cNvSpPr>
          <p:nvPr>
            <p:ph type="title"/>
          </p:nvPr>
        </p:nvSpPr>
        <p:spPr>
          <a:xfrm>
            <a:off x="1175512" y="870132"/>
            <a:ext cx="9792208" cy="1527078"/>
          </a:xfrm>
        </p:spPr>
        <p:txBody>
          <a:bodyPr>
            <a:normAutofit/>
          </a:bodyPr>
          <a:lstStyle/>
          <a:p>
            <a:r>
              <a:rPr lang="en-US" dirty="0"/>
              <a:t>Account operations</a:t>
            </a:r>
          </a:p>
        </p:txBody>
      </p:sp>
      <p:sp>
        <p:nvSpPr>
          <p:cNvPr id="3" name="Content Placeholder 2">
            <a:extLst>
              <a:ext uri="{FF2B5EF4-FFF2-40B4-BE49-F238E27FC236}">
                <a16:creationId xmlns:a16="http://schemas.microsoft.com/office/drawing/2014/main" id="{419EE273-F24F-8F4E-9BFC-E38D4A7B242C}"/>
              </a:ext>
            </a:extLst>
          </p:cNvPr>
          <p:cNvSpPr>
            <a:spLocks noGrp="1"/>
          </p:cNvSpPr>
          <p:nvPr>
            <p:ph idx="1"/>
          </p:nvPr>
        </p:nvSpPr>
        <p:spPr>
          <a:xfrm>
            <a:off x="1175512" y="2557849"/>
            <a:ext cx="10437368" cy="3407862"/>
          </a:xfrm>
        </p:spPr>
        <p:txBody>
          <a:bodyPr>
            <a:normAutofit/>
          </a:bodyPr>
          <a:lstStyle/>
          <a:p>
            <a:r>
              <a:rPr lang="en-US" dirty="0"/>
              <a:t>Once the user selects an account (option 1/2): both have the same operations of</a:t>
            </a:r>
          </a:p>
          <a:p>
            <a:r>
              <a:rPr lang="en-US" dirty="0"/>
              <a:t>TRANSACTIONS TABLE (transaction id, account number, transaction type, transaction amount):</a:t>
            </a:r>
          </a:p>
          <a:p>
            <a:r>
              <a:rPr lang="en-US" dirty="0"/>
              <a:t>1-deposit TRANSACTIONS TYPE TABLE </a:t>
            </a:r>
          </a:p>
          <a:p>
            <a:r>
              <a:rPr lang="en-US" dirty="0"/>
              <a:t>2-withdraw TRANSACTIONS TYPE TABLE </a:t>
            </a:r>
          </a:p>
          <a:p>
            <a:r>
              <a:rPr lang="en-US" dirty="0"/>
              <a:t>3-transfer (between accounts) TRANSACTIONS TYPE TABLE </a:t>
            </a:r>
          </a:p>
          <a:p>
            <a:pPr marL="0" indent="0">
              <a:buNone/>
            </a:pPr>
            <a:endParaRPr lang="en-US" dirty="0"/>
          </a:p>
          <a:p>
            <a:r>
              <a:rPr lang="en-US" dirty="0"/>
              <a:t>4-display account details ACCOUNTS TABLE (number, status, type, client id, current balance)</a:t>
            </a:r>
          </a:p>
          <a:p>
            <a:r>
              <a:rPr lang="en-US" dirty="0"/>
              <a:t>-all options 1,2,3,4 have an option to return to the previous step (1) of choosing the type of operation , to main menu where the user is asked to choose amongst options again (2), or exit (3) (log out) - which directs (loops) to ”Welcome to ATM, sign in/sign up</a:t>
            </a:r>
          </a:p>
          <a:p>
            <a:endParaRPr lang="en-US" dirty="0"/>
          </a:p>
        </p:txBody>
      </p:sp>
    </p:spTree>
    <p:extLst>
      <p:ext uri="{BB962C8B-B14F-4D97-AF65-F5344CB8AC3E}">
        <p14:creationId xmlns:p14="http://schemas.microsoft.com/office/powerpoint/2010/main" val="17908504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EA60829-8855-CC4F-A6F9-11CBAD336FE8}"/>
              </a:ext>
            </a:extLst>
          </p:cNvPr>
          <p:cNvSpPr>
            <a:spLocks noGrp="1"/>
          </p:cNvSpPr>
          <p:nvPr>
            <p:ph type="title"/>
          </p:nvPr>
        </p:nvSpPr>
        <p:spPr>
          <a:xfrm>
            <a:off x="1175512" y="870132"/>
            <a:ext cx="9792208" cy="1527078"/>
          </a:xfrm>
        </p:spPr>
        <p:txBody>
          <a:bodyPr>
            <a:normAutofit/>
          </a:bodyPr>
          <a:lstStyle/>
          <a:p>
            <a:r>
              <a:rPr lang="en-US" dirty="0"/>
              <a:t>Personal details</a:t>
            </a:r>
          </a:p>
        </p:txBody>
      </p:sp>
      <p:sp>
        <p:nvSpPr>
          <p:cNvPr id="3" name="Content Placeholder 2">
            <a:extLst>
              <a:ext uri="{FF2B5EF4-FFF2-40B4-BE49-F238E27FC236}">
                <a16:creationId xmlns:a16="http://schemas.microsoft.com/office/drawing/2014/main" id="{91CE04EC-9384-CD4D-BDD1-91BB988CD46A}"/>
              </a:ext>
            </a:extLst>
          </p:cNvPr>
          <p:cNvSpPr>
            <a:spLocks noGrp="1"/>
          </p:cNvSpPr>
          <p:nvPr>
            <p:ph idx="1"/>
          </p:nvPr>
        </p:nvSpPr>
        <p:spPr>
          <a:xfrm>
            <a:off x="1175512" y="2557849"/>
            <a:ext cx="9792208" cy="3407862"/>
          </a:xfrm>
        </p:spPr>
        <p:txBody>
          <a:bodyPr>
            <a:normAutofit/>
          </a:bodyPr>
          <a:lstStyle/>
          <a:p>
            <a:r>
              <a:rPr lang="en-US" dirty="0"/>
              <a:t>Once the user selects option 3 from main menu:</a:t>
            </a:r>
          </a:p>
          <a:p>
            <a:r>
              <a:rPr lang="en-US" dirty="0"/>
              <a:t>They see a display of personal info</a:t>
            </a:r>
          </a:p>
          <a:p>
            <a:r>
              <a:rPr lang="en-US" dirty="0"/>
              <a:t>They will be able to input new personal information and submit a request to the manager that will ratify the changes and process them to the database (overwrite)</a:t>
            </a:r>
          </a:p>
          <a:p>
            <a:endParaRPr lang="en-US" dirty="0"/>
          </a:p>
        </p:txBody>
      </p:sp>
    </p:spTree>
    <p:extLst>
      <p:ext uri="{BB962C8B-B14F-4D97-AF65-F5344CB8AC3E}">
        <p14:creationId xmlns:p14="http://schemas.microsoft.com/office/powerpoint/2010/main" val="3714122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BC7E963-4567-534D-8B9B-4383F41A3F53}"/>
              </a:ext>
            </a:extLst>
          </p:cNvPr>
          <p:cNvSpPr>
            <a:spLocks noGrp="1"/>
          </p:cNvSpPr>
          <p:nvPr>
            <p:ph type="title"/>
          </p:nvPr>
        </p:nvSpPr>
        <p:spPr>
          <a:xfrm>
            <a:off x="1175512" y="870132"/>
            <a:ext cx="9792208" cy="1527078"/>
          </a:xfrm>
        </p:spPr>
        <p:txBody>
          <a:bodyPr>
            <a:normAutofit/>
          </a:bodyPr>
          <a:lstStyle/>
          <a:p>
            <a:r>
              <a:rPr lang="en-US" dirty="0"/>
              <a:t>Display overall balance</a:t>
            </a:r>
          </a:p>
        </p:txBody>
      </p:sp>
      <p:sp>
        <p:nvSpPr>
          <p:cNvPr id="3" name="Content Placeholder 2">
            <a:extLst>
              <a:ext uri="{FF2B5EF4-FFF2-40B4-BE49-F238E27FC236}">
                <a16:creationId xmlns:a16="http://schemas.microsoft.com/office/drawing/2014/main" id="{76C5A6B6-D809-7D45-9E8F-3D2E186138A9}"/>
              </a:ext>
            </a:extLst>
          </p:cNvPr>
          <p:cNvSpPr>
            <a:spLocks noGrp="1"/>
          </p:cNvSpPr>
          <p:nvPr>
            <p:ph idx="1"/>
          </p:nvPr>
        </p:nvSpPr>
        <p:spPr>
          <a:xfrm>
            <a:off x="1175512" y="2557849"/>
            <a:ext cx="9792208" cy="3407862"/>
          </a:xfrm>
        </p:spPr>
        <p:txBody>
          <a:bodyPr>
            <a:normAutofit/>
          </a:bodyPr>
          <a:lstStyle/>
          <a:p>
            <a:r>
              <a:rPr lang="en-US" dirty="0"/>
              <a:t>Option 4, Simply display the total balance of both accounts or whatever account they hold</a:t>
            </a:r>
          </a:p>
        </p:txBody>
      </p:sp>
    </p:spTree>
    <p:extLst>
      <p:ext uri="{BB962C8B-B14F-4D97-AF65-F5344CB8AC3E}">
        <p14:creationId xmlns:p14="http://schemas.microsoft.com/office/powerpoint/2010/main" val="30839327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5F41C4A-F24A-0843-A647-CF23804B06B9}"/>
              </a:ext>
            </a:extLst>
          </p:cNvPr>
          <p:cNvSpPr>
            <a:spLocks noGrp="1"/>
          </p:cNvSpPr>
          <p:nvPr>
            <p:ph type="title"/>
          </p:nvPr>
        </p:nvSpPr>
        <p:spPr>
          <a:xfrm>
            <a:off x="1175512" y="870132"/>
            <a:ext cx="9792208" cy="1527078"/>
          </a:xfrm>
        </p:spPr>
        <p:txBody>
          <a:bodyPr>
            <a:normAutofit/>
          </a:bodyPr>
          <a:lstStyle/>
          <a:p>
            <a:r>
              <a:rPr lang="en-US" dirty="0"/>
              <a:t>Contact manager</a:t>
            </a:r>
          </a:p>
        </p:txBody>
      </p:sp>
      <p:sp>
        <p:nvSpPr>
          <p:cNvPr id="3" name="Content Placeholder 2">
            <a:extLst>
              <a:ext uri="{FF2B5EF4-FFF2-40B4-BE49-F238E27FC236}">
                <a16:creationId xmlns:a16="http://schemas.microsoft.com/office/drawing/2014/main" id="{4B9FA666-42CF-9B4A-911D-B6AE640BE160}"/>
              </a:ext>
            </a:extLst>
          </p:cNvPr>
          <p:cNvSpPr>
            <a:spLocks noGrp="1"/>
          </p:cNvSpPr>
          <p:nvPr>
            <p:ph idx="1"/>
          </p:nvPr>
        </p:nvSpPr>
        <p:spPr>
          <a:xfrm>
            <a:off x="1175512" y="2557849"/>
            <a:ext cx="9792208" cy="3407862"/>
          </a:xfrm>
        </p:spPr>
        <p:txBody>
          <a:bodyPr>
            <a:normAutofit/>
          </a:bodyPr>
          <a:lstStyle/>
          <a:p>
            <a:r>
              <a:rPr lang="en-US" dirty="0"/>
              <a:t>Option 5, </a:t>
            </a:r>
          </a:p>
          <a:p>
            <a:r>
              <a:rPr lang="en-US" dirty="0"/>
              <a:t>Press 1 to Request to open a new account (</a:t>
            </a:r>
            <a:r>
              <a:rPr lang="en-US" dirty="0" err="1"/>
              <a:t>chequing</a:t>
            </a:r>
            <a:r>
              <a:rPr lang="en-US" dirty="0"/>
              <a:t> or savings):</a:t>
            </a:r>
          </a:p>
          <a:p>
            <a:pPr marL="274320" lvl="1" indent="0">
              <a:buNone/>
            </a:pPr>
            <a:r>
              <a:rPr lang="en-US" dirty="0"/>
              <a:t>Enter your personal details:  first name, last name, age, gender, street, city, province, postal code, phone, email (I’ll take all input and validate accordingly to its required type, and deal with type errors); </a:t>
            </a:r>
            <a:r>
              <a:rPr lang="en-US" dirty="0" err="1"/>
              <a:t>chequing</a:t>
            </a:r>
            <a:r>
              <a:rPr lang="en-US" dirty="0"/>
              <a:t> account (press 1), savings account (press 2), or both (press 3), press 4 to re-enter, press 5 to submit. The data will be sent to the manager that will be at power to approve, open the account, and transfer (the user input) the data to the database, as well as generate </a:t>
            </a:r>
            <a:r>
              <a:rPr lang="en-US" dirty="0" err="1"/>
              <a:t>client_id</a:t>
            </a:r>
            <a:r>
              <a:rPr lang="en-US" dirty="0"/>
              <a:t> and password for the client and display it to the client so that the client can use it to sign in, once the id and password are displayed.</a:t>
            </a:r>
          </a:p>
          <a:p>
            <a:r>
              <a:rPr lang="en-US" dirty="0"/>
              <a:t>Press 2 Request to close an existing account (provide pin again for double verification and contact the manager to process the request</a:t>
            </a:r>
          </a:p>
        </p:txBody>
      </p:sp>
    </p:spTree>
    <p:extLst>
      <p:ext uri="{BB962C8B-B14F-4D97-AF65-F5344CB8AC3E}">
        <p14:creationId xmlns:p14="http://schemas.microsoft.com/office/powerpoint/2010/main" val="18987785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FD1B476-F2E3-DF45-912B-F4F7EF3E457B}"/>
              </a:ext>
            </a:extLst>
          </p:cNvPr>
          <p:cNvSpPr>
            <a:spLocks noGrp="1"/>
          </p:cNvSpPr>
          <p:nvPr>
            <p:ph type="title"/>
          </p:nvPr>
        </p:nvSpPr>
        <p:spPr>
          <a:xfrm>
            <a:off x="1175512" y="870132"/>
            <a:ext cx="9792208" cy="1527078"/>
          </a:xfrm>
        </p:spPr>
        <p:txBody>
          <a:bodyPr>
            <a:normAutofit/>
          </a:bodyPr>
          <a:lstStyle/>
          <a:p>
            <a:r>
              <a:rPr lang="en-US" dirty="0"/>
              <a:t>Manager (2)</a:t>
            </a:r>
          </a:p>
        </p:txBody>
      </p:sp>
      <p:sp>
        <p:nvSpPr>
          <p:cNvPr id="3" name="Content Placeholder 2">
            <a:extLst>
              <a:ext uri="{FF2B5EF4-FFF2-40B4-BE49-F238E27FC236}">
                <a16:creationId xmlns:a16="http://schemas.microsoft.com/office/drawing/2014/main" id="{A704E2D2-7CE5-9B40-9D06-5289040BA5EF}"/>
              </a:ext>
            </a:extLst>
          </p:cNvPr>
          <p:cNvSpPr>
            <a:spLocks noGrp="1"/>
          </p:cNvSpPr>
          <p:nvPr>
            <p:ph idx="1"/>
          </p:nvPr>
        </p:nvSpPr>
        <p:spPr>
          <a:xfrm>
            <a:off x="1175512" y="2557849"/>
            <a:ext cx="9792208" cy="3407862"/>
          </a:xfrm>
        </p:spPr>
        <p:txBody>
          <a:bodyPr>
            <a:normAutofit/>
          </a:bodyPr>
          <a:lstStyle/>
          <a:p>
            <a:r>
              <a:rPr lang="en-US" dirty="0"/>
              <a:t>Sign in (press 1) manager id and a password (validation with </a:t>
            </a:r>
            <a:r>
              <a:rPr lang="en-US" dirty="0" err="1"/>
              <a:t>db</a:t>
            </a:r>
            <a:r>
              <a:rPr lang="en-US" dirty="0"/>
              <a:t>)</a:t>
            </a:r>
          </a:p>
          <a:p>
            <a:r>
              <a:rPr lang="en-US" dirty="0"/>
              <a:t>option 1 view account requests  </a:t>
            </a:r>
          </a:p>
          <a:p>
            <a:pPr lvl="1"/>
            <a:r>
              <a:rPr lang="en-US" dirty="0"/>
              <a:t>1 – Joanna Rossa</a:t>
            </a:r>
          </a:p>
          <a:p>
            <a:pPr lvl="1"/>
            <a:r>
              <a:rPr lang="en-US" dirty="0"/>
              <a:t>2 – </a:t>
            </a:r>
            <a:r>
              <a:rPr lang="en-US" dirty="0" err="1"/>
              <a:t>Timal</a:t>
            </a:r>
            <a:r>
              <a:rPr lang="en-US" dirty="0"/>
              <a:t> </a:t>
            </a:r>
          </a:p>
          <a:p>
            <a:pPr marL="548640" lvl="2" indent="0">
              <a:buNone/>
            </a:pPr>
            <a:r>
              <a:rPr lang="en-US" dirty="0"/>
              <a:t>1 - display all info from Joanna Rossa</a:t>
            </a:r>
          </a:p>
          <a:p>
            <a:pPr marL="548640" lvl="2" indent="0">
              <a:buNone/>
            </a:pPr>
            <a:r>
              <a:rPr lang="en-US" dirty="0"/>
              <a:t>	Press 1 Create an account</a:t>
            </a:r>
          </a:p>
          <a:p>
            <a:pPr marL="548640" lvl="2" indent="0">
              <a:buNone/>
            </a:pPr>
            <a:r>
              <a:rPr lang="en-US" dirty="0"/>
              <a:t>	Press 2 to return back to view account requests</a:t>
            </a:r>
          </a:p>
          <a:p>
            <a:r>
              <a:rPr lang="en-US" dirty="0"/>
              <a:t>Option 1 delete account</a:t>
            </a:r>
          </a:p>
          <a:p>
            <a:endParaRPr lang="en-US" dirty="0"/>
          </a:p>
        </p:txBody>
      </p:sp>
    </p:spTree>
    <p:extLst>
      <p:ext uri="{BB962C8B-B14F-4D97-AF65-F5344CB8AC3E}">
        <p14:creationId xmlns:p14="http://schemas.microsoft.com/office/powerpoint/2010/main" val="33860607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7E83C8-4D98-4F4A-8495-DB867975C31F}"/>
              </a:ext>
            </a:extLst>
          </p:cNvPr>
          <p:cNvSpPr>
            <a:spLocks noGrp="1"/>
          </p:cNvSpPr>
          <p:nvPr>
            <p:ph type="title"/>
          </p:nvPr>
        </p:nvSpPr>
        <p:spPr>
          <a:xfrm>
            <a:off x="1175512" y="870132"/>
            <a:ext cx="9792208" cy="1527078"/>
          </a:xfrm>
        </p:spPr>
        <p:txBody>
          <a:bodyPr>
            <a:normAutofit/>
          </a:bodyPr>
          <a:lstStyle/>
          <a:p>
            <a:r>
              <a:rPr lang="en-US"/>
              <a:t>Maintenance (3)</a:t>
            </a:r>
            <a:endParaRPr lang="en-US" dirty="0"/>
          </a:p>
        </p:txBody>
      </p:sp>
      <p:sp>
        <p:nvSpPr>
          <p:cNvPr id="3" name="Content Placeholder 2">
            <a:extLst>
              <a:ext uri="{FF2B5EF4-FFF2-40B4-BE49-F238E27FC236}">
                <a16:creationId xmlns:a16="http://schemas.microsoft.com/office/drawing/2014/main" id="{B6854326-CF43-F148-8CA5-69269E81F77C}"/>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176961524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72</TotalTime>
  <Words>832</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Schoolbook</vt:lpstr>
      <vt:lpstr>Franklin Gothic Book</vt:lpstr>
      <vt:lpstr>Garamond</vt:lpstr>
      <vt:lpstr>SavonVTI</vt:lpstr>
      <vt:lpstr>Welcome to ATM</vt:lpstr>
      <vt:lpstr>Role verification</vt:lpstr>
      <vt:lpstr>Client (1) Sign up / Sign in</vt:lpstr>
      <vt:lpstr>Account operations</vt:lpstr>
      <vt:lpstr>Personal details</vt:lpstr>
      <vt:lpstr>Display overall balance</vt:lpstr>
      <vt:lpstr>Contact manager</vt:lpstr>
      <vt:lpstr>Manager (2)</vt:lpstr>
      <vt:lpstr>Maintenance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ATM</dc:title>
  <dc:creator>Joanna Rossa</dc:creator>
  <cp:lastModifiedBy>Joanna Rossa</cp:lastModifiedBy>
  <cp:revision>9</cp:revision>
  <dcterms:created xsi:type="dcterms:W3CDTF">2020-07-03T23:05:28Z</dcterms:created>
  <dcterms:modified xsi:type="dcterms:W3CDTF">2020-07-04T01:12:04Z</dcterms:modified>
</cp:coreProperties>
</file>