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ceDFLcvMxVv9dG22dMZmPW8xe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1e9a5341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1e9a5341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ad801332a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ad801332a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in more detail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ad801332a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ad801332a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1e9a53415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1e9a5341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ad801332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ad801332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b2c4afb7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b2c4afb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ad801332a_4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ad801332a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1e9a5341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1e9a5341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5127170" y="1041400"/>
            <a:ext cx="664028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5127170" y="3521075"/>
            <a:ext cx="664028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5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ad801332a_1_74"/>
          <p:cNvSpPr/>
          <p:nvPr/>
        </p:nvSpPr>
        <p:spPr>
          <a:xfrm>
            <a:off x="3665400" y="998400"/>
            <a:ext cx="4861200" cy="48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3ad801332a_1_74"/>
          <p:cNvSpPr/>
          <p:nvPr/>
        </p:nvSpPr>
        <p:spPr>
          <a:xfrm>
            <a:off x="3990600" y="1323600"/>
            <a:ext cx="4210800" cy="4210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3ad801332a_1_74"/>
          <p:cNvSpPr txBox="1"/>
          <p:nvPr>
            <p:ph type="ctrTitle"/>
          </p:nvPr>
        </p:nvSpPr>
        <p:spPr>
          <a:xfrm>
            <a:off x="4128333" y="2169600"/>
            <a:ext cx="3935100" cy="211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g23ad801332a_1_74"/>
          <p:cNvSpPr txBox="1"/>
          <p:nvPr>
            <p:ph idx="1" type="subTitle"/>
          </p:nvPr>
        </p:nvSpPr>
        <p:spPr>
          <a:xfrm>
            <a:off x="4128483" y="4355907"/>
            <a:ext cx="3935100" cy="935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9" name="Google Shape;79;g23ad801332a_1_7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ad801332a_1_80"/>
          <p:cNvSpPr txBox="1"/>
          <p:nvPr>
            <p:ph type="title"/>
          </p:nvPr>
        </p:nvSpPr>
        <p:spPr>
          <a:xfrm>
            <a:off x="679400" y="1898500"/>
            <a:ext cx="10833300" cy="239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g23ad801332a_1_8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ad801332a_1_83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3ad801332a_1_83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86" name="Google Shape;86;g23ad801332a_1_8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7" name="Google Shape;87;g23ad801332a_1_8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ad801332a_1_88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90" name="Google Shape;90;g23ad801332a_1_8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1" name="Google Shape;91;g23ad801332a_1_8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2" name="Google Shape;92;g23ad801332a_1_8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ad801332a_1_93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95" name="Google Shape;95;g23ad801332a_1_9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ad801332a_1_9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8" name="Google Shape;98;g23ad801332a_1_96"/>
          <p:cNvSpPr txBox="1"/>
          <p:nvPr>
            <p:ph idx="1" type="body"/>
          </p:nvPr>
        </p:nvSpPr>
        <p:spPr>
          <a:xfrm>
            <a:off x="415600" y="185517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9" name="Google Shape;99;g23ad801332a_1_9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ad801332a_1_100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2" name="Google Shape;102;g23ad801332a_1_10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ad801332a_1_103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g23ad801332a_1_103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23ad801332a_1_103"/>
          <p:cNvSpPr txBox="1"/>
          <p:nvPr>
            <p:ph type="title"/>
          </p:nvPr>
        </p:nvSpPr>
        <p:spPr>
          <a:xfrm>
            <a:off x="354000" y="1477267"/>
            <a:ext cx="5393700" cy="2244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07" name="Google Shape;107;g23ad801332a_1_103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g23ad801332a_1_103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g23ad801332a_1_10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ad801332a_1_11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2" name="Google Shape;112;g23ad801332a_1_11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ad801332a_1_113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3ad801332a_1_113"/>
          <p:cNvSpPr txBox="1"/>
          <p:nvPr>
            <p:ph hasCustomPrompt="1" type="title"/>
          </p:nvPr>
        </p:nvSpPr>
        <p:spPr>
          <a:xfrm>
            <a:off x="415600" y="1644133"/>
            <a:ext cx="11360700" cy="2146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g23ad801332a_1_113"/>
          <p:cNvSpPr txBox="1"/>
          <p:nvPr>
            <p:ph idx="1" type="body"/>
          </p:nvPr>
        </p:nvSpPr>
        <p:spPr>
          <a:xfrm>
            <a:off x="415600" y="38926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7" name="Google Shape;117;g23ad801332a_1_11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04943" y="417376"/>
            <a:ext cx="114292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ad801332a_1_11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04943" y="1683613"/>
            <a:ext cx="825155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404943" y="4563338"/>
            <a:ext cx="825155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04943" y="417376"/>
            <a:ext cx="114292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404943" y="1873975"/>
            <a:ext cx="42062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4730926" y="1873975"/>
            <a:ext cx="42976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04943" y="299811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404940" y="1615849"/>
            <a:ext cx="43891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04941" y="2439761"/>
            <a:ext cx="438912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3" type="body"/>
          </p:nvPr>
        </p:nvSpPr>
        <p:spPr>
          <a:xfrm>
            <a:off x="4911629" y="1615849"/>
            <a:ext cx="411697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4" type="body"/>
          </p:nvPr>
        </p:nvSpPr>
        <p:spPr>
          <a:xfrm>
            <a:off x="4911629" y="2439761"/>
            <a:ext cx="411697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04943" y="417376"/>
            <a:ext cx="114292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404943" y="465138"/>
            <a:ext cx="30999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657594" y="465138"/>
            <a:ext cx="5371011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04943" y="2065338"/>
            <a:ext cx="309998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2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04944" y="483326"/>
            <a:ext cx="267788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/>
          <p:nvPr>
            <p:ph idx="2" type="pic"/>
          </p:nvPr>
        </p:nvSpPr>
        <p:spPr>
          <a:xfrm>
            <a:off x="3218899" y="483326"/>
            <a:ext cx="5809707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04944" y="2083526"/>
            <a:ext cx="267788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hyperlink" Target="http://www.prezentr.com/?utm_source=templates&amp;utm_medium=presentation&amp;utm_campaign=free_downloads_2020" TargetMode="External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04943" y="417376"/>
            <a:ext cx="114292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b="1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prezentr.com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b="0" i="0" sz="12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ad801332a_1_70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2" name="Google Shape;72;g23ad801332a_1_7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3" name="Google Shape;73;g23ad801332a_1_7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prezentr.com/?utm_source=templates&amp;utm_medium=presentation&amp;utm_campaign=free_downloads_202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>
            <a:hlinkClick r:id="rId3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1"/>
          <p:cNvSpPr txBox="1"/>
          <p:nvPr>
            <p:ph type="ctrTitle"/>
          </p:nvPr>
        </p:nvSpPr>
        <p:spPr>
          <a:xfrm>
            <a:off x="5127170" y="1041400"/>
            <a:ext cx="664028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 sz="5400"/>
              <a:t>Review Analysis </a:t>
            </a:r>
            <a:endParaRPr/>
          </a:p>
        </p:txBody>
      </p:sp>
      <p:sp>
        <p:nvSpPr>
          <p:cNvPr id="126" name="Google Shape;126;p1"/>
          <p:cNvSpPr txBox="1"/>
          <p:nvPr>
            <p:ph idx="1" type="subTitle"/>
          </p:nvPr>
        </p:nvSpPr>
        <p:spPr>
          <a:xfrm>
            <a:off x="4618900" y="5697425"/>
            <a:ext cx="71484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200"/>
              <a:t>Group 5: Shiyu Jiang, Jianjia Liu, Caisen Mo, Danni Zhang</a:t>
            </a:r>
            <a:endParaRPr b="1" sz="2200">
              <a:solidFill>
                <a:srgbClr val="FFF8C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1e9a53415_0_30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&amp; Recommendations</a:t>
            </a:r>
            <a:endParaRPr/>
          </a:p>
        </p:txBody>
      </p:sp>
      <p:pic>
        <p:nvPicPr>
          <p:cNvPr id="205" name="Google Shape;205;g1e1e9a53415_0_30"/>
          <p:cNvPicPr preferRelativeResize="0"/>
          <p:nvPr/>
        </p:nvPicPr>
        <p:blipFill rotWithShape="1">
          <a:blip r:embed="rId3">
            <a:alphaModFix/>
          </a:blip>
          <a:srcRect b="0" l="0" r="77758" t="0"/>
          <a:stretch/>
        </p:blipFill>
        <p:spPr>
          <a:xfrm>
            <a:off x="11286125" y="5859050"/>
            <a:ext cx="689274" cy="7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e1e9a53415_0_30"/>
          <p:cNvSpPr/>
          <p:nvPr/>
        </p:nvSpPr>
        <p:spPr>
          <a:xfrm>
            <a:off x="432400" y="1356700"/>
            <a:ext cx="5405100" cy="11334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e1e9a53415_0_30"/>
          <p:cNvSpPr/>
          <p:nvPr/>
        </p:nvSpPr>
        <p:spPr>
          <a:xfrm>
            <a:off x="6187925" y="1316875"/>
            <a:ext cx="5405100" cy="21324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e1e9a53415_0_30"/>
          <p:cNvSpPr txBox="1"/>
          <p:nvPr/>
        </p:nvSpPr>
        <p:spPr>
          <a:xfrm>
            <a:off x="1020525" y="1535600"/>
            <a:ext cx="4266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Positive aspects:</a:t>
            </a:r>
            <a:endParaRPr b="1" sz="18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Poppins"/>
              <a:buChar char="●"/>
            </a:pPr>
            <a:r>
              <a:rPr b="1" lang="en-US" sz="1800" u="sng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“nice match”</a:t>
            </a:r>
            <a:endParaRPr b="1" sz="1800" u="sng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g1e1e9a53415_0_30"/>
          <p:cNvSpPr txBox="1"/>
          <p:nvPr/>
        </p:nvSpPr>
        <p:spPr>
          <a:xfrm>
            <a:off x="1020525" y="2724225"/>
            <a:ext cx="42660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Negative  aspects:</a:t>
            </a:r>
            <a:endParaRPr b="1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 common complaint among users is the number of </a:t>
            </a:r>
            <a:r>
              <a:rPr b="1" lang="en-US" sz="1800" u="sng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fake profiles and bots</a:t>
            </a:r>
            <a:r>
              <a:rPr lang="en-US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on the app.</a:t>
            </a:r>
            <a:endParaRPr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Technical issues such as </a:t>
            </a:r>
            <a:r>
              <a:rPr b="1" lang="en-US" sz="1800" u="sng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app crashes</a:t>
            </a:r>
            <a:r>
              <a:rPr lang="en-US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can also be a significant problem</a:t>
            </a:r>
            <a:endParaRPr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Some users have reported </a:t>
            </a:r>
            <a:r>
              <a:rPr b="1" lang="en-US" sz="1800" u="sng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feeling unsafe</a:t>
            </a:r>
            <a:r>
              <a:rPr lang="en-US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on the app, especially when meeting up with matches in person. </a:t>
            </a:r>
            <a:endParaRPr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g1e1e9a53415_0_30"/>
          <p:cNvSpPr txBox="1"/>
          <p:nvPr/>
        </p:nvSpPr>
        <p:spPr>
          <a:xfrm>
            <a:off x="6757475" y="1047300"/>
            <a:ext cx="4266000" cy="61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Continuous optimization of the matching algorithm</a:t>
            </a:r>
            <a:endParaRPr sz="12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continually collect and analyze user behavior data to improve the accuracy and relevance of its match suggestions, such as swiping patterns, messaging history, and user’s time spent on the app</a:t>
            </a:r>
            <a:endParaRPr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Reduce fake profiles and bots</a:t>
            </a:r>
            <a:endParaRPr b="1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invest in advanced fraud detection and prevention technologies to identify and block fake accounts.</a:t>
            </a:r>
            <a:endParaRPr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Enhance safety features</a:t>
            </a:r>
            <a:endParaRPr b="1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include features such as video verification, background checks, real-time location tracking, sharing features and user feedback mechanisms to help users assess the safety of potential matches. </a:t>
            </a:r>
            <a:endParaRPr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g1e1e9a53415_0_30"/>
          <p:cNvSpPr/>
          <p:nvPr/>
        </p:nvSpPr>
        <p:spPr>
          <a:xfrm>
            <a:off x="5286525" y="1798050"/>
            <a:ext cx="1348800" cy="4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e1e9a53415_0_30"/>
          <p:cNvSpPr/>
          <p:nvPr/>
        </p:nvSpPr>
        <p:spPr>
          <a:xfrm>
            <a:off x="6187925" y="3496000"/>
            <a:ext cx="5405100" cy="29130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e1e9a53415_0_30"/>
          <p:cNvSpPr/>
          <p:nvPr/>
        </p:nvSpPr>
        <p:spPr>
          <a:xfrm>
            <a:off x="415600" y="2668800"/>
            <a:ext cx="5405100" cy="37401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e1e9a53415_0_30"/>
          <p:cNvSpPr/>
          <p:nvPr/>
        </p:nvSpPr>
        <p:spPr>
          <a:xfrm>
            <a:off x="5286525" y="4205775"/>
            <a:ext cx="1348800" cy="4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 txBox="1"/>
          <p:nvPr>
            <p:ph type="title"/>
          </p:nvPr>
        </p:nvSpPr>
        <p:spPr>
          <a:xfrm>
            <a:off x="404943" y="1683613"/>
            <a:ext cx="82515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type="title"/>
          </p:nvPr>
        </p:nvSpPr>
        <p:spPr>
          <a:xfrm>
            <a:off x="404943" y="417376"/>
            <a:ext cx="114292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32" name="Google Shape;132;p2"/>
          <p:cNvSpPr txBox="1"/>
          <p:nvPr>
            <p:ph idx="1" type="body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Research Questions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Data Used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Technique Used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Results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Recommendation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ad801332a_1_162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Questions</a:t>
            </a:r>
            <a:endParaRPr/>
          </a:p>
        </p:txBody>
      </p:sp>
      <p:sp>
        <p:nvSpPr>
          <p:cNvPr id="138" name="Google Shape;138;g23ad801332a_1_16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85000" lnSpcReduction="20000"/>
          </a:bodyPr>
          <a:lstStyle/>
          <a:p>
            <a:pPr indent="-3581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US">
                <a:solidFill>
                  <a:schemeClr val="accent1"/>
                </a:solidFill>
              </a:rPr>
              <a:t>Based on the review content, what is users’ </a:t>
            </a:r>
            <a:r>
              <a:rPr b="1" lang="en-US">
                <a:solidFill>
                  <a:schemeClr val="accent1"/>
                </a:solidFill>
              </a:rPr>
              <a:t>overall attitude</a:t>
            </a:r>
            <a:r>
              <a:rPr lang="en-US">
                <a:solidFill>
                  <a:schemeClr val="accent1"/>
                </a:solidFill>
              </a:rPr>
              <a:t> towards Tinder? </a:t>
            </a:r>
            <a:endParaRPr>
              <a:solidFill>
                <a:schemeClr val="accent1"/>
              </a:solidFill>
            </a:endParaRPr>
          </a:p>
          <a:p>
            <a:pPr indent="-3581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US">
                <a:solidFill>
                  <a:schemeClr val="accent1"/>
                </a:solidFill>
              </a:rPr>
              <a:t>How are </a:t>
            </a:r>
            <a:r>
              <a:rPr b="1" lang="en-US">
                <a:solidFill>
                  <a:schemeClr val="accent1"/>
                </a:solidFill>
              </a:rPr>
              <a:t>review contents</a:t>
            </a:r>
            <a:r>
              <a:rPr lang="en-US">
                <a:solidFill>
                  <a:schemeClr val="accent1"/>
                </a:solidFill>
              </a:rPr>
              <a:t> related to </a:t>
            </a:r>
            <a:r>
              <a:rPr b="1" lang="en-US">
                <a:solidFill>
                  <a:schemeClr val="accent1"/>
                </a:solidFill>
              </a:rPr>
              <a:t>users’ rating scores</a:t>
            </a:r>
            <a:r>
              <a:rPr lang="en-US">
                <a:solidFill>
                  <a:schemeClr val="accent1"/>
                </a:solidFill>
              </a:rPr>
              <a:t> of the Tinder app?</a:t>
            </a:r>
            <a:endParaRPr>
              <a:solidFill>
                <a:schemeClr val="accent1"/>
              </a:solidFill>
            </a:endParaRPr>
          </a:p>
          <a:p>
            <a:pPr indent="-3581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US">
                <a:solidFill>
                  <a:schemeClr val="accent1"/>
                </a:solidFill>
              </a:rPr>
              <a:t>What are the </a:t>
            </a:r>
            <a:r>
              <a:rPr b="1" lang="en-US">
                <a:solidFill>
                  <a:schemeClr val="accent1"/>
                </a:solidFill>
              </a:rPr>
              <a:t>key features</a:t>
            </a:r>
            <a:r>
              <a:rPr lang="en-US">
                <a:solidFill>
                  <a:schemeClr val="accent1"/>
                </a:solidFill>
              </a:rPr>
              <a:t> that make users have a positive/negative attitude?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Analyze from 2 dimensions:</a:t>
            </a:r>
            <a:endParaRPr b="1">
              <a:solidFill>
                <a:schemeClr val="accent1"/>
              </a:solidFill>
            </a:endParaRPr>
          </a:p>
          <a:p>
            <a:pPr indent="-35814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rabicPeriod"/>
            </a:pPr>
            <a:r>
              <a:rPr lang="en-US">
                <a:solidFill>
                  <a:schemeClr val="accent1"/>
                </a:solidFill>
              </a:rPr>
              <a:t>Rating score under 3/above 3</a:t>
            </a:r>
            <a:endParaRPr>
              <a:solidFill>
                <a:schemeClr val="accent1"/>
              </a:solidFill>
            </a:endParaRPr>
          </a:p>
          <a:p>
            <a:pPr indent="-35814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rabicPeriod"/>
            </a:pPr>
            <a:r>
              <a:rPr lang="en-US">
                <a:solidFill>
                  <a:schemeClr val="accent1"/>
                </a:solidFill>
              </a:rPr>
              <a:t>rating score over 13 different version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39" name="Google Shape;139;g23ad801332a_1_162"/>
          <p:cNvPicPr preferRelativeResize="0"/>
          <p:nvPr/>
        </p:nvPicPr>
        <p:blipFill rotWithShape="1">
          <a:blip r:embed="rId3">
            <a:alphaModFix/>
          </a:blip>
          <a:srcRect b="0" l="0" r="77758" t="0"/>
          <a:stretch/>
        </p:blipFill>
        <p:spPr>
          <a:xfrm>
            <a:off x="11286125" y="5859050"/>
            <a:ext cx="689274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3ad801332a_1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9300" y="3422375"/>
            <a:ext cx="4331692" cy="30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ad801332a_1_127"/>
          <p:cNvSpPr txBox="1"/>
          <p:nvPr>
            <p:ph type="title"/>
          </p:nvPr>
        </p:nvSpPr>
        <p:spPr>
          <a:xfrm>
            <a:off x="415600" y="521800"/>
            <a:ext cx="5504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Dataset</a:t>
            </a:r>
            <a:endParaRPr sz="3200"/>
          </a:p>
        </p:txBody>
      </p:sp>
      <p:sp>
        <p:nvSpPr>
          <p:cNvPr id="146" name="Google Shape;146;g23ad801332a_1_127"/>
          <p:cNvSpPr txBox="1"/>
          <p:nvPr>
            <p:ph idx="1" type="body"/>
          </p:nvPr>
        </p:nvSpPr>
        <p:spPr>
          <a:xfrm>
            <a:off x="415600" y="1536625"/>
            <a:ext cx="5504700" cy="500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b="1" lang="en-US" sz="2100">
                <a:solidFill>
                  <a:schemeClr val="accent1"/>
                </a:solidFill>
              </a:rPr>
              <a:t>User reviews for Tinder app available at Google Play Store</a:t>
            </a:r>
            <a:endParaRPr b="1"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b="1" lang="en-US" sz="2100">
                <a:solidFill>
                  <a:schemeClr val="accent1"/>
                </a:solidFill>
              </a:rPr>
              <a:t>Time range:  </a:t>
            </a:r>
            <a:r>
              <a:rPr lang="en-US" sz="2100">
                <a:solidFill>
                  <a:schemeClr val="accent1"/>
                </a:solidFill>
              </a:rPr>
              <a:t>July 2013 - February 2023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b="1" lang="en-US" sz="2100">
                <a:solidFill>
                  <a:schemeClr val="accent1"/>
                </a:solidFill>
              </a:rPr>
              <a:t>Cleaned dataset: </a:t>
            </a:r>
            <a:r>
              <a:rPr lang="en-US" sz="2100">
                <a:solidFill>
                  <a:schemeClr val="accent1"/>
                </a:solidFill>
              </a:rPr>
              <a:t>19552 observations with 13 variables</a:t>
            </a:r>
            <a:endParaRPr sz="2100">
              <a:solidFill>
                <a:schemeClr val="accent1"/>
              </a:solidFill>
            </a:endParaRPr>
          </a:p>
        </p:txBody>
      </p:sp>
      <p:pic>
        <p:nvPicPr>
          <p:cNvPr id="147" name="Google Shape;147;g23ad801332a_1_127"/>
          <p:cNvPicPr preferRelativeResize="0"/>
          <p:nvPr/>
        </p:nvPicPr>
        <p:blipFill rotWithShape="1">
          <a:blip r:embed="rId3">
            <a:alphaModFix/>
          </a:blip>
          <a:srcRect b="0" l="0" r="77758" t="0"/>
          <a:stretch/>
        </p:blipFill>
        <p:spPr>
          <a:xfrm>
            <a:off x="11286125" y="5859050"/>
            <a:ext cx="689274" cy="7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3ad801332a_1_127"/>
          <p:cNvSpPr txBox="1"/>
          <p:nvPr>
            <p:ph type="title"/>
          </p:nvPr>
        </p:nvSpPr>
        <p:spPr>
          <a:xfrm>
            <a:off x="5920300" y="521800"/>
            <a:ext cx="58560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Technology Used</a:t>
            </a:r>
            <a:endParaRPr sz="3200"/>
          </a:p>
        </p:txBody>
      </p:sp>
      <p:sp>
        <p:nvSpPr>
          <p:cNvPr id="149" name="Google Shape;149;g23ad801332a_1_127"/>
          <p:cNvSpPr txBox="1"/>
          <p:nvPr>
            <p:ph idx="1" type="body"/>
          </p:nvPr>
        </p:nvSpPr>
        <p:spPr>
          <a:xfrm>
            <a:off x="5920300" y="1536631"/>
            <a:ext cx="58560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814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●"/>
            </a:pPr>
            <a:r>
              <a:rPr b="1" lang="en-US" sz="204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b="1" sz="204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152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○"/>
            </a:pPr>
            <a:r>
              <a:rPr lang="en-US" sz="161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Overall attitude towards Tinder</a:t>
            </a:r>
            <a:endParaRPr sz="1615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152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○"/>
            </a:pPr>
            <a:r>
              <a:rPr lang="en-US" sz="161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Specific emotions expressed</a:t>
            </a:r>
            <a:endParaRPr sz="1615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152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○"/>
            </a:pPr>
            <a:r>
              <a:rPr lang="en-US" sz="161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Sentiment score</a:t>
            </a:r>
            <a:endParaRPr sz="1615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●"/>
            </a:pPr>
            <a:r>
              <a:rPr b="1" lang="en-US" sz="204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Predictive Analysis</a:t>
            </a:r>
            <a:endParaRPr b="1" sz="204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15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○"/>
            </a:pPr>
            <a:r>
              <a:rPr lang="en-US" sz="161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Text features</a:t>
            </a:r>
            <a:endParaRPr sz="1615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15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○"/>
            </a:pPr>
            <a:r>
              <a:rPr lang="en-US" sz="161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review scores and user satisfaction</a:t>
            </a:r>
            <a:endParaRPr sz="1615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●"/>
            </a:pPr>
            <a:r>
              <a:rPr b="1" lang="en-US" sz="204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Topic Model for rating score and version</a:t>
            </a:r>
            <a:endParaRPr b="1" sz="204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1e9a53415_1_43"/>
          <p:cNvSpPr txBox="1"/>
          <p:nvPr>
            <p:ph type="title"/>
          </p:nvPr>
        </p:nvSpPr>
        <p:spPr>
          <a:xfrm>
            <a:off x="415600" y="140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g1e1e9a53415_1_43"/>
          <p:cNvPicPr preferRelativeResize="0"/>
          <p:nvPr/>
        </p:nvPicPr>
        <p:blipFill rotWithShape="1">
          <a:blip r:embed="rId3">
            <a:alphaModFix/>
          </a:blip>
          <a:srcRect b="0" l="0" r="77758" t="0"/>
          <a:stretch/>
        </p:blipFill>
        <p:spPr>
          <a:xfrm>
            <a:off x="11286125" y="5859050"/>
            <a:ext cx="689274" cy="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e1e9a53415_1_43"/>
          <p:cNvPicPr preferRelativeResize="0"/>
          <p:nvPr/>
        </p:nvPicPr>
        <p:blipFill rotWithShape="1">
          <a:blip r:embed="rId4">
            <a:alphaModFix/>
          </a:blip>
          <a:srcRect b="3502" l="4136" r="1639" t="0"/>
          <a:stretch/>
        </p:blipFill>
        <p:spPr>
          <a:xfrm>
            <a:off x="799225" y="869250"/>
            <a:ext cx="3945074" cy="28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e1e9a53415_1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825" y="3824200"/>
            <a:ext cx="3984548" cy="28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e1e9a53415_1_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6300" y="1051900"/>
            <a:ext cx="5903399" cy="36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e1e9a53415_1_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4849" y="4847550"/>
            <a:ext cx="46863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ad801332a_2_0"/>
          <p:cNvSpPr txBox="1"/>
          <p:nvPr>
            <p:ph type="title"/>
          </p:nvPr>
        </p:nvSpPr>
        <p:spPr>
          <a:xfrm>
            <a:off x="415600" y="4456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Predictive Analysis</a:t>
            </a:r>
            <a:endParaRPr/>
          </a:p>
        </p:txBody>
      </p:sp>
      <p:pic>
        <p:nvPicPr>
          <p:cNvPr id="165" name="Google Shape;165;g23ad801332a_2_0"/>
          <p:cNvPicPr preferRelativeResize="0"/>
          <p:nvPr/>
        </p:nvPicPr>
        <p:blipFill rotWithShape="1">
          <a:blip r:embed="rId3">
            <a:alphaModFix/>
          </a:blip>
          <a:srcRect b="0" l="0" r="77758" t="0"/>
          <a:stretch/>
        </p:blipFill>
        <p:spPr>
          <a:xfrm>
            <a:off x="11286125" y="5859050"/>
            <a:ext cx="689274" cy="7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3ad801332a_2_0"/>
          <p:cNvSpPr/>
          <p:nvPr/>
        </p:nvSpPr>
        <p:spPr>
          <a:xfrm>
            <a:off x="3273925" y="2458300"/>
            <a:ext cx="114900" cy="252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g23ad801332a_2_0"/>
          <p:cNvGrpSpPr/>
          <p:nvPr/>
        </p:nvGrpSpPr>
        <p:grpSpPr>
          <a:xfrm>
            <a:off x="76200" y="1661500"/>
            <a:ext cx="11981626" cy="4014100"/>
            <a:chOff x="76200" y="1432900"/>
            <a:chExt cx="11981626" cy="4014100"/>
          </a:xfrm>
        </p:grpSpPr>
        <p:grpSp>
          <p:nvGrpSpPr>
            <p:cNvPr id="168" name="Google Shape;168;g23ad801332a_2_0"/>
            <p:cNvGrpSpPr/>
            <p:nvPr/>
          </p:nvGrpSpPr>
          <p:grpSpPr>
            <a:xfrm>
              <a:off x="6077850" y="1432900"/>
              <a:ext cx="5979976" cy="4014100"/>
              <a:chOff x="6077850" y="1432900"/>
              <a:chExt cx="5979976" cy="4014100"/>
            </a:xfrm>
          </p:grpSpPr>
          <p:pic>
            <p:nvPicPr>
              <p:cNvPr id="169" name="Google Shape;169;g23ad801332a_2_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077850" y="1432900"/>
                <a:ext cx="5979976" cy="3690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" name="Google Shape;170;g23ad801332a_2_0"/>
              <p:cNvSpPr/>
              <p:nvPr/>
            </p:nvSpPr>
            <p:spPr>
              <a:xfrm>
                <a:off x="9252000" y="2405075"/>
                <a:ext cx="114900" cy="2526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23ad801332a_2_0"/>
              <p:cNvSpPr txBox="1"/>
              <p:nvPr/>
            </p:nvSpPr>
            <p:spPr>
              <a:xfrm>
                <a:off x="8362853" y="5031500"/>
                <a:ext cx="16050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500">
                    <a:solidFill>
                      <a:srgbClr val="333333"/>
                    </a:solidFill>
                    <a:highlight>
                      <a:schemeClr val="lt1"/>
                    </a:highlight>
                  </a:rPr>
                  <a:t>TF-IDF features</a:t>
                </a:r>
                <a:endParaRPr sz="1200"/>
              </a:p>
            </p:txBody>
          </p:sp>
        </p:grpSp>
        <p:grpSp>
          <p:nvGrpSpPr>
            <p:cNvPr id="172" name="Google Shape;172;g23ad801332a_2_0"/>
            <p:cNvGrpSpPr/>
            <p:nvPr/>
          </p:nvGrpSpPr>
          <p:grpSpPr>
            <a:xfrm>
              <a:off x="76200" y="1432900"/>
              <a:ext cx="5979976" cy="4014100"/>
              <a:chOff x="76200" y="1432900"/>
              <a:chExt cx="5979976" cy="4014100"/>
            </a:xfrm>
          </p:grpSpPr>
          <p:pic>
            <p:nvPicPr>
              <p:cNvPr id="173" name="Google Shape;173;g23ad801332a_2_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6200" y="1432900"/>
                <a:ext cx="5979976" cy="3690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" name="Google Shape;174;g23ad801332a_2_0"/>
              <p:cNvSpPr txBox="1"/>
              <p:nvPr/>
            </p:nvSpPr>
            <p:spPr>
              <a:xfrm>
                <a:off x="2407688" y="5031500"/>
                <a:ext cx="13170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500">
                    <a:solidFill>
                      <a:srgbClr val="333333"/>
                    </a:solidFill>
                    <a:highlight>
                      <a:schemeClr val="lt1"/>
                    </a:highlight>
                  </a:rPr>
                  <a:t>TF features</a:t>
                </a:r>
                <a:endParaRPr sz="1200"/>
              </a:p>
            </p:txBody>
          </p:sp>
          <p:sp>
            <p:nvSpPr>
              <p:cNvPr id="175" name="Google Shape;175;g23ad801332a_2_0"/>
              <p:cNvSpPr/>
              <p:nvPr/>
            </p:nvSpPr>
            <p:spPr>
              <a:xfrm>
                <a:off x="3273925" y="2458300"/>
                <a:ext cx="114900" cy="2526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b2c4afb79_0_0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Predictive Analysis Result</a:t>
            </a:r>
            <a:endParaRPr/>
          </a:p>
        </p:txBody>
      </p:sp>
      <p:sp>
        <p:nvSpPr>
          <p:cNvPr id="181" name="Google Shape;181;g23b2c4afb79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g23b2c4afb7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13" y="1635875"/>
            <a:ext cx="10427174" cy="4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3b2c4afb79_0_0"/>
          <p:cNvPicPr preferRelativeResize="0"/>
          <p:nvPr/>
        </p:nvPicPr>
        <p:blipFill rotWithShape="1">
          <a:blip r:embed="rId4">
            <a:alphaModFix/>
          </a:blip>
          <a:srcRect b="0" l="0" r="77758" t="0"/>
          <a:stretch/>
        </p:blipFill>
        <p:spPr>
          <a:xfrm>
            <a:off x="11286125" y="5859050"/>
            <a:ext cx="689274" cy="7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ad801332a_4_8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 Model: Rating under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g23ad801332a_4_8"/>
          <p:cNvPicPr preferRelativeResize="0"/>
          <p:nvPr/>
        </p:nvPicPr>
        <p:blipFill rotWithShape="1">
          <a:blip r:embed="rId3">
            <a:alphaModFix/>
          </a:blip>
          <a:srcRect b="0" l="0" r="77758" t="0"/>
          <a:stretch/>
        </p:blipFill>
        <p:spPr>
          <a:xfrm>
            <a:off x="11286125" y="5859050"/>
            <a:ext cx="689274" cy="7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3ad801332a_4_8"/>
          <p:cNvSpPr txBox="1"/>
          <p:nvPr/>
        </p:nvSpPr>
        <p:spPr>
          <a:xfrm>
            <a:off x="7189225" y="1325588"/>
            <a:ext cx="4805100" cy="49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b="1" lang="en-US" sz="1700">
                <a:solidFill>
                  <a:srgbClr val="333333"/>
                </a:solidFill>
                <a:highlight>
                  <a:schemeClr val="lt1"/>
                </a:highlight>
              </a:rPr>
              <a:t>Topic 1: </a:t>
            </a:r>
            <a:r>
              <a:rPr lang="en-US" sz="1700">
                <a:solidFill>
                  <a:srgbClr val="333333"/>
                </a:solidFill>
                <a:highlight>
                  <a:schemeClr val="lt1"/>
                </a:highlight>
              </a:rPr>
              <a:t>fake accounts, bans, and deletions</a:t>
            </a:r>
            <a:endParaRPr sz="17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b="1" lang="en-US" sz="1700">
                <a:solidFill>
                  <a:srgbClr val="333333"/>
                </a:solidFill>
                <a:highlight>
                  <a:schemeClr val="lt1"/>
                </a:highlight>
              </a:rPr>
              <a:t>Topic 2: </a:t>
            </a:r>
            <a:r>
              <a:rPr lang="en-US" sz="1700">
                <a:solidFill>
                  <a:srgbClr val="333333"/>
                </a:solidFill>
                <a:highlight>
                  <a:schemeClr val="lt1"/>
                </a:highlight>
              </a:rPr>
              <a:t>technical aspects of the app, including logins, updates, and crashes.</a:t>
            </a:r>
            <a:endParaRPr sz="17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b="1" lang="en-US" sz="1700">
                <a:solidFill>
                  <a:srgbClr val="333333"/>
                </a:solidFill>
                <a:highlight>
                  <a:schemeClr val="lt1"/>
                </a:highlight>
              </a:rPr>
              <a:t>Topic 3:</a:t>
            </a:r>
            <a:r>
              <a:rPr lang="en-US" sz="1700">
                <a:solidFill>
                  <a:srgbClr val="333333"/>
                </a:solidFill>
                <a:highlight>
                  <a:schemeClr val="lt1"/>
                </a:highlight>
              </a:rPr>
              <a:t> user interactions, including matches, profiles, and messaging.</a:t>
            </a:r>
            <a:endParaRPr sz="17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b="1" lang="en-US" sz="1700">
                <a:solidFill>
                  <a:srgbClr val="333333"/>
                </a:solidFill>
                <a:highlight>
                  <a:schemeClr val="lt1"/>
                </a:highlight>
              </a:rPr>
              <a:t>Topic 4:</a:t>
            </a:r>
            <a:r>
              <a:rPr lang="en-US" sz="1700">
                <a:solidFill>
                  <a:srgbClr val="333333"/>
                </a:solidFill>
                <a:highlight>
                  <a:schemeClr val="lt1"/>
                </a:highlight>
              </a:rPr>
              <a:t> issues with payments, trials, and subscriptions.</a:t>
            </a:r>
            <a:endParaRPr sz="17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b="1" lang="en-US" sz="1700">
                <a:solidFill>
                  <a:srgbClr val="333333"/>
                </a:solidFill>
                <a:highlight>
                  <a:schemeClr val="lt1"/>
                </a:highlight>
              </a:rPr>
              <a:t>Topic 5:</a:t>
            </a:r>
            <a:r>
              <a:rPr lang="en-US" sz="1700">
                <a:solidFill>
                  <a:srgbClr val="333333"/>
                </a:solidFill>
                <a:highlight>
                  <a:schemeClr val="lt1"/>
                </a:highlight>
              </a:rPr>
              <a:t> user interactions, with terms like “people”, “matching”, and “accounts” being prominent.</a:t>
            </a:r>
            <a:endParaRPr sz="17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b="1" lang="en-US" sz="1700">
                <a:solidFill>
                  <a:srgbClr val="333333"/>
                </a:solidFill>
                <a:highlight>
                  <a:schemeClr val="lt1"/>
                </a:highlight>
              </a:rPr>
              <a:t>Topic 6: </a:t>
            </a:r>
            <a:r>
              <a:rPr lang="en-US" sz="1700">
                <a:solidFill>
                  <a:srgbClr val="333333"/>
                </a:solidFill>
                <a:highlight>
                  <a:schemeClr val="lt1"/>
                </a:highlight>
              </a:rPr>
              <a:t>general user experience issues, including time wasted, money spent, and work required.</a:t>
            </a:r>
            <a:endParaRPr b="1"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g23ad801332a_4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85300"/>
            <a:ext cx="7048529" cy="434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1e9a53415_1_27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 Model: Version 13</a:t>
            </a:r>
            <a:endParaRPr/>
          </a:p>
        </p:txBody>
      </p:sp>
      <p:pic>
        <p:nvPicPr>
          <p:cNvPr id="197" name="Google Shape;197;g1e1e9a53415_1_27"/>
          <p:cNvPicPr preferRelativeResize="0"/>
          <p:nvPr/>
        </p:nvPicPr>
        <p:blipFill rotWithShape="1">
          <a:blip r:embed="rId3">
            <a:alphaModFix/>
          </a:blip>
          <a:srcRect b="0" l="0" r="77758" t="0"/>
          <a:stretch/>
        </p:blipFill>
        <p:spPr>
          <a:xfrm>
            <a:off x="11286125" y="5859050"/>
            <a:ext cx="689274" cy="7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e1e9a53415_1_27"/>
          <p:cNvSpPr txBox="1"/>
          <p:nvPr/>
        </p:nvSpPr>
        <p:spPr>
          <a:xfrm>
            <a:off x="7249200" y="1356700"/>
            <a:ext cx="4942800" cy="4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b="1" lang="en-US" sz="1700">
                <a:solidFill>
                  <a:srgbClr val="333333"/>
                </a:solidFill>
                <a:highlight>
                  <a:srgbClr val="FFFFFF"/>
                </a:highlight>
              </a:rPr>
              <a:t>Topic 1: </a:t>
            </a:r>
            <a:r>
              <a:rPr lang="en-US" sz="1700">
                <a:solidFill>
                  <a:srgbClr val="333333"/>
                </a:solidFill>
                <a:highlight>
                  <a:schemeClr val="lt1"/>
                </a:highlight>
              </a:rPr>
              <a:t>Matches and finding people on the app ("matches", "get", "love")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b="1" lang="en-US" sz="1700">
                <a:solidFill>
                  <a:srgbClr val="333333"/>
                </a:solidFill>
                <a:highlight>
                  <a:srgbClr val="FFFFFF"/>
                </a:highlight>
              </a:rPr>
              <a:t>Topic 2: </a:t>
            </a:r>
            <a:r>
              <a:rPr lang="en-US" sz="1700">
                <a:solidFill>
                  <a:srgbClr val="333333"/>
                </a:solidFill>
                <a:highlight>
                  <a:schemeClr val="lt1"/>
                </a:highlight>
              </a:rPr>
              <a:t>Negative experiences or suspicions about fake accounts ("fake", "many")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b="1" lang="en-US" sz="1700">
                <a:solidFill>
                  <a:srgbClr val="333333"/>
                </a:solidFill>
                <a:highlight>
                  <a:srgbClr val="FFFFFF"/>
                </a:highlight>
              </a:rPr>
              <a:t>Topic 3: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</a:rPr>
              <a:t> Positive feelings about meeting new people in Tinder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</a:rPr>
              <a:t> ("people", "great", "like")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b="1" lang="en-US" sz="1700">
                <a:solidFill>
                  <a:srgbClr val="333333"/>
                </a:solidFill>
                <a:highlight>
                  <a:srgbClr val="FFFFFF"/>
                </a:highlight>
              </a:rPr>
              <a:t>Topic 4: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700">
                <a:solidFill>
                  <a:srgbClr val="333333"/>
                </a:solidFill>
                <a:highlight>
                  <a:schemeClr val="lt1"/>
                </a:highlight>
              </a:rPr>
              <a:t>Technical issues related to logging in or using the app ("log", "account", "login")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b="1" lang="en-US" sz="1700">
                <a:solidFill>
                  <a:srgbClr val="333333"/>
                </a:solidFill>
                <a:highlight>
                  <a:srgbClr val="FFFFFF"/>
                </a:highlight>
              </a:rPr>
              <a:t>Topic 5: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700">
                <a:solidFill>
                  <a:srgbClr val="333333"/>
                </a:solidFill>
                <a:highlight>
                  <a:schemeClr val="lt1"/>
                </a:highlight>
              </a:rPr>
              <a:t>User complaints or concerns ("something", "wrong")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b="1" lang="en-US" sz="1700">
                <a:solidFill>
                  <a:srgbClr val="333333"/>
                </a:solidFill>
                <a:highlight>
                  <a:srgbClr val="FFFFFF"/>
                </a:highlight>
              </a:rPr>
              <a:t>Topic 6: </a:t>
            </a:r>
            <a:r>
              <a:rPr lang="en-US" sz="1700">
                <a:solidFill>
                  <a:srgbClr val="333333"/>
                </a:solidFill>
                <a:highlight>
                  <a:schemeClr val="lt1"/>
                </a:highlight>
              </a:rPr>
              <a:t>Positive experiences with the app ("great", "good", "awesome")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g1e1e9a53415_1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85300"/>
            <a:ext cx="7048529" cy="434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