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79" r:id="rId14"/>
    <p:sldId id="280" r:id="rId15"/>
    <p:sldId id="289" r:id="rId16"/>
    <p:sldId id="290" r:id="rId17"/>
    <p:sldId id="281" r:id="rId18"/>
    <p:sldId id="282" r:id="rId19"/>
    <p:sldId id="283" r:id="rId20"/>
    <p:sldId id="284" r:id="rId21"/>
    <p:sldId id="285" r:id="rId22"/>
    <p:sldId id="286" r:id="rId23"/>
    <p:sldId id="287" r:id="rId24"/>
    <p:sldId id="301" r:id="rId25"/>
    <p:sldId id="299" r:id="rId26"/>
    <p:sldId id="288" r:id="rId27"/>
  </p:sldIdLst>
  <p:sldSz cx="9144000" cy="6858000" type="screen4x3"/>
  <p:notesSz cx="6858000" cy="9144000"/>
  <p:embeddedFontLst>
    <p:embeddedFont>
      <p:font typeface="Calibri" panose="020F0502020204030204"/>
      <p:regular r:id="rId31"/>
    </p:embeddedFont>
    <p:embeddedFont>
      <p:font typeface="Lato" panose="020F0502020204030203"/>
      <p:regular r:id="rId32"/>
    </p:embeddedFont>
    <p:embeddedFont>
      <p:font typeface="Century Gothic" panose="020B0502020202020204" pitchFamily="34" charset="0"/>
      <p:regular r:id="rId33"/>
      <p:bold r:id="rId34"/>
      <p:italic r:id="rId35"/>
      <p:boldItalic r:id="rId36"/>
    </p:embeddedFont>
    <p:embeddedFont>
      <p:font typeface="Tahoma" panose="020B0604030504040204" pitchFamily="34" charset="0"/>
      <p:regular r:id="rId37"/>
      <p:bold r:id="rId38"/>
    </p:embeddedFont>
    <p:embeddedFont>
      <p:font typeface="Lato" panose="020F0502020204030203" pitchFamily="3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7" userDrawn="1">
          <p15:clr>
            <a:srgbClr val="A4A3A4"/>
          </p15:clr>
        </p15:guide>
        <p15:guide id="2" pos="2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showGuides="1">
      <p:cViewPr varScale="1">
        <p:scale>
          <a:sx n="71" d="100"/>
          <a:sy n="71" d="100"/>
        </p:scale>
        <p:origin x="1380" y="60"/>
      </p:cViewPr>
      <p:guideLst>
        <p:guide orient="horz" pos="2167"/>
        <p:guide pos="28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font" Target="fonts/font9.fntdata"/><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ata.world/lpetrocelli/czech-financial-dataset-real-anonymized-transactions" TargetMode="Externa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ta.world/lpetrocelli/czech-financial-dataset-real-anonymized-transactions"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3" name="Google Shape;9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g30c19dbd783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c19dbd783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7" name="Google Shape;157;g30c19dbd783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g30c19dbd783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c19dbd783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7" name="Google Shape;157;g30c19dbd783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3"/>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8"/>
        <p:cNvGrpSpPr/>
        <p:nvPr/>
      </p:nvGrpSpPr>
      <p:grpSpPr>
        <a:xfrm>
          <a:off x="0" y="0"/>
          <a:ext cx="0" cy="0"/>
          <a:chOff x="0" y="0"/>
          <a:chExt cx="0" cy="0"/>
        </a:xfrm>
      </p:grpSpPr>
      <p:sp>
        <p:nvSpPr>
          <p:cNvPr id="99" name="Google Shape;99;g3ce602f12df2b9a9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ce602f12df2b9a9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1" name="Google Shape;101;g3ce602f12df2b9a9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3ce602f12df2b9a9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ce602f12df2b9a9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dataset can be found </a:t>
            </a:r>
            <a:r>
              <a:rPr lang="en-US" u="sng">
                <a:solidFill>
                  <a:schemeClr val="hlink"/>
                </a:solidFill>
                <a:hlinkClick r:id="rId3"/>
              </a:rPr>
              <a:t>here</a:t>
            </a:r>
            <a:r>
              <a:rPr lang="en-US"/>
              <a:t>.</a:t>
            </a:r>
            <a:endParaRPr lang="en-US"/>
          </a:p>
        </p:txBody>
      </p:sp>
      <p:sp>
        <p:nvSpPr>
          <p:cNvPr id="108" name="Google Shape;108;g3ce602f12df2b9a9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g30c19dbd783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0c19dbd783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dataset can be found </a:t>
            </a:r>
            <a:r>
              <a:rPr lang="en-US" u="sng">
                <a:solidFill>
                  <a:schemeClr val="hlink"/>
                </a:solidFill>
                <a:hlinkClick r:id="rId3"/>
              </a:rPr>
              <a:t>here</a:t>
            </a:r>
            <a:r>
              <a:rPr lang="en-US"/>
              <a:t>.</a:t>
            </a:r>
            <a:endParaRPr lang="en-US"/>
          </a:p>
        </p:txBody>
      </p:sp>
      <p:sp>
        <p:nvSpPr>
          <p:cNvPr id="115" name="Google Shape;115;g30c19dbd783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g30c19dbd783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0c19dbd78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2" name="Google Shape;122;g30c19dbd78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g30c19dbd783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0c19dbd783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g30c19dbd783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g30c19dbd783_0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0c19dbd783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6" name="Google Shape;136;g30c19dbd783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g3ce602f12df2b9a9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ce602f12df2b9a9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3" name="Google Shape;143;g3ce602f12df2b9a9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g3ce602f12df2b9a9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ce602f12df2b9a9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0" name="Google Shape;150;g3ce602f12df2b9a9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a:spLocks noGrp="1"/>
          </p:cNvSpPr>
          <p:nvPr>
            <p:ph type="sldNum" idx="12"/>
          </p:nvPr>
        </p:nvSpPr>
        <p:spPr>
          <a:xfrm>
            <a:off x="6019800" y="6188075"/>
            <a:ext cx="2133600" cy="4413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r>
              <a:rPr lang="en-US"/>
              <a:t>1</a:t>
            </a:r>
            <a:fld id="{00000000-1234-1234-1234-123412341234}" type="slidenum">
              <a:rPr lang="en-US"/>
            </a:fld>
            <a:endParaRPr lang="en-US"/>
          </a:p>
        </p:txBody>
      </p:sp>
      <p:sp>
        <p:nvSpPr>
          <p:cNvPr id="19" name="Google Shape;19;p2"/>
          <p:cNvSpPr/>
          <p:nvPr/>
        </p:nvSpPr>
        <p:spPr>
          <a:xfrm>
            <a:off x="245076" y="6183072"/>
            <a:ext cx="2133600" cy="598800"/>
          </a:xfrm>
          <a:prstGeom prst="rect">
            <a:avLst/>
          </a:prstGeom>
          <a:solidFill>
            <a:srgbClr val="6AA84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0" name="Google Shape;20;p2"/>
          <p:cNvPicPr preferRelativeResize="0"/>
          <p:nvPr/>
        </p:nvPicPr>
        <p:blipFill rotWithShape="1">
          <a:blip r:embed="rId2"/>
          <a:srcRect/>
          <a:stretch>
            <a:fillRect/>
          </a:stretch>
        </p:blipFill>
        <p:spPr>
          <a:xfrm>
            <a:off x="609600" y="6205611"/>
            <a:ext cx="1085850" cy="4115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a:spLocks noGrp="1"/>
          </p:cNvSpPr>
          <p:nvPr>
            <p:ph type="body" idx="1"/>
          </p:nvPr>
        </p:nvSpPr>
        <p:spPr>
          <a:xfrm rot="5400000">
            <a:off x="2308951"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82" name="Google Shape;82;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rot="5400000">
            <a:off x="4732351" y="2171689"/>
            <a:ext cx="585150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a:spLocks noGrp="1"/>
          </p:cNvSpPr>
          <p:nvPr>
            <p:ph type="body" idx="1"/>
          </p:nvPr>
        </p:nvSpPr>
        <p:spPr>
          <a:xfrm rot="5400000">
            <a:off x="541350" y="190487"/>
            <a:ext cx="585150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88" name="Google Shape;88;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381000"/>
            <a:ext cx="8077200" cy="3699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002060"/>
              </a:buClr>
              <a:buSzPts val="3600"/>
              <a:buFont typeface="Arial" panose="020B0604020202020204"/>
              <a:buNone/>
              <a:defRPr sz="3600" b="1">
                <a:solidFill>
                  <a:srgbClr val="002060"/>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a:spLocks noGrp="1"/>
          </p:cNvSpPr>
          <p:nvPr>
            <p:ph type="body" idx="1"/>
          </p:nvPr>
        </p:nvSpPr>
        <p:spPr>
          <a:xfrm>
            <a:off x="457200" y="1121900"/>
            <a:ext cx="8229600" cy="49812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rgbClr val="000000"/>
              </a:buClr>
              <a:buSzPts val="2400"/>
              <a:buFont typeface="Lato" panose="020F0502020204030203"/>
              <a:buChar char="❑"/>
              <a:defRPr sz="2400">
                <a:solidFill>
                  <a:srgbClr val="000000"/>
                </a:solidFill>
                <a:latin typeface="Lato" panose="020F0502020204030203"/>
                <a:ea typeface="Lato" panose="020F0502020204030203"/>
                <a:cs typeface="Lato" panose="020F0502020204030203"/>
                <a:sym typeface="Lato" panose="020F0502020204030203"/>
              </a:defRPr>
            </a:lvl1pPr>
            <a:lvl2pPr marL="914400" lvl="1" indent="-368300" algn="l">
              <a:lnSpc>
                <a:spcPct val="100000"/>
              </a:lnSpc>
              <a:spcBef>
                <a:spcPts val="440"/>
              </a:spcBef>
              <a:spcAft>
                <a:spcPts val="0"/>
              </a:spcAft>
              <a:buClr>
                <a:srgbClr val="0070C0"/>
              </a:buClr>
              <a:buSzPts val="2200"/>
              <a:buFont typeface="Lato" panose="020F0502020204030203"/>
              <a:buChar char="⮚"/>
              <a:defRPr sz="2200">
                <a:solidFill>
                  <a:srgbClr val="0070C0"/>
                </a:solidFill>
                <a:latin typeface="Lato" panose="020F0502020204030203"/>
                <a:ea typeface="Lato" panose="020F0502020204030203"/>
                <a:cs typeface="Lato" panose="020F0502020204030203"/>
                <a:sym typeface="Lato" panose="020F0502020204030203"/>
              </a:defRPr>
            </a:lvl2pPr>
            <a:lvl3pPr marL="1371600" lvl="2" indent="-355600" algn="l">
              <a:lnSpc>
                <a:spcPct val="100000"/>
              </a:lnSpc>
              <a:spcBef>
                <a:spcPts val="400"/>
              </a:spcBef>
              <a:spcAft>
                <a:spcPts val="0"/>
              </a:spcAft>
              <a:buClr>
                <a:srgbClr val="000000"/>
              </a:buClr>
              <a:buSzPts val="2000"/>
              <a:buFont typeface="Lato" panose="020F0502020204030203"/>
              <a:buChar char="❖"/>
              <a:defRPr sz="2000">
                <a:solidFill>
                  <a:srgbClr val="000000"/>
                </a:solidFill>
                <a:latin typeface="Lato" panose="020F0502020204030203"/>
                <a:ea typeface="Lato" panose="020F0502020204030203"/>
                <a:cs typeface="Lato" panose="020F0502020204030203"/>
                <a:sym typeface="Lato" panose="020F0502020204030203"/>
              </a:defRPr>
            </a:lvl3pPr>
            <a:lvl4pPr marL="1828800" lvl="3" indent="-330200" algn="l">
              <a:lnSpc>
                <a:spcPct val="100000"/>
              </a:lnSpc>
              <a:spcBef>
                <a:spcPts val="320"/>
              </a:spcBef>
              <a:spcAft>
                <a:spcPts val="0"/>
              </a:spcAft>
              <a:buClr>
                <a:srgbClr val="434343"/>
              </a:buClr>
              <a:buSzPts val="1600"/>
              <a:buFont typeface="Lato" panose="020F0502020204030203"/>
              <a:buChar char="o"/>
              <a:defRPr sz="1600" b="1">
                <a:solidFill>
                  <a:srgbClr val="434343"/>
                </a:solidFill>
                <a:latin typeface="Lato" panose="020F0502020204030203"/>
                <a:ea typeface="Lato" panose="020F0502020204030203"/>
                <a:cs typeface="Lato" panose="020F0502020204030203"/>
                <a:sym typeface="Lato" panose="020F0502020204030203"/>
              </a:defRPr>
            </a:lvl4pPr>
            <a:lvl5pPr marL="2286000" lvl="4" indent="-317500" algn="l">
              <a:lnSpc>
                <a:spcPct val="100000"/>
              </a:lnSpc>
              <a:spcBef>
                <a:spcPts val="280"/>
              </a:spcBef>
              <a:spcAft>
                <a:spcPts val="0"/>
              </a:spcAft>
              <a:buClr>
                <a:srgbClr val="434343"/>
              </a:buClr>
              <a:buSzPts val="1400"/>
              <a:buFont typeface="Lato" panose="020F0502020204030203"/>
              <a:buChar char="»"/>
              <a:defRPr sz="1400" b="1">
                <a:solidFill>
                  <a:srgbClr val="434343"/>
                </a:solidFill>
                <a:latin typeface="Lato" panose="020F0502020204030203"/>
                <a:ea typeface="Lato" panose="020F0502020204030203"/>
                <a:cs typeface="Lato" panose="020F0502020204030203"/>
                <a:sym typeface="Lato" panose="020F0502020204030203"/>
              </a:defRPr>
            </a:lvl5pPr>
            <a:lvl6pPr marL="2743200" lvl="5" indent="-342900" algn="l">
              <a:lnSpc>
                <a:spcPct val="100000"/>
              </a:lnSpc>
              <a:spcBef>
                <a:spcPts val="360"/>
              </a:spcBef>
              <a:spcAft>
                <a:spcPts val="0"/>
              </a:spcAft>
              <a:buClr>
                <a:srgbClr val="434343"/>
              </a:buClr>
              <a:buSzPts val="1800"/>
              <a:buFont typeface="Lato" panose="020F0502020204030203"/>
              <a:buChar char="•"/>
              <a:defRPr>
                <a:solidFill>
                  <a:srgbClr val="434343"/>
                </a:solidFill>
                <a:latin typeface="Lato" panose="020F0502020204030203"/>
                <a:ea typeface="Lato" panose="020F0502020204030203"/>
                <a:cs typeface="Lato" panose="020F0502020204030203"/>
                <a:sym typeface="Lato" panose="020F0502020204030203"/>
              </a:defRPr>
            </a:lvl6pPr>
            <a:lvl7pPr marL="3200400" lvl="6" indent="-342900" algn="l">
              <a:lnSpc>
                <a:spcPct val="100000"/>
              </a:lnSpc>
              <a:spcBef>
                <a:spcPts val="360"/>
              </a:spcBef>
              <a:spcAft>
                <a:spcPts val="0"/>
              </a:spcAft>
              <a:buClr>
                <a:srgbClr val="434343"/>
              </a:buClr>
              <a:buSzPts val="1800"/>
              <a:buFont typeface="Lato" panose="020F0502020204030203"/>
              <a:buChar char="•"/>
              <a:defRPr>
                <a:solidFill>
                  <a:srgbClr val="434343"/>
                </a:solidFill>
                <a:latin typeface="Lato" panose="020F0502020204030203"/>
                <a:ea typeface="Lato" panose="020F0502020204030203"/>
                <a:cs typeface="Lato" panose="020F0502020204030203"/>
                <a:sym typeface="Lato" panose="020F0502020204030203"/>
              </a:defRPr>
            </a:lvl7pPr>
            <a:lvl8pPr marL="3657600" lvl="7" indent="-342900" algn="l">
              <a:lnSpc>
                <a:spcPct val="100000"/>
              </a:lnSpc>
              <a:spcBef>
                <a:spcPts val="360"/>
              </a:spcBef>
              <a:spcAft>
                <a:spcPts val="0"/>
              </a:spcAft>
              <a:buClr>
                <a:srgbClr val="434343"/>
              </a:buClr>
              <a:buSzPts val="1800"/>
              <a:buFont typeface="Lato" panose="020F0502020204030203"/>
              <a:buChar char="•"/>
              <a:defRPr>
                <a:solidFill>
                  <a:srgbClr val="434343"/>
                </a:solidFill>
                <a:latin typeface="Lato" panose="020F0502020204030203"/>
                <a:ea typeface="Lato" panose="020F0502020204030203"/>
                <a:cs typeface="Lato" panose="020F0502020204030203"/>
                <a:sym typeface="Lato" panose="020F0502020204030203"/>
              </a:defRPr>
            </a:lvl8pPr>
            <a:lvl9pPr marL="4114800" lvl="8" indent="-342900" algn="l">
              <a:lnSpc>
                <a:spcPct val="100000"/>
              </a:lnSpc>
              <a:spcBef>
                <a:spcPts val="360"/>
              </a:spcBef>
              <a:spcAft>
                <a:spcPts val="0"/>
              </a:spcAft>
              <a:buClr>
                <a:srgbClr val="434343"/>
              </a:buClr>
              <a:buSzPts val="1800"/>
              <a:buFont typeface="Lato" panose="020F0502020204030203"/>
              <a:buChar char="•"/>
              <a:defRPr>
                <a:solidFill>
                  <a:srgbClr val="434343"/>
                </a:solidFill>
                <a:latin typeface="Lato" panose="020F0502020204030203"/>
                <a:ea typeface="Lato" panose="020F0502020204030203"/>
                <a:cs typeface="Lato" panose="020F0502020204030203"/>
                <a:sym typeface="Lato" panose="020F0502020204030203"/>
              </a:defRPr>
            </a:lvl9pPr>
          </a:lstStyle>
          <a:p/>
        </p:txBody>
      </p:sp>
      <p:sp>
        <p:nvSpPr>
          <p:cNvPr id="24" name="Google Shape;24;p3"/>
          <p:cNvSpPr/>
          <p:nvPr/>
        </p:nvSpPr>
        <p:spPr>
          <a:xfrm>
            <a:off x="245076" y="6183072"/>
            <a:ext cx="2133600" cy="598800"/>
          </a:xfrm>
          <a:prstGeom prst="rect">
            <a:avLst/>
          </a:prstGeom>
          <a:solidFill>
            <a:srgbClr val="6AA84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 name="Google Shape;25;p3"/>
          <p:cNvSpPr txBox="1"/>
          <p:nvPr/>
        </p:nvSpPr>
        <p:spPr>
          <a:xfrm>
            <a:off x="7458750" y="6188100"/>
            <a:ext cx="1085700" cy="441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fld id="{00000000-1234-1234-1234-123412341234}" type="slidenum">
              <a:rPr lang="en-US" sz="2400" b="0" i="0" u="none" strike="noStrike" cap="none">
                <a:solidFill>
                  <a:srgbClr val="888888"/>
                </a:solidFill>
                <a:latin typeface="Calibri" panose="020F0502020204030204"/>
                <a:ea typeface="Calibri" panose="020F0502020204030204"/>
                <a:cs typeface="Calibri" panose="020F0502020204030204"/>
                <a:sym typeface="Calibri" panose="020F0502020204030204"/>
              </a:rPr>
            </a:fld>
            <a:endPara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
        <p:nvSpPr>
          <p:cNvPr id="26" name="Google Shape;26;p3"/>
          <p:cNvSpPr/>
          <p:nvPr/>
        </p:nvSpPr>
        <p:spPr>
          <a:xfrm>
            <a:off x="457200" y="274639"/>
            <a:ext cx="8229600" cy="598800"/>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7" name="Google Shape;27;p3"/>
          <p:cNvSpPr/>
          <p:nvPr/>
        </p:nvSpPr>
        <p:spPr>
          <a:xfrm>
            <a:off x="7642795" y="6099588"/>
            <a:ext cx="717600" cy="618300"/>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8" name="Google Shape;28;p3"/>
          <p:cNvPicPr preferRelativeResize="0"/>
          <p:nvPr/>
        </p:nvPicPr>
        <p:blipFill rotWithShape="1">
          <a:blip r:embed="rId2"/>
          <a:srcRect/>
          <a:stretch>
            <a:fillRect/>
          </a:stretch>
        </p:blipFill>
        <p:spPr>
          <a:xfrm>
            <a:off x="609600" y="6205611"/>
            <a:ext cx="1085850" cy="4115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a:spLocks noGrp="1"/>
          </p:cNvSpPr>
          <p:nvPr>
            <p:ph type="body" idx="1"/>
          </p:nvPr>
        </p:nvSpPr>
        <p:spPr>
          <a:xfrm>
            <a:off x="722313" y="2906713"/>
            <a:ext cx="7772400" cy="15000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p:txBody>
      </p:sp>
      <p:sp>
        <p:nvSpPr>
          <p:cNvPr id="32" name="Google Shape;32;p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a:spLocks noGrp="1"/>
          </p:cNvSpPr>
          <p:nvPr>
            <p:ph type="sldNum" idx="12"/>
          </p:nvPr>
        </p:nvSpPr>
        <p:spPr>
          <a:xfrm>
            <a:off x="6477000" y="6187002"/>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35" name="Google Shape;35;p4"/>
          <p:cNvSpPr/>
          <p:nvPr/>
        </p:nvSpPr>
        <p:spPr>
          <a:xfrm>
            <a:off x="228600" y="6226635"/>
            <a:ext cx="2133600" cy="598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6" name="Google Shape;36;p4"/>
          <p:cNvPicPr preferRelativeResize="0"/>
          <p:nvPr/>
        </p:nvPicPr>
        <p:blipFill rotWithShape="1">
          <a:blip r:embed="rId2"/>
          <a:srcRect/>
          <a:stretch>
            <a:fillRect/>
          </a:stretch>
        </p:blipFill>
        <p:spPr>
          <a:xfrm>
            <a:off x="609600" y="6205611"/>
            <a:ext cx="1085850" cy="41152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40" name="Google Shape;40;p5"/>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41" name="Google Shape;41;p5"/>
          <p:cNvSpPr txBox="1">
            <a:spLocks noGrp="1"/>
          </p:cNvSpPr>
          <p:nvPr>
            <p:ph type="dt" idx="10"/>
          </p:nvPr>
        </p:nvSpPr>
        <p:spPr>
          <a:xfrm>
            <a:off x="15240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a:spLocks noGrp="1"/>
          </p:cNvSpPr>
          <p:nvPr>
            <p:ph type="ftr" idx="11"/>
          </p:nvPr>
        </p:nvSpPr>
        <p:spPr>
          <a:xfrm>
            <a:off x="36576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44" name="Google Shape;44;p5"/>
          <p:cNvPicPr preferRelativeResize="0"/>
          <p:nvPr/>
        </p:nvPicPr>
        <p:blipFill rotWithShape="1">
          <a:blip r:embed="rId2"/>
          <a:srcRect/>
          <a:stretch>
            <a:fillRect/>
          </a:stretch>
        </p:blipFill>
        <p:spPr>
          <a:xfrm>
            <a:off x="-76200" y="6205611"/>
            <a:ext cx="1085850" cy="41152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a:spLocks noGrp="1"/>
          </p:cNvSpPr>
          <p:nvPr>
            <p:ph type="body" idx="1"/>
          </p:nvPr>
        </p:nvSpPr>
        <p:spPr>
          <a:xfrm>
            <a:off x="457200" y="1535113"/>
            <a:ext cx="4040100" cy="6396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8" name="Google Shape;48;p6"/>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9" name="Google Shape;49;p6"/>
          <p:cNvSpPr txBox="1">
            <a:spLocks noGrp="1"/>
          </p:cNvSpPr>
          <p:nvPr>
            <p:ph type="body" idx="3"/>
          </p:nvPr>
        </p:nvSpPr>
        <p:spPr>
          <a:xfrm>
            <a:off x="4645025" y="1535113"/>
            <a:ext cx="4041900" cy="6396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50" name="Google Shape;50;p6"/>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51" name="Google Shape;51;p6"/>
          <p:cNvSpPr txBox="1">
            <a:spLocks noGrp="1"/>
          </p:cNvSpPr>
          <p:nvPr>
            <p:ph type="dt" idx="10"/>
          </p:nvPr>
        </p:nvSpPr>
        <p:spPr>
          <a:xfrm>
            <a:off x="1620946"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a:spLocks noGrp="1"/>
          </p:cNvSpPr>
          <p:nvPr>
            <p:ph type="ftr" idx="11"/>
          </p:nvPr>
        </p:nvSpPr>
        <p:spPr>
          <a:xfrm>
            <a:off x="3767684"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54" name="Google Shape;54;p6"/>
          <p:cNvPicPr preferRelativeResize="0"/>
          <p:nvPr/>
        </p:nvPicPr>
        <p:blipFill rotWithShape="1">
          <a:blip r:embed="rId2"/>
          <a:srcRect/>
          <a:stretch>
            <a:fillRect/>
          </a:stretch>
        </p:blipFill>
        <p:spPr>
          <a:xfrm>
            <a:off x="76200" y="6205611"/>
            <a:ext cx="1085850" cy="41152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a:spLocks noGrp="1"/>
          </p:cNvSpPr>
          <p:nvPr>
            <p:ph type="dt" idx="10"/>
          </p:nvPr>
        </p:nvSpPr>
        <p:spPr>
          <a:xfrm>
            <a:off x="1584434" y="6356349"/>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a:spLocks noGrp="1"/>
          </p:cNvSpPr>
          <p:nvPr>
            <p:ph type="ftr" idx="11"/>
          </p:nvPr>
        </p:nvSpPr>
        <p:spPr>
          <a:xfrm>
            <a:off x="37338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60" name="Google Shape;60;p7"/>
          <p:cNvPicPr preferRelativeResize="0"/>
          <p:nvPr/>
        </p:nvPicPr>
        <p:blipFill rotWithShape="1">
          <a:blip r:embed="rId2"/>
          <a:srcRect/>
          <a:stretch>
            <a:fillRect/>
          </a:stretch>
        </p:blipFill>
        <p:spPr>
          <a:xfrm>
            <a:off x="0" y="6205611"/>
            <a:ext cx="1085850" cy="41152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68" name="Google Shape;68;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9" name="Google Shape;69;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a:spLocks noGrp="1"/>
          </p:cNvSpPr>
          <p:nvPr>
            <p:ph type="pic" idx="2"/>
          </p:nvPr>
        </p:nvSpPr>
        <p:spPr>
          <a:xfrm>
            <a:off x="1792288" y="612775"/>
            <a:ext cx="5486400" cy="4114800"/>
          </a:xfrm>
          <a:prstGeom prst="rect">
            <a:avLst/>
          </a:prstGeom>
          <a:noFill/>
          <a:ln>
            <a:noFill/>
          </a:ln>
        </p:spPr>
      </p:sp>
      <p:sp>
        <p:nvSpPr>
          <p:cNvPr id="75" name="Google Shape;75;p1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76" name="Google Shape;76;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p:nvPr/>
        </p:nvSpPr>
        <p:spPr>
          <a:xfrm>
            <a:off x="533400" y="686082"/>
            <a:ext cx="8229600" cy="2269600"/>
          </a:xfrm>
          <a:prstGeom prst="rect">
            <a:avLst/>
          </a:prstGeom>
          <a:noFill/>
          <a:ln>
            <a:noFill/>
          </a:ln>
        </p:spPr>
        <p:txBody>
          <a:bodyPr spcFirstLastPara="1" wrap="square" lIns="91425" tIns="45700" rIns="91425" bIns="45700" anchor="t" anchorCtr="0">
            <a:noAutofit/>
          </a:bodyPr>
          <a:lstStyle/>
          <a:p>
            <a:pPr marL="127000" marR="0" algn="ctr">
              <a:spcBef>
                <a:spcPts val="325"/>
              </a:spcBef>
              <a:spcAft>
                <a:spcPts val="0"/>
              </a:spcAft>
            </a:pPr>
            <a:r>
              <a:rPr lang="en-US" sz="3600" b="1" dirty="0">
                <a:effectLst/>
                <a:latin typeface="Century Gothic" panose="020B0502020202020204" pitchFamily="34" charset="0"/>
                <a:ea typeface="Tahoma" panose="020B0604030504040204" pitchFamily="34" charset="0"/>
              </a:rPr>
              <a:t>Predicting Wine Quality with Machine Learning: Addressing Feature Sensitivity and Class Imbalance</a:t>
            </a:r>
            <a:endParaRPr lang="en-US" sz="3600" dirty="0">
              <a:effectLst/>
              <a:latin typeface="Tahoma" panose="020B0604030504040204" pitchFamily="34" charset="0"/>
              <a:ea typeface="Tahoma" panose="020B0604030504040204" pitchFamily="34" charset="0"/>
            </a:endParaRPr>
          </a:p>
        </p:txBody>
      </p:sp>
      <p:sp>
        <p:nvSpPr>
          <p:cNvPr id="96" name="Google Shape;96;p13"/>
          <p:cNvSpPr/>
          <p:nvPr/>
        </p:nvSpPr>
        <p:spPr>
          <a:xfrm>
            <a:off x="533400" y="3162850"/>
            <a:ext cx="4038600" cy="184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600"/>
              <a:buFont typeface="Arial" panose="020B0604020202020204"/>
              <a:buNone/>
            </a:pPr>
            <a:r>
              <a:rPr lang="en-US" sz="1800" b="1" i="0" u="none" strike="noStrike" cap="none" dirty="0">
                <a:solidFill>
                  <a:schemeClr val="dk1"/>
                </a:solidFill>
                <a:latin typeface="Lato" panose="020F0502020204030203"/>
                <a:ea typeface="Lato" panose="020F0502020204030203"/>
                <a:cs typeface="Lato" panose="020F0502020204030203"/>
                <a:sym typeface="Lato" panose="020F0502020204030203"/>
              </a:rPr>
              <a:t>Authors:</a:t>
            </a:r>
            <a:endParaRPr lang="en-US" sz="1800" b="1" i="0" u="none" strike="noStrike" cap="none" dirty="0">
              <a:solidFill>
                <a:srgbClr val="000000"/>
              </a:solidFill>
              <a:latin typeface="Lato" panose="020F0502020204030203"/>
              <a:ea typeface="Lato" panose="020F0502020204030203"/>
              <a:cs typeface="Lato" panose="020F0502020204030203"/>
              <a:sym typeface="Lato" panose="020F0502020204030203"/>
            </a:endParaRPr>
          </a:p>
          <a:p>
            <a:pPr marL="457200" marR="0" lvl="0" indent="0" algn="l" rtl="0">
              <a:lnSpc>
                <a:spcPct val="100000"/>
              </a:lnSpc>
              <a:spcBef>
                <a:spcPts val="0"/>
              </a:spcBef>
              <a:spcAft>
                <a:spcPts val="0"/>
              </a:spcAft>
              <a:buClr>
                <a:srgbClr val="000000"/>
              </a:buClr>
              <a:buSzPts val="2200"/>
              <a:buFont typeface="Arial" panose="020B0604020202020204"/>
              <a:buNone/>
            </a:pPr>
            <a:r>
              <a:rPr lang="en-US" sz="1800" b="1" dirty="0">
                <a:solidFill>
                  <a:schemeClr val="dk1"/>
                </a:solidFill>
                <a:latin typeface="Lato" panose="020F0502020204030203"/>
                <a:ea typeface="Lato" panose="020F0502020204030203"/>
                <a:cs typeface="Lato" panose="020F0502020204030203"/>
                <a:sym typeface="Lato" panose="020F0502020204030203"/>
              </a:rPr>
              <a:t>1. Okello Andrew Peters 2024/HD05/21944U </a:t>
            </a:r>
            <a:endParaRPr lang="en-US" sz="1800" b="1" dirty="0">
              <a:solidFill>
                <a:schemeClr val="dk1"/>
              </a:solidFill>
              <a:latin typeface="Lato" panose="020F0502020204030203"/>
              <a:ea typeface="Lato" panose="020F0502020204030203"/>
              <a:cs typeface="Lato" panose="020F0502020204030203"/>
              <a:sym typeface="Lato" panose="020F0502020204030203"/>
            </a:endParaRPr>
          </a:p>
          <a:p>
            <a:pPr marL="457200" marR="0" lvl="0" indent="0" algn="l" rtl="0">
              <a:lnSpc>
                <a:spcPct val="100000"/>
              </a:lnSpc>
              <a:spcBef>
                <a:spcPts val="0"/>
              </a:spcBef>
              <a:spcAft>
                <a:spcPts val="0"/>
              </a:spcAft>
              <a:buClr>
                <a:srgbClr val="000000"/>
              </a:buClr>
              <a:buSzPts val="2200"/>
              <a:buFont typeface="Arial" panose="020B0604020202020204"/>
              <a:buNone/>
            </a:pPr>
            <a:endParaRPr lang="en-US" sz="1800" b="1" dirty="0">
              <a:solidFill>
                <a:schemeClr val="dk1"/>
              </a:solidFill>
              <a:latin typeface="Lato" panose="020F0502020204030203"/>
              <a:ea typeface="Lato" panose="020F0502020204030203"/>
              <a:cs typeface="Lato" panose="020F0502020204030203"/>
              <a:sym typeface="Lato" panose="020F0502020204030203"/>
            </a:endParaRPr>
          </a:p>
          <a:p>
            <a:pPr marL="457200" marR="0" lvl="0" indent="0" algn="l" rtl="0">
              <a:lnSpc>
                <a:spcPct val="100000"/>
              </a:lnSpc>
              <a:spcBef>
                <a:spcPts val="0"/>
              </a:spcBef>
              <a:spcAft>
                <a:spcPts val="0"/>
              </a:spcAft>
              <a:buClr>
                <a:srgbClr val="000000"/>
              </a:buClr>
              <a:buSzPts val="2200"/>
              <a:buFont typeface="Arial" panose="020B0604020202020204"/>
              <a:buNone/>
            </a:pPr>
            <a:r>
              <a:rPr lang="en-US" sz="1800" b="1" dirty="0">
                <a:solidFill>
                  <a:schemeClr val="dk1"/>
                </a:solidFill>
                <a:latin typeface="Lato" panose="020F0502020204030203"/>
                <a:ea typeface="Lato" panose="020F0502020204030203"/>
                <a:cs typeface="Lato" panose="020F0502020204030203"/>
                <a:sym typeface="Lato" panose="020F0502020204030203"/>
              </a:rPr>
              <a:t>2. Nalikka Joan Deborah</a:t>
            </a:r>
            <a:endParaRPr lang="en-US" sz="1800" b="1" dirty="0">
              <a:solidFill>
                <a:schemeClr val="dk1"/>
              </a:solidFill>
              <a:latin typeface="Lato" panose="020F0502020204030203"/>
              <a:ea typeface="Lato" panose="020F0502020204030203"/>
              <a:cs typeface="Lato" panose="020F0502020204030203"/>
              <a:sym typeface="Lato" panose="020F0502020204030203"/>
            </a:endParaRPr>
          </a:p>
          <a:p>
            <a:pPr marL="457200">
              <a:buSzPts val="2200"/>
            </a:pPr>
            <a:r>
              <a:rPr lang="en-US" altLang="en-GB" sz="1800" b="1" dirty="0">
                <a:latin typeface="Lato" panose="020F0502020204030203" pitchFamily="34" charset="0"/>
                <a:ea typeface="Lato" panose="020F0502020204030203" pitchFamily="34" charset="0"/>
                <a:cs typeface="Lato" panose="020F0502020204030203" pitchFamily="34" charset="0"/>
              </a:rPr>
              <a:t>2024/HD05/26060U</a:t>
            </a:r>
            <a:endParaRPr lang="en-US" altLang="en-GB" sz="1800" b="1" dirty="0">
              <a:latin typeface="Lato" panose="020F0502020204030203" pitchFamily="34" charset="0"/>
              <a:ea typeface="Lato" panose="020F0502020204030203" pitchFamily="34" charset="0"/>
              <a:cs typeface="Lato" panose="020F0502020204030203" pitchFamily="34" charset="0"/>
            </a:endParaRPr>
          </a:p>
          <a:p>
            <a:pPr marL="457200" marR="0" lvl="0" indent="0" algn="l" rtl="0">
              <a:lnSpc>
                <a:spcPct val="100000"/>
              </a:lnSpc>
              <a:spcBef>
                <a:spcPts val="0"/>
              </a:spcBef>
              <a:spcAft>
                <a:spcPts val="0"/>
              </a:spcAft>
              <a:buClr>
                <a:srgbClr val="000000"/>
              </a:buClr>
              <a:buSzPts val="2200"/>
              <a:buFont typeface="Arial" panose="020B0604020202020204"/>
              <a:buNone/>
            </a:pPr>
            <a:endParaRPr lang="en-US" sz="1800" b="1" dirty="0">
              <a:solidFill>
                <a:schemeClr val="dk1"/>
              </a:solidFill>
              <a:latin typeface="Lato" panose="020F0502020204030203"/>
              <a:ea typeface="Lato" panose="020F0502020204030203"/>
              <a:cs typeface="Lato" panose="020F0502020204030203"/>
              <a:sym typeface="Lato" panose="020F0502020204030203"/>
            </a:endParaRPr>
          </a:p>
          <a:p>
            <a:pPr marL="457200" marR="0" lvl="0" indent="0" algn="l" rtl="0">
              <a:lnSpc>
                <a:spcPct val="100000"/>
              </a:lnSpc>
              <a:spcBef>
                <a:spcPts val="0"/>
              </a:spcBef>
              <a:spcAft>
                <a:spcPts val="0"/>
              </a:spcAft>
              <a:buClr>
                <a:srgbClr val="000000"/>
              </a:buClr>
              <a:buSzPts val="2200"/>
              <a:buFont typeface="Arial" panose="020B0604020202020204"/>
              <a:buNone/>
            </a:pPr>
            <a:endParaRPr lang="en-US" sz="1800" b="1" dirty="0">
              <a:solidFill>
                <a:schemeClr val="dk1"/>
              </a:solidFill>
              <a:latin typeface="Lato" panose="020F0502020204030203"/>
              <a:ea typeface="Lato" panose="020F0502020204030203"/>
              <a:cs typeface="Lato" panose="020F0502020204030203"/>
              <a:sym typeface="Lato" panose="020F0502020204030203"/>
            </a:endParaRPr>
          </a:p>
          <a:p>
            <a:pPr marL="457200" marR="0" lvl="0" indent="0" algn="l" rtl="0">
              <a:lnSpc>
                <a:spcPct val="100000"/>
              </a:lnSpc>
              <a:spcBef>
                <a:spcPts val="0"/>
              </a:spcBef>
              <a:spcAft>
                <a:spcPts val="0"/>
              </a:spcAft>
              <a:buClr>
                <a:srgbClr val="000000"/>
              </a:buClr>
              <a:buSzPts val="2200"/>
              <a:buFont typeface="Arial" panose="020B0604020202020204"/>
              <a:buNone/>
            </a:pPr>
            <a:endParaRPr lang="en-US" sz="1800" b="1" dirty="0">
              <a:solidFill>
                <a:schemeClr val="dk1"/>
              </a:solidFill>
              <a:latin typeface="Lato" panose="020F0502020204030203"/>
              <a:ea typeface="Lato" panose="020F0502020204030203"/>
              <a:cs typeface="Lato" panose="020F0502020204030203"/>
              <a:sym typeface="Lato" panose="020F0502020204030203"/>
            </a:endParaRPr>
          </a:p>
        </p:txBody>
      </p:sp>
      <p:sp>
        <p:nvSpPr>
          <p:cNvPr id="97" name="Google Shape;97;p13"/>
          <p:cNvSpPr/>
          <p:nvPr/>
        </p:nvSpPr>
        <p:spPr>
          <a:xfrm>
            <a:off x="4667300" y="3332200"/>
            <a:ext cx="4343400" cy="150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600"/>
              <a:buFont typeface="Arial" panose="020B0604020202020204"/>
              <a:buNone/>
            </a:pPr>
            <a:r>
              <a:rPr lang="en-US" sz="1800" b="1" i="0" u="none" strike="noStrike" cap="none" dirty="0">
                <a:solidFill>
                  <a:schemeClr val="dk1"/>
                </a:solidFill>
                <a:latin typeface="Lato" panose="020F0502020204030203"/>
                <a:ea typeface="Lato" panose="020F0502020204030203"/>
                <a:cs typeface="Lato" panose="020F0502020204030203"/>
                <a:sym typeface="Lato" panose="020F0502020204030203"/>
              </a:rPr>
              <a:t>Presented by –</a:t>
            </a:r>
            <a:r>
              <a:rPr lang="en-US" sz="1800" b="1" dirty="0">
                <a:latin typeface="Lato" panose="020F0502020204030203"/>
                <a:ea typeface="Lato" panose="020F0502020204030203"/>
                <a:cs typeface="Lato" panose="020F0502020204030203"/>
                <a:sym typeface="Lato" panose="020F0502020204030203"/>
              </a:rPr>
              <a:t> Andrew &amp; Joan</a:t>
            </a:r>
            <a:endParaRPr sz="1800" b="1" i="0" u="none" strike="noStrike" cap="none" dirty="0">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2200"/>
              <a:buFont typeface="Arial" panose="020B0604020202020204"/>
              <a:buNone/>
            </a:pPr>
            <a:r>
              <a:rPr lang="en-US" sz="1800" b="1" i="0" u="none" strike="noStrike" cap="none" dirty="0">
                <a:solidFill>
                  <a:schemeClr val="dk1"/>
                </a:solidFill>
                <a:latin typeface="Lato" panose="020F0502020204030203"/>
                <a:ea typeface="Lato" panose="020F0502020204030203"/>
                <a:cs typeface="Lato" panose="020F0502020204030203"/>
                <a:sym typeface="Lato" panose="020F0502020204030203"/>
              </a:rPr>
              <a:t>Affiliation: </a:t>
            </a:r>
            <a:r>
              <a:rPr lang="en-US" sz="1800" b="1" dirty="0">
                <a:solidFill>
                  <a:schemeClr val="dk1"/>
                </a:solidFill>
                <a:latin typeface="Lato" panose="020F0502020204030203"/>
                <a:ea typeface="Lato" panose="020F0502020204030203"/>
                <a:cs typeface="Lato" panose="020F0502020204030203"/>
                <a:sym typeface="Lato" panose="020F0502020204030203"/>
              </a:rPr>
              <a:t>Makerere University</a:t>
            </a:r>
            <a:endParaRPr sz="1800" b="1" i="0" u="none" strike="noStrike" cap="none" dirty="0">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lnSpc>
                <a:spcPct val="100000"/>
              </a:lnSpc>
              <a:spcBef>
                <a:spcPts val="0"/>
              </a:spcBef>
              <a:spcAft>
                <a:spcPts val="0"/>
              </a:spcAft>
              <a:buClr>
                <a:srgbClr val="000000"/>
              </a:buClr>
              <a:buSzPts val="2200"/>
              <a:buFont typeface="Arial" panose="020B0604020202020204"/>
              <a:buNone/>
            </a:pPr>
            <a:r>
              <a:rPr lang="en-US" sz="1800" b="1" dirty="0">
                <a:solidFill>
                  <a:schemeClr val="dk1"/>
                </a:solidFill>
                <a:latin typeface="Lato" panose="020F0502020204030203"/>
                <a:ea typeface="Lato" panose="020F0502020204030203"/>
                <a:cs typeface="Lato" panose="020F0502020204030203"/>
                <a:sym typeface="Lato" panose="020F0502020204030203"/>
              </a:rPr>
              <a:t>Uganda</a:t>
            </a:r>
            <a:endParaRPr sz="1800" b="1" i="0" u="none" strike="noStrike" cap="none" dirty="0">
              <a:solidFill>
                <a:schemeClr val="dk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1000"/>
              <a:buFont typeface="Arial" panose="020B0604020202020204"/>
              <a:buNone/>
            </a:pPr>
            <a:r>
              <a:rPr lang="en-US"/>
              <a:t>Dataset Description</a:t>
            </a:r>
            <a:endParaRPr lang="en-US"/>
          </a:p>
        </p:txBody>
      </p:sp>
      <p:sp>
        <p:nvSpPr>
          <p:cNvPr id="160" name="Google Shape;160;p22"/>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fontScale="92500" lnSpcReduction="10000"/>
          </a:bodyPr>
          <a:lstStyle/>
          <a:p>
            <a:pPr marL="0" marR="0" indent="0" algn="just">
              <a:lnSpc>
                <a:spcPct val="115000"/>
              </a:lnSpc>
              <a:buNone/>
            </a:pPr>
            <a:r>
              <a:rPr lang="en-US" sz="1600" dirty="0">
                <a:effectLst/>
                <a:latin typeface="Lato" panose="020F0502020204030203" pitchFamily="34" charset="0"/>
                <a:ea typeface="Lato" panose="020F0502020204030203" pitchFamily="34" charset="0"/>
                <a:cs typeface="Lato" panose="020F0502020204030203" pitchFamily="34" charset="0"/>
              </a:rPr>
              <a:t>This dataset contains </a:t>
            </a:r>
            <a:r>
              <a:rPr lang="en-US" sz="1600" b="1" dirty="0">
                <a:effectLst/>
                <a:latin typeface="Lato" panose="020F0502020204030203" pitchFamily="34" charset="0"/>
                <a:ea typeface="Lato" panose="020F0502020204030203" pitchFamily="34" charset="0"/>
                <a:cs typeface="Lato" panose="020F0502020204030203" pitchFamily="34" charset="0"/>
              </a:rPr>
              <a:t>178 entries</a:t>
            </a:r>
            <a:r>
              <a:rPr lang="en-US" sz="1600" dirty="0">
                <a:effectLst/>
                <a:latin typeface="Lato" panose="020F0502020204030203" pitchFamily="34" charset="0"/>
                <a:ea typeface="Lato" panose="020F0502020204030203" pitchFamily="34" charset="0"/>
                <a:cs typeface="Lato" panose="020F0502020204030203" pitchFamily="34" charset="0"/>
              </a:rPr>
              <a:t> of wine samples, each characterized by </a:t>
            </a:r>
            <a:r>
              <a:rPr lang="en-US" sz="1600" b="1" dirty="0">
                <a:effectLst/>
                <a:latin typeface="Lato" panose="020F0502020204030203" pitchFamily="34" charset="0"/>
                <a:ea typeface="Lato" panose="020F0502020204030203" pitchFamily="34" charset="0"/>
                <a:cs typeface="Lato" panose="020F0502020204030203" pitchFamily="34" charset="0"/>
              </a:rPr>
              <a:t>13 chemical features</a:t>
            </a:r>
            <a:r>
              <a:rPr lang="en-US" sz="1600" dirty="0">
                <a:effectLst/>
                <a:latin typeface="Lato" panose="020F0502020204030203" pitchFamily="34" charset="0"/>
                <a:ea typeface="Lato" panose="020F0502020204030203" pitchFamily="34" charset="0"/>
                <a:cs typeface="Lato" panose="020F0502020204030203" pitchFamily="34" charset="0"/>
              </a:rPr>
              <a:t> and labeled with a </a:t>
            </a:r>
            <a:r>
              <a:rPr lang="en-US" sz="1600" b="1" dirty="0">
                <a:effectLst/>
                <a:latin typeface="Lato" panose="020F0502020204030203" pitchFamily="34" charset="0"/>
                <a:ea typeface="Lato" panose="020F0502020204030203" pitchFamily="34" charset="0"/>
                <a:cs typeface="Lato" panose="020F0502020204030203" pitchFamily="34" charset="0"/>
              </a:rPr>
              <a:t>target class</a:t>
            </a:r>
            <a:r>
              <a:rPr lang="en-US" sz="1600" dirty="0">
                <a:effectLst/>
                <a:latin typeface="Lato" panose="020F0502020204030203" pitchFamily="34" charset="0"/>
                <a:ea typeface="Lato" panose="020F0502020204030203" pitchFamily="34" charset="0"/>
                <a:cs typeface="Lato" panose="020F0502020204030203" pitchFamily="34" charset="0"/>
              </a:rPr>
              <a:t>. The features include:</a:t>
            </a:r>
            <a:endParaRPr lang="en-US" sz="1600" dirty="0">
              <a:effectLst/>
              <a:latin typeface="Lato" panose="020F0502020204030203" pitchFamily="34" charset="0"/>
              <a:ea typeface="Lato" panose="020F0502020204030203" pitchFamily="34" charset="0"/>
              <a:cs typeface="Lato" panose="020F0502020204030203" pitchFamily="34" charset="0"/>
            </a:endParaRPr>
          </a:p>
          <a:p>
            <a:pPr marL="0" marR="0" indent="0" algn="just">
              <a:lnSpc>
                <a:spcPct val="115000"/>
              </a:lnSpc>
              <a:buNone/>
            </a:pPr>
            <a:r>
              <a:rPr lang="en-US" sz="1600" dirty="0">
                <a:effectLst/>
                <a:latin typeface="Lato" panose="020F0502020204030203" pitchFamily="34" charset="0"/>
                <a:ea typeface="Lato" panose="020F0502020204030203" pitchFamily="34" charset="0"/>
                <a:cs typeface="Lato" panose="020F0502020204030203" pitchFamily="34" charset="0"/>
              </a:rPr>
              <a:t> </a:t>
            </a:r>
            <a:endParaRPr lang="en-US" sz="16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lgn="just">
              <a:lnSpc>
                <a:spcPct val="115000"/>
              </a:lnSpc>
              <a:buSzPts val="1000"/>
              <a:buFont typeface="Symbol" panose="05050102010706020507" pitchFamily="18" charset="2"/>
              <a:buChar char=""/>
              <a:tabLst>
                <a:tab pos="457200" algn="l"/>
              </a:tabLst>
            </a:pPr>
            <a:r>
              <a:rPr lang="en-US" sz="1600" b="1" dirty="0">
                <a:effectLst/>
                <a:latin typeface="Lato" panose="020F0502020204030203" pitchFamily="34" charset="0"/>
                <a:ea typeface="Lato" panose="020F0502020204030203" pitchFamily="34" charset="0"/>
                <a:cs typeface="Lato" panose="020F0502020204030203" pitchFamily="34" charset="0"/>
              </a:rPr>
              <a:t>Alcohol</a:t>
            </a:r>
            <a:r>
              <a:rPr lang="en-US" sz="1600" dirty="0">
                <a:effectLst/>
                <a:latin typeface="Lato" panose="020F0502020204030203" pitchFamily="34" charset="0"/>
                <a:ea typeface="Lato" panose="020F0502020204030203" pitchFamily="34" charset="0"/>
                <a:cs typeface="Lato" panose="020F0502020204030203" pitchFamily="34" charset="0"/>
              </a:rPr>
              <a:t>: Alcohol content in the wine.</a:t>
            </a:r>
            <a:endParaRPr lang="en-US" sz="16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lgn="just">
              <a:lnSpc>
                <a:spcPct val="115000"/>
              </a:lnSpc>
              <a:buSzPts val="1000"/>
              <a:buFont typeface="Symbol" panose="05050102010706020507" pitchFamily="18" charset="2"/>
              <a:buChar char=""/>
              <a:tabLst>
                <a:tab pos="457200" algn="l"/>
              </a:tabLst>
            </a:pPr>
            <a:r>
              <a:rPr lang="en-US" sz="1600" b="1" dirty="0">
                <a:effectLst/>
                <a:latin typeface="Lato" panose="020F0502020204030203" pitchFamily="34" charset="0"/>
                <a:ea typeface="Lato" panose="020F0502020204030203" pitchFamily="34" charset="0"/>
                <a:cs typeface="Lato" panose="020F0502020204030203" pitchFamily="34" charset="0"/>
              </a:rPr>
              <a:t>Malic Acid</a:t>
            </a:r>
            <a:r>
              <a:rPr lang="en-US" sz="1600" dirty="0">
                <a:effectLst/>
                <a:latin typeface="Lato" panose="020F0502020204030203" pitchFamily="34" charset="0"/>
                <a:ea typeface="Lato" panose="020F0502020204030203" pitchFamily="34" charset="0"/>
                <a:cs typeface="Lato" panose="020F0502020204030203" pitchFamily="34" charset="0"/>
              </a:rPr>
              <a:t>: Amount of malic acid.</a:t>
            </a:r>
            <a:endParaRPr lang="en-US" sz="16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lgn="just">
              <a:lnSpc>
                <a:spcPct val="115000"/>
              </a:lnSpc>
              <a:buSzPts val="1000"/>
              <a:buFont typeface="Symbol" panose="05050102010706020507" pitchFamily="18" charset="2"/>
              <a:buChar char=""/>
              <a:tabLst>
                <a:tab pos="457200" algn="l"/>
              </a:tabLst>
            </a:pPr>
            <a:r>
              <a:rPr lang="en-US" sz="1600" b="1" dirty="0">
                <a:effectLst/>
                <a:latin typeface="Lato" panose="020F0502020204030203" pitchFamily="34" charset="0"/>
                <a:ea typeface="Lato" panose="020F0502020204030203" pitchFamily="34" charset="0"/>
                <a:cs typeface="Lato" panose="020F0502020204030203" pitchFamily="34" charset="0"/>
              </a:rPr>
              <a:t>Ash</a:t>
            </a:r>
            <a:r>
              <a:rPr lang="en-US" sz="1600" dirty="0">
                <a:effectLst/>
                <a:latin typeface="Lato" panose="020F0502020204030203" pitchFamily="34" charset="0"/>
                <a:ea typeface="Lato" panose="020F0502020204030203" pitchFamily="34" charset="0"/>
                <a:cs typeface="Lato" panose="020F0502020204030203" pitchFamily="34" charset="0"/>
              </a:rPr>
              <a:t>: Ash content.</a:t>
            </a:r>
            <a:endParaRPr lang="en-US" sz="16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lgn="just">
              <a:lnSpc>
                <a:spcPct val="115000"/>
              </a:lnSpc>
              <a:buSzPts val="1000"/>
              <a:buFont typeface="Symbol" panose="05050102010706020507" pitchFamily="18" charset="2"/>
              <a:buChar char=""/>
              <a:tabLst>
                <a:tab pos="457200" algn="l"/>
              </a:tabLst>
            </a:pPr>
            <a:r>
              <a:rPr lang="en-US" sz="1600" b="1" dirty="0" err="1">
                <a:effectLst/>
                <a:latin typeface="Lato" panose="020F0502020204030203" pitchFamily="34" charset="0"/>
                <a:ea typeface="Lato" panose="020F0502020204030203" pitchFamily="34" charset="0"/>
                <a:cs typeface="Lato" panose="020F0502020204030203" pitchFamily="34" charset="0"/>
              </a:rPr>
              <a:t>Alcalinity</a:t>
            </a:r>
            <a:r>
              <a:rPr lang="en-US" sz="1600" b="1" dirty="0">
                <a:effectLst/>
                <a:latin typeface="Lato" panose="020F0502020204030203" pitchFamily="34" charset="0"/>
                <a:ea typeface="Lato" panose="020F0502020204030203" pitchFamily="34" charset="0"/>
                <a:cs typeface="Lato" panose="020F0502020204030203" pitchFamily="34" charset="0"/>
              </a:rPr>
              <a:t> of Ash</a:t>
            </a:r>
            <a:r>
              <a:rPr lang="en-US" sz="1600" dirty="0">
                <a:effectLst/>
                <a:latin typeface="Lato" panose="020F0502020204030203" pitchFamily="34" charset="0"/>
                <a:ea typeface="Lato" panose="020F0502020204030203" pitchFamily="34" charset="0"/>
                <a:cs typeface="Lato" panose="020F0502020204030203" pitchFamily="34" charset="0"/>
              </a:rPr>
              <a:t>: Alkaline property of the ash.</a:t>
            </a:r>
            <a:endParaRPr lang="en-US" sz="16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lgn="just">
              <a:lnSpc>
                <a:spcPct val="115000"/>
              </a:lnSpc>
              <a:buSzPts val="1000"/>
              <a:buFont typeface="Symbol" panose="05050102010706020507" pitchFamily="18" charset="2"/>
              <a:buChar char=""/>
              <a:tabLst>
                <a:tab pos="457200" algn="l"/>
              </a:tabLst>
            </a:pPr>
            <a:r>
              <a:rPr lang="en-US" sz="1600" b="1" dirty="0">
                <a:effectLst/>
                <a:latin typeface="Lato" panose="020F0502020204030203" pitchFamily="34" charset="0"/>
                <a:ea typeface="Lato" panose="020F0502020204030203" pitchFamily="34" charset="0"/>
                <a:cs typeface="Lato" panose="020F0502020204030203" pitchFamily="34" charset="0"/>
              </a:rPr>
              <a:t>Magnesium</a:t>
            </a:r>
            <a:r>
              <a:rPr lang="en-US" sz="1600" dirty="0">
                <a:effectLst/>
                <a:latin typeface="Lato" panose="020F0502020204030203" pitchFamily="34" charset="0"/>
                <a:ea typeface="Lato" panose="020F0502020204030203" pitchFamily="34" charset="0"/>
                <a:cs typeface="Lato" panose="020F0502020204030203" pitchFamily="34" charset="0"/>
              </a:rPr>
              <a:t>: Magnesium content.</a:t>
            </a:r>
            <a:endParaRPr lang="en-US" sz="16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lgn="just">
              <a:lnSpc>
                <a:spcPct val="115000"/>
              </a:lnSpc>
              <a:buSzPts val="1000"/>
              <a:buFont typeface="Symbol" panose="05050102010706020507" pitchFamily="18" charset="2"/>
              <a:buChar char=""/>
              <a:tabLst>
                <a:tab pos="457200" algn="l"/>
              </a:tabLst>
            </a:pPr>
            <a:r>
              <a:rPr lang="en-US" sz="1600" b="1" dirty="0">
                <a:effectLst/>
                <a:latin typeface="Lato" panose="020F0502020204030203" pitchFamily="34" charset="0"/>
                <a:ea typeface="Lato" panose="020F0502020204030203" pitchFamily="34" charset="0"/>
                <a:cs typeface="Lato" panose="020F0502020204030203" pitchFamily="34" charset="0"/>
              </a:rPr>
              <a:t>Total Phenols</a:t>
            </a:r>
            <a:r>
              <a:rPr lang="en-US" sz="1600" dirty="0">
                <a:effectLst/>
                <a:latin typeface="Lato" panose="020F0502020204030203" pitchFamily="34" charset="0"/>
                <a:ea typeface="Lato" panose="020F0502020204030203" pitchFamily="34" charset="0"/>
                <a:cs typeface="Lato" panose="020F0502020204030203" pitchFamily="34" charset="0"/>
              </a:rPr>
              <a:t>: Total phenolic compounds.</a:t>
            </a:r>
            <a:endParaRPr lang="en-US" sz="16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lgn="just">
              <a:lnSpc>
                <a:spcPct val="115000"/>
              </a:lnSpc>
              <a:buSzPts val="1000"/>
              <a:buFont typeface="Symbol" panose="05050102010706020507" pitchFamily="18" charset="2"/>
              <a:buChar char=""/>
              <a:tabLst>
                <a:tab pos="457200" algn="l"/>
              </a:tabLst>
            </a:pPr>
            <a:r>
              <a:rPr lang="en-US" sz="1600" b="1" dirty="0" err="1">
                <a:effectLst/>
                <a:latin typeface="Lato" panose="020F0502020204030203" pitchFamily="34" charset="0"/>
                <a:ea typeface="Lato" panose="020F0502020204030203" pitchFamily="34" charset="0"/>
                <a:cs typeface="Lato" panose="020F0502020204030203" pitchFamily="34" charset="0"/>
              </a:rPr>
              <a:t>Flavanoids</a:t>
            </a:r>
            <a:r>
              <a:rPr lang="en-US" sz="1600" dirty="0">
                <a:effectLst/>
                <a:latin typeface="Lato" panose="020F0502020204030203" pitchFamily="34" charset="0"/>
                <a:ea typeface="Lato" panose="020F0502020204030203" pitchFamily="34" charset="0"/>
                <a:cs typeface="Lato" panose="020F0502020204030203" pitchFamily="34" charset="0"/>
              </a:rPr>
              <a:t>: Flavonoid compounds.</a:t>
            </a:r>
            <a:endParaRPr lang="en-US" sz="16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lgn="just">
              <a:lnSpc>
                <a:spcPct val="115000"/>
              </a:lnSpc>
              <a:buSzPts val="1000"/>
              <a:buFont typeface="Symbol" panose="05050102010706020507" pitchFamily="18" charset="2"/>
              <a:buChar char=""/>
              <a:tabLst>
                <a:tab pos="457200" algn="l"/>
              </a:tabLst>
            </a:pPr>
            <a:r>
              <a:rPr lang="en-US" sz="1600" b="1" dirty="0" err="1">
                <a:effectLst/>
                <a:latin typeface="Lato" panose="020F0502020204030203" pitchFamily="34" charset="0"/>
                <a:ea typeface="Lato" panose="020F0502020204030203" pitchFamily="34" charset="0"/>
                <a:cs typeface="Lato" panose="020F0502020204030203" pitchFamily="34" charset="0"/>
              </a:rPr>
              <a:t>Nonflavanoid</a:t>
            </a:r>
            <a:r>
              <a:rPr lang="en-US" sz="1600" b="1" dirty="0">
                <a:effectLst/>
                <a:latin typeface="Lato" panose="020F0502020204030203" pitchFamily="34" charset="0"/>
                <a:ea typeface="Lato" panose="020F0502020204030203" pitchFamily="34" charset="0"/>
                <a:cs typeface="Lato" panose="020F0502020204030203" pitchFamily="34" charset="0"/>
              </a:rPr>
              <a:t> Phenols</a:t>
            </a:r>
            <a:r>
              <a:rPr lang="en-US" sz="1600" dirty="0">
                <a:effectLst/>
                <a:latin typeface="Lato" panose="020F0502020204030203" pitchFamily="34" charset="0"/>
                <a:ea typeface="Lato" panose="020F0502020204030203" pitchFamily="34" charset="0"/>
                <a:cs typeface="Lato" panose="020F0502020204030203" pitchFamily="34" charset="0"/>
              </a:rPr>
              <a:t>: Phenolic compounds not classified as flavonoids.</a:t>
            </a:r>
            <a:endParaRPr lang="en-US" sz="16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lgn="just">
              <a:lnSpc>
                <a:spcPct val="115000"/>
              </a:lnSpc>
              <a:buSzPts val="1000"/>
              <a:buFont typeface="Symbol" panose="05050102010706020507" pitchFamily="18" charset="2"/>
              <a:buChar char=""/>
              <a:tabLst>
                <a:tab pos="457200" algn="l"/>
              </a:tabLst>
            </a:pPr>
            <a:r>
              <a:rPr lang="en-US" sz="1600" b="1" dirty="0">
                <a:effectLst/>
                <a:latin typeface="Lato" panose="020F0502020204030203" pitchFamily="34" charset="0"/>
                <a:ea typeface="Lato" panose="020F0502020204030203" pitchFamily="34" charset="0"/>
                <a:cs typeface="Lato" panose="020F0502020204030203" pitchFamily="34" charset="0"/>
              </a:rPr>
              <a:t>Proanthocyanins</a:t>
            </a:r>
            <a:r>
              <a:rPr lang="en-US" sz="1600" dirty="0">
                <a:effectLst/>
                <a:latin typeface="Lato" panose="020F0502020204030203" pitchFamily="34" charset="0"/>
                <a:ea typeface="Lato" panose="020F0502020204030203" pitchFamily="34" charset="0"/>
                <a:cs typeface="Lato" panose="020F0502020204030203" pitchFamily="34" charset="0"/>
              </a:rPr>
              <a:t>: A class of polyphenols.</a:t>
            </a:r>
            <a:endParaRPr lang="en-US" sz="16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lgn="just">
              <a:lnSpc>
                <a:spcPct val="115000"/>
              </a:lnSpc>
              <a:buSzPts val="1000"/>
              <a:buFont typeface="Symbol" panose="05050102010706020507" pitchFamily="18" charset="2"/>
              <a:buChar char=""/>
              <a:tabLst>
                <a:tab pos="457200" algn="l"/>
              </a:tabLst>
            </a:pPr>
            <a:r>
              <a:rPr lang="en-US" sz="1600" b="1" dirty="0">
                <a:effectLst/>
                <a:latin typeface="Lato" panose="020F0502020204030203" pitchFamily="34" charset="0"/>
                <a:ea typeface="Lato" panose="020F0502020204030203" pitchFamily="34" charset="0"/>
                <a:cs typeface="Lato" panose="020F0502020204030203" pitchFamily="34" charset="0"/>
              </a:rPr>
              <a:t>Color Intensity</a:t>
            </a:r>
            <a:r>
              <a:rPr lang="en-US" sz="1600" dirty="0">
                <a:effectLst/>
                <a:latin typeface="Lato" panose="020F0502020204030203" pitchFamily="34" charset="0"/>
                <a:ea typeface="Lato" panose="020F0502020204030203" pitchFamily="34" charset="0"/>
                <a:cs typeface="Lato" panose="020F0502020204030203" pitchFamily="34" charset="0"/>
              </a:rPr>
              <a:t>: Intensity of the wine's color.</a:t>
            </a:r>
            <a:endParaRPr lang="en-US" sz="16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lgn="just">
              <a:lnSpc>
                <a:spcPct val="115000"/>
              </a:lnSpc>
              <a:buSzPts val="1000"/>
              <a:buFont typeface="Symbol" panose="05050102010706020507" pitchFamily="18" charset="2"/>
              <a:buChar char=""/>
              <a:tabLst>
                <a:tab pos="457200" algn="l"/>
              </a:tabLst>
            </a:pPr>
            <a:r>
              <a:rPr lang="en-US" sz="1600" b="1" dirty="0">
                <a:effectLst/>
                <a:latin typeface="Lato" panose="020F0502020204030203" pitchFamily="34" charset="0"/>
                <a:ea typeface="Lato" panose="020F0502020204030203" pitchFamily="34" charset="0"/>
                <a:cs typeface="Lato" panose="020F0502020204030203" pitchFamily="34" charset="0"/>
              </a:rPr>
              <a:t>Hue</a:t>
            </a:r>
            <a:r>
              <a:rPr lang="en-US" sz="1600" dirty="0">
                <a:effectLst/>
                <a:latin typeface="Lato" panose="020F0502020204030203" pitchFamily="34" charset="0"/>
                <a:ea typeface="Lato" panose="020F0502020204030203" pitchFamily="34" charset="0"/>
                <a:cs typeface="Lato" panose="020F0502020204030203" pitchFamily="34" charset="0"/>
              </a:rPr>
              <a:t>: Hue of the wine.</a:t>
            </a:r>
            <a:endParaRPr lang="en-US" sz="16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lgn="just">
              <a:lnSpc>
                <a:spcPct val="115000"/>
              </a:lnSpc>
              <a:buSzPts val="1000"/>
              <a:buFont typeface="Symbol" panose="05050102010706020507" pitchFamily="18" charset="2"/>
              <a:buChar char=""/>
              <a:tabLst>
                <a:tab pos="457200" algn="l"/>
              </a:tabLst>
            </a:pPr>
            <a:r>
              <a:rPr lang="en-US" sz="1600" b="1" dirty="0">
                <a:effectLst/>
                <a:latin typeface="Lato" panose="020F0502020204030203" pitchFamily="34" charset="0"/>
                <a:ea typeface="Lato" panose="020F0502020204030203" pitchFamily="34" charset="0"/>
                <a:cs typeface="Lato" panose="020F0502020204030203" pitchFamily="34" charset="0"/>
              </a:rPr>
              <a:t>0D280/0D315 of Diluted Wines</a:t>
            </a:r>
            <a:r>
              <a:rPr lang="en-US" sz="1600" dirty="0">
                <a:effectLst/>
                <a:latin typeface="Lato" panose="020F0502020204030203" pitchFamily="34" charset="0"/>
                <a:ea typeface="Lato" panose="020F0502020204030203" pitchFamily="34" charset="0"/>
                <a:cs typeface="Lato" panose="020F0502020204030203" pitchFamily="34" charset="0"/>
              </a:rPr>
              <a:t>: Measure related to wine dilution.</a:t>
            </a:r>
            <a:endParaRPr lang="en-US" sz="16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lgn="just">
              <a:lnSpc>
                <a:spcPct val="115000"/>
              </a:lnSpc>
              <a:buSzPts val="1000"/>
              <a:buFont typeface="Symbol" panose="05050102010706020507" pitchFamily="18" charset="2"/>
              <a:buChar char=""/>
              <a:tabLst>
                <a:tab pos="457200" algn="l"/>
              </a:tabLst>
            </a:pPr>
            <a:r>
              <a:rPr lang="en-US" sz="1600" b="1" dirty="0">
                <a:effectLst/>
                <a:latin typeface="Lato" panose="020F0502020204030203" pitchFamily="34" charset="0"/>
                <a:ea typeface="Lato" panose="020F0502020204030203" pitchFamily="34" charset="0"/>
                <a:cs typeface="Lato" panose="020F0502020204030203" pitchFamily="34" charset="0"/>
              </a:rPr>
              <a:t>Proline</a:t>
            </a:r>
            <a:r>
              <a:rPr lang="en-US" sz="1600" dirty="0">
                <a:effectLst/>
                <a:latin typeface="Lato" panose="020F0502020204030203" pitchFamily="34" charset="0"/>
                <a:ea typeface="Lato" panose="020F0502020204030203" pitchFamily="34" charset="0"/>
                <a:cs typeface="Lato" panose="020F0502020204030203" pitchFamily="34" charset="0"/>
              </a:rPr>
              <a:t>: Proline amino acid content.</a:t>
            </a:r>
            <a:endParaRPr lang="en-US" sz="1600" dirty="0">
              <a:effectLs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1000"/>
              <a:buFont typeface="Arial" panose="020B0604020202020204"/>
              <a:buNone/>
            </a:pPr>
            <a:r>
              <a:rPr lang="en-US" dirty="0"/>
              <a:t>Dataset Features and Shape</a:t>
            </a:r>
            <a:endParaRPr dirty="0"/>
          </a:p>
        </p:txBody>
      </p:sp>
      <p:sp>
        <p:nvSpPr>
          <p:cNvPr id="6" name="TextBox 5"/>
          <p:cNvSpPr txBox="1"/>
          <p:nvPr/>
        </p:nvSpPr>
        <p:spPr>
          <a:xfrm>
            <a:off x="3929651" y="5574110"/>
            <a:ext cx="2475358" cy="523220"/>
          </a:xfrm>
          <a:prstGeom prst="rect">
            <a:avLst/>
          </a:prstGeom>
          <a:noFill/>
        </p:spPr>
        <p:txBody>
          <a:bodyPr wrap="none" rtlCol="0">
            <a:spAutoFit/>
          </a:bodyPr>
          <a:lstStyle/>
          <a:p>
            <a:r>
              <a:rPr lang="en-US" b="1" dirty="0">
                <a:latin typeface="Lato" panose="020F0502020204030203" pitchFamily="34" charset="0"/>
                <a:ea typeface="Lato" panose="020F0502020204030203" pitchFamily="34" charset="0"/>
                <a:cs typeface="Lato" panose="020F0502020204030203" pitchFamily="34" charset="0"/>
              </a:rPr>
              <a:t>The Dataset has 178 records</a:t>
            </a:r>
            <a:br>
              <a:rPr lang="en-US" b="1" dirty="0">
                <a:latin typeface="Lato" panose="020F0502020204030203" pitchFamily="34" charset="0"/>
                <a:ea typeface="Lato" panose="020F0502020204030203" pitchFamily="34" charset="0"/>
                <a:cs typeface="Lato" panose="020F0502020204030203" pitchFamily="34" charset="0"/>
              </a:rPr>
            </a:br>
            <a:r>
              <a:rPr lang="en-US" b="1" dirty="0">
                <a:latin typeface="Lato" panose="020F0502020204030203" pitchFamily="34" charset="0"/>
                <a:ea typeface="Lato" panose="020F0502020204030203" pitchFamily="34" charset="0"/>
                <a:cs typeface="Lato" panose="020F0502020204030203" pitchFamily="34" charset="0"/>
              </a:rPr>
              <a:t>and 14 features</a:t>
            </a:r>
            <a:endParaRPr lang="en-US" b="1" dirty="0">
              <a:latin typeface="Lato" panose="020F0502020204030203" pitchFamily="34" charset="0"/>
              <a:ea typeface="Lato" panose="020F0502020204030203" pitchFamily="34" charset="0"/>
              <a:cs typeface="Lato" panose="020F0502020204030203" pitchFamily="34" charset="0"/>
            </a:endParaRPr>
          </a:p>
        </p:txBody>
      </p:sp>
      <p:pic>
        <p:nvPicPr>
          <p:cNvPr id="3" name="Picture 2" descr="A screenshot of a computer&#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199" y="1283890"/>
            <a:ext cx="6414629" cy="405459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Methodology</a:t>
            </a:r>
            <a:endParaRPr lang="en-US"/>
          </a:p>
        </p:txBody>
      </p:sp>
      <p:sp>
        <p:nvSpPr>
          <p:cNvPr id="3" name="Text Placeholder 2"/>
          <p:cNvSpPr>
            <a:spLocks noGrp="1"/>
          </p:cNvSpPr>
          <p:nvPr>
            <p:ph type="body" idx="1"/>
          </p:nvPr>
        </p:nvSpPr>
        <p:spPr/>
        <p:txBody>
          <a:bodyPr/>
          <a:p>
            <a:pPr marL="76200" indent="0">
              <a:buNone/>
            </a:pPr>
            <a:r>
              <a:rPr lang="en-US"/>
              <a:t>.</a:t>
            </a:r>
            <a:endParaRPr lang="en-US"/>
          </a:p>
        </p:txBody>
      </p:sp>
      <p:sp>
        <p:nvSpPr>
          <p:cNvPr id="4" name="Flowchart: Process 3"/>
          <p:cNvSpPr/>
          <p:nvPr/>
        </p:nvSpPr>
        <p:spPr>
          <a:xfrm>
            <a:off x="3104515" y="864235"/>
            <a:ext cx="2376170" cy="763270"/>
          </a:xfrm>
          <a:prstGeom prst="flowChart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Data</a:t>
            </a:r>
            <a:endParaRPr lang="en-US"/>
          </a:p>
        </p:txBody>
      </p:sp>
      <p:sp>
        <p:nvSpPr>
          <p:cNvPr id="5" name="Flowchart: Process 4"/>
          <p:cNvSpPr/>
          <p:nvPr/>
        </p:nvSpPr>
        <p:spPr>
          <a:xfrm>
            <a:off x="623570" y="1934845"/>
            <a:ext cx="7910830" cy="962660"/>
          </a:xfrm>
          <a:prstGeom prst="flowChart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Flowchart: Process 5"/>
          <p:cNvSpPr/>
          <p:nvPr/>
        </p:nvSpPr>
        <p:spPr>
          <a:xfrm>
            <a:off x="932815" y="2211705"/>
            <a:ext cx="1170305" cy="451485"/>
          </a:xfrm>
          <a:prstGeom prst="flowChartProcess">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Exploration</a:t>
            </a:r>
            <a:endParaRPr lang="en-US">
              <a:solidFill>
                <a:schemeClr val="tx1"/>
              </a:solidFill>
            </a:endParaRPr>
          </a:p>
        </p:txBody>
      </p:sp>
      <p:sp>
        <p:nvSpPr>
          <p:cNvPr id="7" name="Flowchart: Process 6"/>
          <p:cNvSpPr/>
          <p:nvPr/>
        </p:nvSpPr>
        <p:spPr>
          <a:xfrm>
            <a:off x="2393950" y="2211705"/>
            <a:ext cx="1155700" cy="450215"/>
          </a:xfrm>
          <a:prstGeom prst="flowChartProcess">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cleaning</a:t>
            </a:r>
            <a:endParaRPr lang="en-US">
              <a:solidFill>
                <a:schemeClr val="tx1"/>
              </a:solidFill>
            </a:endParaRPr>
          </a:p>
        </p:txBody>
      </p:sp>
      <p:sp>
        <p:nvSpPr>
          <p:cNvPr id="8" name="Flowchart: Process 7"/>
          <p:cNvSpPr/>
          <p:nvPr/>
        </p:nvSpPr>
        <p:spPr>
          <a:xfrm>
            <a:off x="4037965" y="2190115"/>
            <a:ext cx="1608455" cy="451485"/>
          </a:xfrm>
          <a:prstGeom prst="flowChartProcess">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Data Visualisation</a:t>
            </a:r>
            <a:endParaRPr lang="en-US">
              <a:solidFill>
                <a:schemeClr val="tx1"/>
              </a:solidFill>
            </a:endParaRPr>
          </a:p>
        </p:txBody>
      </p:sp>
      <p:sp>
        <p:nvSpPr>
          <p:cNvPr id="9" name="Flowchart: Process 8"/>
          <p:cNvSpPr/>
          <p:nvPr/>
        </p:nvSpPr>
        <p:spPr>
          <a:xfrm>
            <a:off x="6389370" y="2208530"/>
            <a:ext cx="1978660" cy="451485"/>
          </a:xfrm>
          <a:prstGeom prst="flowChartProcess">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Feature Engineering</a:t>
            </a:r>
            <a:endParaRPr lang="en-US">
              <a:solidFill>
                <a:schemeClr val="tx1"/>
              </a:solidFill>
            </a:endParaRPr>
          </a:p>
        </p:txBody>
      </p:sp>
      <p:sp>
        <p:nvSpPr>
          <p:cNvPr id="10" name="Text Box 9"/>
          <p:cNvSpPr txBox="1"/>
          <p:nvPr/>
        </p:nvSpPr>
        <p:spPr>
          <a:xfrm>
            <a:off x="2895600" y="1924050"/>
            <a:ext cx="3048000" cy="306705"/>
          </a:xfrm>
          <a:prstGeom prst="rect">
            <a:avLst/>
          </a:prstGeom>
          <a:noFill/>
        </p:spPr>
        <p:txBody>
          <a:bodyPr wrap="square" rtlCol="0">
            <a:spAutoFit/>
          </a:bodyPr>
          <a:p>
            <a:r>
              <a:rPr lang="en-US"/>
              <a:t>Exploratory Data Analysis</a:t>
            </a:r>
            <a:endParaRPr lang="en-US"/>
          </a:p>
        </p:txBody>
      </p:sp>
      <p:cxnSp>
        <p:nvCxnSpPr>
          <p:cNvPr id="11" name="Straight Arrow Connector 10"/>
          <p:cNvCxnSpPr>
            <a:stCxn id="4" idx="2"/>
          </p:cNvCxnSpPr>
          <p:nvPr/>
        </p:nvCxnSpPr>
        <p:spPr>
          <a:xfrm flipH="1">
            <a:off x="4287520" y="1627505"/>
            <a:ext cx="5080" cy="2425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2" name="Flowchart: Process 11"/>
          <p:cNvSpPr/>
          <p:nvPr/>
        </p:nvSpPr>
        <p:spPr>
          <a:xfrm>
            <a:off x="623570" y="3718560"/>
            <a:ext cx="7910830" cy="962660"/>
          </a:xfrm>
          <a:prstGeom prst="flowChart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Flowchart: Process 13"/>
          <p:cNvSpPr/>
          <p:nvPr/>
        </p:nvSpPr>
        <p:spPr>
          <a:xfrm>
            <a:off x="540385" y="5197475"/>
            <a:ext cx="7910830" cy="962660"/>
          </a:xfrm>
          <a:prstGeom prst="flowChartProces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15" name="Straight Arrow Connector 14"/>
          <p:cNvCxnSpPr/>
          <p:nvPr/>
        </p:nvCxnSpPr>
        <p:spPr>
          <a:xfrm flipH="1">
            <a:off x="4267200" y="2811780"/>
            <a:ext cx="20320" cy="3257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Straight Arrow Connector 16"/>
          <p:cNvCxnSpPr/>
          <p:nvPr/>
        </p:nvCxnSpPr>
        <p:spPr>
          <a:xfrm flipH="1">
            <a:off x="4272280" y="5467985"/>
            <a:ext cx="5080" cy="2425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0" name="Flowchart: Process 19"/>
          <p:cNvSpPr/>
          <p:nvPr/>
        </p:nvSpPr>
        <p:spPr>
          <a:xfrm>
            <a:off x="5480685" y="3822700"/>
            <a:ext cx="1353820" cy="789305"/>
          </a:xfrm>
          <a:prstGeom prst="flowChartProcess">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sym typeface="+mn-ea"/>
              </a:rPr>
              <a:t>SVM with class weights</a:t>
            </a:r>
            <a:endParaRPr lang="en-US">
              <a:solidFill>
                <a:schemeClr val="tx1"/>
              </a:solidFill>
            </a:endParaRPr>
          </a:p>
        </p:txBody>
      </p:sp>
      <p:sp>
        <p:nvSpPr>
          <p:cNvPr id="21" name="Flowchart: Process 20"/>
          <p:cNvSpPr/>
          <p:nvPr/>
        </p:nvSpPr>
        <p:spPr>
          <a:xfrm>
            <a:off x="3749040" y="3745865"/>
            <a:ext cx="1353820" cy="843280"/>
          </a:xfrm>
          <a:prstGeom prst="flowChartProcess">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sym typeface="+mn-ea"/>
              </a:rPr>
              <a:t>Random Forest Classifier with class weights</a:t>
            </a:r>
            <a:endParaRPr lang="en-US">
              <a:solidFill>
                <a:schemeClr val="tx1"/>
              </a:solidFill>
            </a:endParaRPr>
          </a:p>
        </p:txBody>
      </p:sp>
      <p:sp>
        <p:nvSpPr>
          <p:cNvPr id="22" name="Flowchart: Process 21"/>
          <p:cNvSpPr/>
          <p:nvPr/>
        </p:nvSpPr>
        <p:spPr>
          <a:xfrm>
            <a:off x="2195830" y="3822065"/>
            <a:ext cx="1353820" cy="706120"/>
          </a:xfrm>
          <a:prstGeom prst="flowChartProcess">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Random Forest Classifier</a:t>
            </a:r>
            <a:endParaRPr lang="en-US">
              <a:solidFill>
                <a:schemeClr val="tx1"/>
              </a:solidFill>
            </a:endParaRPr>
          </a:p>
        </p:txBody>
      </p:sp>
      <p:sp>
        <p:nvSpPr>
          <p:cNvPr id="23" name="Flowchart: Process 22"/>
          <p:cNvSpPr/>
          <p:nvPr/>
        </p:nvSpPr>
        <p:spPr>
          <a:xfrm>
            <a:off x="713740" y="3822065"/>
            <a:ext cx="1282700" cy="756285"/>
          </a:xfrm>
          <a:prstGeom prst="flowChartProcess">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Logistic Regressor</a:t>
            </a:r>
            <a:endParaRPr lang="en-US">
              <a:solidFill>
                <a:schemeClr val="tx1"/>
              </a:solidFill>
            </a:endParaRPr>
          </a:p>
        </p:txBody>
      </p:sp>
      <p:sp>
        <p:nvSpPr>
          <p:cNvPr id="24" name="Flowchart: Process 23"/>
          <p:cNvSpPr/>
          <p:nvPr/>
        </p:nvSpPr>
        <p:spPr>
          <a:xfrm>
            <a:off x="3549650" y="3123565"/>
            <a:ext cx="1353820" cy="451485"/>
          </a:xfrm>
          <a:prstGeom prst="flowChartProcess">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Processed data</a:t>
            </a:r>
            <a:endParaRPr lang="en-US">
              <a:solidFill>
                <a:schemeClr val="tx1"/>
              </a:solidFill>
            </a:endParaRPr>
          </a:p>
        </p:txBody>
      </p:sp>
      <p:cxnSp>
        <p:nvCxnSpPr>
          <p:cNvPr id="32" name="Straight Arrow Connector 31"/>
          <p:cNvCxnSpPr/>
          <p:nvPr/>
        </p:nvCxnSpPr>
        <p:spPr>
          <a:xfrm flipH="1">
            <a:off x="4262120" y="3503295"/>
            <a:ext cx="5080" cy="2425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3" name="Straight Arrow Connector 32"/>
          <p:cNvCxnSpPr/>
          <p:nvPr/>
        </p:nvCxnSpPr>
        <p:spPr>
          <a:xfrm flipH="1">
            <a:off x="4277360" y="4648835"/>
            <a:ext cx="10160" cy="4940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34" name="Flowchart: Process 33"/>
          <p:cNvSpPr/>
          <p:nvPr/>
        </p:nvSpPr>
        <p:spPr>
          <a:xfrm>
            <a:off x="7014210" y="3859530"/>
            <a:ext cx="1353820" cy="789305"/>
          </a:xfrm>
          <a:prstGeom prst="flowChartProcess">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XGBoost classifier</a:t>
            </a:r>
            <a:endParaRPr lang="en-US">
              <a:solidFill>
                <a:schemeClr val="tx1"/>
              </a:solidFill>
            </a:endParaRPr>
          </a:p>
        </p:txBody>
      </p:sp>
      <p:sp>
        <p:nvSpPr>
          <p:cNvPr id="35" name="Flowchart: Process 34"/>
          <p:cNvSpPr/>
          <p:nvPr/>
        </p:nvSpPr>
        <p:spPr>
          <a:xfrm>
            <a:off x="3377565" y="5262245"/>
            <a:ext cx="2269490" cy="789305"/>
          </a:xfrm>
          <a:prstGeom prst="flowChartProcess">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Explainability for our models</a:t>
            </a:r>
            <a:endParaRPr 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Data Cleaning and Preprocessing</a:t>
            </a:r>
            <a:endParaRPr lang="en-US"/>
          </a:p>
        </p:txBody>
      </p:sp>
      <p:sp>
        <p:nvSpPr>
          <p:cNvPr id="3" name="Text Placeholder 2"/>
          <p:cNvSpPr>
            <a:spLocks noGrp="1"/>
          </p:cNvSpPr>
          <p:nvPr>
            <p:ph type="body" idx="1"/>
          </p:nvPr>
        </p:nvSpPr>
        <p:spPr/>
        <p:txBody>
          <a:bodyPr>
            <a:normAutofit lnSpcReduction="10000"/>
          </a:bodyPr>
          <a:p>
            <a:pPr marL="76200" indent="0">
              <a:buNone/>
            </a:pPr>
            <a:r>
              <a:rPr lang="en-US"/>
              <a:t>Data Collection </a:t>
            </a:r>
            <a:endParaRPr lang="en-US"/>
          </a:p>
          <a:p>
            <a:pPr marL="76200" indent="0">
              <a:buNone/>
            </a:pPr>
            <a:r>
              <a:rPr lang="en-US"/>
              <a:t>The study uses a wine recognition dataset containing 178 entries and 13 chemical attributes, such as alcohol, malic acid, and color intensity. </a:t>
            </a:r>
            <a:endParaRPr lang="en-US"/>
          </a:p>
          <a:p>
            <a:pPr marL="76200" indent="0">
              <a:buNone/>
            </a:pPr>
            <a:endParaRPr lang="en-US"/>
          </a:p>
          <a:p>
            <a:pPr marL="76200" indent="0">
              <a:buNone/>
            </a:pPr>
            <a:r>
              <a:rPr lang="en-US"/>
              <a:t>Data Preprocessing </a:t>
            </a:r>
            <a:endParaRPr lang="en-US"/>
          </a:p>
          <a:p>
            <a:pPr marL="76200" indent="0">
              <a:buNone/>
            </a:pPr>
            <a:endParaRPr lang="en-US"/>
          </a:p>
          <a:p>
            <a:pPr marL="76200" indent="0">
              <a:buNone/>
            </a:pPr>
            <a:r>
              <a:rPr lang="en-US"/>
              <a:t>Missing Values: The dataset contains no missing values, making it suitable for direct modeling. </a:t>
            </a:r>
            <a:endParaRPr lang="en-US"/>
          </a:p>
          <a:p>
            <a:pPr marL="76200" indent="0">
              <a:buNone/>
            </a:pPr>
            <a:endParaRPr lang="en-US"/>
          </a:p>
          <a:p>
            <a:pPr marL="76200" indent="0">
              <a:buNone/>
            </a:pPr>
            <a:r>
              <a:rPr lang="en-US"/>
              <a:t>Duplicate Handling: No duplicates were detected. </a:t>
            </a:r>
            <a:endParaRPr lang="en-US"/>
          </a:p>
          <a:p>
            <a:pPr marL="76200" indent="0">
              <a:buNone/>
            </a:pPr>
            <a:endParaRPr lang="en-US"/>
          </a:p>
          <a:p>
            <a:pPr marL="76200" indent="0">
              <a:buNone/>
            </a:pPr>
            <a:r>
              <a:rPr lang="en-US"/>
              <a:t>Data types: There was no categorical data.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Outliers</a:t>
            </a:r>
            <a:endParaRPr lang="en-US"/>
          </a:p>
        </p:txBody>
      </p:sp>
      <p:sp>
        <p:nvSpPr>
          <p:cNvPr id="3" name="Text Placeholder 2"/>
          <p:cNvSpPr>
            <a:spLocks noGrp="1"/>
          </p:cNvSpPr>
          <p:nvPr>
            <p:ph type="body" idx="1"/>
          </p:nvPr>
        </p:nvSpPr>
        <p:spPr/>
        <p:txBody>
          <a:bodyPr/>
          <a:p>
            <a:pPr marL="76200" indent="0">
              <a:buNone/>
            </a:pPr>
            <a:endParaRPr lang="en-US"/>
          </a:p>
        </p:txBody>
      </p:sp>
      <p:pic>
        <p:nvPicPr>
          <p:cNvPr id="4" name="Picture 3" descr="Screenshot 2024-11-06 143109"/>
          <p:cNvPicPr>
            <a:picLocks noChangeAspect="1"/>
          </p:cNvPicPr>
          <p:nvPr/>
        </p:nvPicPr>
        <p:blipFill>
          <a:blip r:embed="rId1"/>
          <a:stretch>
            <a:fillRect/>
          </a:stretch>
        </p:blipFill>
        <p:spPr>
          <a:xfrm>
            <a:off x="457200" y="1195705"/>
            <a:ext cx="7378700" cy="2508250"/>
          </a:xfrm>
          <a:prstGeom prst="rect">
            <a:avLst/>
          </a:prstGeom>
        </p:spPr>
      </p:pic>
      <p:pic>
        <p:nvPicPr>
          <p:cNvPr id="5" name="Picture 4" descr="Screenshot 2024-11-06 143132"/>
          <p:cNvPicPr>
            <a:picLocks noChangeAspect="1"/>
          </p:cNvPicPr>
          <p:nvPr/>
        </p:nvPicPr>
        <p:blipFill>
          <a:blip r:embed="rId2"/>
          <a:stretch>
            <a:fillRect/>
          </a:stretch>
        </p:blipFill>
        <p:spPr>
          <a:xfrm>
            <a:off x="457200" y="3703955"/>
            <a:ext cx="7416800" cy="2482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Univariate Analysis Visualisation</a:t>
            </a:r>
            <a:endParaRPr lang="en-US"/>
          </a:p>
        </p:txBody>
      </p:sp>
      <p:sp>
        <p:nvSpPr>
          <p:cNvPr id="3" name="Text Placeholder 2"/>
          <p:cNvSpPr>
            <a:spLocks noGrp="1"/>
          </p:cNvSpPr>
          <p:nvPr>
            <p:ph type="body" idx="1"/>
          </p:nvPr>
        </p:nvSpPr>
        <p:spPr/>
        <p:txBody>
          <a:bodyPr/>
          <a:p>
            <a:pPr marL="76200" indent="0">
              <a:buNone/>
            </a:pPr>
            <a:endParaRPr lang="en-US"/>
          </a:p>
        </p:txBody>
      </p:sp>
      <p:pic>
        <p:nvPicPr>
          <p:cNvPr id="4" name="Picture 3" descr="Screenshot 2024-11-06 150259"/>
          <p:cNvPicPr>
            <a:picLocks noChangeAspect="1"/>
          </p:cNvPicPr>
          <p:nvPr/>
        </p:nvPicPr>
        <p:blipFill>
          <a:blip r:embed="rId1"/>
          <a:stretch>
            <a:fillRect/>
          </a:stretch>
        </p:blipFill>
        <p:spPr>
          <a:xfrm>
            <a:off x="575945" y="1122045"/>
            <a:ext cx="7169150" cy="4730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Bivariate Analysis</a:t>
            </a:r>
            <a:endParaRPr lang="en-US"/>
          </a:p>
        </p:txBody>
      </p:sp>
      <p:sp>
        <p:nvSpPr>
          <p:cNvPr id="3" name="Text Placeholder 2"/>
          <p:cNvSpPr>
            <a:spLocks noGrp="1"/>
          </p:cNvSpPr>
          <p:nvPr>
            <p:ph type="body" idx="1"/>
          </p:nvPr>
        </p:nvSpPr>
        <p:spPr/>
        <p:txBody>
          <a:bodyPr/>
          <a:p>
            <a:endParaRPr lang="en-US"/>
          </a:p>
          <a:p>
            <a:endParaRPr lang="en-US"/>
          </a:p>
          <a:p>
            <a:endParaRPr lang="en-US"/>
          </a:p>
          <a:p>
            <a:endParaRPr lang="en-US"/>
          </a:p>
          <a:p>
            <a:endParaRPr lang="en-US"/>
          </a:p>
          <a:p>
            <a:endParaRPr lang="en-US"/>
          </a:p>
          <a:p>
            <a:endParaRPr lang="en-US"/>
          </a:p>
          <a:p>
            <a:endParaRPr lang="en-US"/>
          </a:p>
          <a:p>
            <a:r>
              <a:rPr lang="en-US"/>
              <a:t>Insights:</a:t>
            </a:r>
            <a:endParaRPr lang="en-US"/>
          </a:p>
          <a:p>
            <a:pPr marL="76200" indent="0">
              <a:buNone/>
            </a:pPr>
            <a:r>
              <a:rPr lang="en-US"/>
              <a:t>We had strong negative, moderate negative, strong positive, moderate positive and no correlations:</a:t>
            </a:r>
            <a:endParaRPr lang="en-US"/>
          </a:p>
        </p:txBody>
      </p:sp>
      <p:pic>
        <p:nvPicPr>
          <p:cNvPr id="4" name="Picture 3" descr="Screenshot 2024-11-06 150505"/>
          <p:cNvPicPr>
            <a:picLocks noChangeAspect="1"/>
          </p:cNvPicPr>
          <p:nvPr/>
        </p:nvPicPr>
        <p:blipFill>
          <a:blip r:embed="rId1"/>
          <a:stretch>
            <a:fillRect/>
          </a:stretch>
        </p:blipFill>
        <p:spPr>
          <a:xfrm>
            <a:off x="457200" y="1122045"/>
            <a:ext cx="4942840" cy="32042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Multivariate Analysis</a:t>
            </a:r>
            <a:endParaRPr lang="en-US"/>
          </a:p>
        </p:txBody>
      </p:sp>
      <p:sp>
        <p:nvSpPr>
          <p:cNvPr id="3" name="Text Placeholder 2"/>
          <p:cNvSpPr>
            <a:spLocks noGrp="1"/>
          </p:cNvSpPr>
          <p:nvPr>
            <p:ph type="body" idx="1"/>
          </p:nvPr>
        </p:nvSpPr>
        <p:spPr/>
        <p:txBody>
          <a:bodyPr/>
          <a:p>
            <a:pPr marL="76200" indent="0">
              <a:buNone/>
            </a:pPr>
            <a:endParaRPr lang="en-US"/>
          </a:p>
        </p:txBody>
      </p:sp>
      <p:pic>
        <p:nvPicPr>
          <p:cNvPr id="4" name="Picture 3" descr="Screenshot 2024-11-06 161736"/>
          <p:cNvPicPr>
            <a:picLocks noChangeAspect="1"/>
          </p:cNvPicPr>
          <p:nvPr/>
        </p:nvPicPr>
        <p:blipFill>
          <a:blip r:embed="rId1"/>
          <a:stretch>
            <a:fillRect/>
          </a:stretch>
        </p:blipFill>
        <p:spPr>
          <a:xfrm>
            <a:off x="457200" y="1024255"/>
            <a:ext cx="7866380" cy="2404745"/>
          </a:xfrm>
          <a:prstGeom prst="rect">
            <a:avLst/>
          </a:prstGeom>
        </p:spPr>
      </p:pic>
      <p:pic>
        <p:nvPicPr>
          <p:cNvPr id="5" name="Picture 4" descr="Screenshot 2024-11-06 161808"/>
          <p:cNvPicPr>
            <a:picLocks noChangeAspect="1"/>
          </p:cNvPicPr>
          <p:nvPr/>
        </p:nvPicPr>
        <p:blipFill>
          <a:blip r:embed="rId2"/>
          <a:stretch>
            <a:fillRect/>
          </a:stretch>
        </p:blipFill>
        <p:spPr>
          <a:xfrm>
            <a:off x="457200" y="3343275"/>
            <a:ext cx="7965440" cy="24345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Multivariate Analysis</a:t>
            </a:r>
            <a:endParaRPr lang="en-US"/>
          </a:p>
        </p:txBody>
      </p:sp>
      <p:sp>
        <p:nvSpPr>
          <p:cNvPr id="3" name="Text Placeholder 2"/>
          <p:cNvSpPr>
            <a:spLocks noGrp="1"/>
          </p:cNvSpPr>
          <p:nvPr>
            <p:ph type="body" idx="1"/>
          </p:nvPr>
        </p:nvSpPr>
        <p:spPr/>
        <p:txBody>
          <a:bodyPr/>
          <a:p>
            <a:pPr marL="3733800" lvl="8" indent="457200">
              <a:buNone/>
            </a:pPr>
            <a:endParaRPr lang="en-US"/>
          </a:p>
        </p:txBody>
      </p:sp>
      <p:pic>
        <p:nvPicPr>
          <p:cNvPr id="4" name="Picture 3" descr="Screenshot 2024-11-06 161452"/>
          <p:cNvPicPr>
            <a:picLocks noChangeAspect="1"/>
          </p:cNvPicPr>
          <p:nvPr/>
        </p:nvPicPr>
        <p:blipFill>
          <a:blip r:embed="rId1"/>
          <a:stretch>
            <a:fillRect/>
          </a:stretch>
        </p:blipFill>
        <p:spPr>
          <a:xfrm>
            <a:off x="457200" y="1122045"/>
            <a:ext cx="6283325" cy="3850005"/>
          </a:xfrm>
          <a:prstGeom prst="rect">
            <a:avLst/>
          </a:prstGeom>
        </p:spPr>
      </p:pic>
      <p:sp>
        <p:nvSpPr>
          <p:cNvPr id="6" name="Text Box 5"/>
          <p:cNvSpPr txBox="1"/>
          <p:nvPr/>
        </p:nvSpPr>
        <p:spPr>
          <a:xfrm>
            <a:off x="457200" y="4972050"/>
            <a:ext cx="8228965" cy="1322070"/>
          </a:xfrm>
          <a:prstGeom prst="rect">
            <a:avLst/>
          </a:prstGeom>
          <a:noFill/>
        </p:spPr>
        <p:txBody>
          <a:bodyPr wrap="square" rtlCol="0">
            <a:spAutoFit/>
          </a:bodyPr>
          <a:p>
            <a:r>
              <a:rPr lang="en-US" sz="1600" b="1" u="sng">
                <a:sym typeface="+mn-ea"/>
              </a:rPr>
              <a:t>Insights</a:t>
            </a:r>
            <a:endParaRPr lang="en-US" sz="1600" b="1" u="sng"/>
          </a:p>
          <a:p>
            <a:r>
              <a:rPr lang="en-US" sz="1600" b="1">
                <a:sym typeface="+mn-ea"/>
              </a:rPr>
              <a:t>There is clear separation between class 1 and the other classes. However, class 2 and class 3 show overlap which indicate that they have similar characteristics compared to class 1. </a:t>
            </a:r>
            <a:endParaRPr lang="en-US" sz="1600" b="1"/>
          </a:p>
          <a:p>
            <a:endParaRPr lang="en-US" sz="16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MODEL RESULTS</a:t>
            </a:r>
            <a:endParaRPr lang="en-US"/>
          </a:p>
        </p:txBody>
      </p:sp>
      <p:sp>
        <p:nvSpPr>
          <p:cNvPr id="3" name="Text Placeholder 2"/>
          <p:cNvSpPr>
            <a:spLocks noGrp="1"/>
          </p:cNvSpPr>
          <p:nvPr>
            <p:ph type="body" idx="1"/>
          </p:nvPr>
        </p:nvSpPr>
        <p:spPr/>
        <p:txBody>
          <a:bodyPr/>
          <a:p>
            <a:pPr marL="76200" indent="0">
              <a:buNone/>
            </a:pPr>
            <a:endParaRPr lang="en-US"/>
          </a:p>
        </p:txBody>
      </p:sp>
      <p:graphicFrame>
        <p:nvGraphicFramePr>
          <p:cNvPr id="4" name="Table 3"/>
          <p:cNvGraphicFramePr>
            <a:graphicFrameLocks noGrp="1"/>
          </p:cNvGraphicFramePr>
          <p:nvPr>
            <p:custDataLst>
              <p:tags r:id="rId1"/>
            </p:custDataLst>
          </p:nvPr>
        </p:nvGraphicFramePr>
        <p:xfrm>
          <a:off x="454025" y="857885"/>
          <a:ext cx="8080375" cy="5516880"/>
        </p:xfrm>
        <a:graphic>
          <a:graphicData uri="http://schemas.openxmlformats.org/drawingml/2006/table">
            <a:tbl>
              <a:tblPr firstRow="1" bandRow="1">
                <a:tableStyleId>{5C22544A-7EE6-4342-B048-85BDC9FD1C3A}</a:tableStyleId>
              </a:tblPr>
              <a:tblGrid>
                <a:gridCol w="1616075"/>
                <a:gridCol w="1616075"/>
                <a:gridCol w="1616075"/>
                <a:gridCol w="1616075"/>
                <a:gridCol w="1616075"/>
              </a:tblGrid>
              <a:tr h="548640">
                <a:tc>
                  <a:txBody>
                    <a:bodyPr/>
                    <a:p>
                      <a:r>
                        <a:rPr lang="en-US" sz="2400" dirty="0"/>
                        <a:t>Model</a:t>
                      </a:r>
                      <a:endParaRPr lang="en-US" sz="2400" dirty="0"/>
                    </a:p>
                  </a:txBody>
                  <a:tcPr/>
                </a:tc>
                <a:tc>
                  <a:txBody>
                    <a:bodyPr/>
                    <a:p>
                      <a:pPr>
                        <a:buNone/>
                      </a:pPr>
                      <a:r>
                        <a:rPr lang="en-US" sz="2400" dirty="0"/>
                        <a:t>Class</a:t>
                      </a:r>
                      <a:endParaRPr lang="en-US" sz="2400" dirty="0"/>
                    </a:p>
                  </a:txBody>
                  <a:tcPr/>
                </a:tc>
                <a:tc>
                  <a:txBody>
                    <a:bodyPr/>
                    <a:p>
                      <a:r>
                        <a:rPr lang="en-US" sz="2400" dirty="0"/>
                        <a:t>Precision</a:t>
                      </a:r>
                      <a:endParaRPr lang="en-US" sz="2400" dirty="0"/>
                    </a:p>
                  </a:txBody>
                  <a:tcPr/>
                </a:tc>
                <a:tc>
                  <a:txBody>
                    <a:bodyPr/>
                    <a:p>
                      <a:pPr>
                        <a:buNone/>
                      </a:pPr>
                      <a:r>
                        <a:rPr lang="en-US" sz="2400" dirty="0"/>
                        <a:t>Recall</a:t>
                      </a:r>
                      <a:endParaRPr lang="en-US" sz="2400" dirty="0"/>
                    </a:p>
                  </a:txBody>
                  <a:tcPr/>
                </a:tc>
                <a:tc>
                  <a:txBody>
                    <a:bodyPr/>
                    <a:p>
                      <a:r>
                        <a:rPr lang="en-US" sz="2400" dirty="0"/>
                        <a:t>F1-score</a:t>
                      </a:r>
                      <a:endParaRPr lang="en-US" sz="2400" dirty="0"/>
                    </a:p>
                  </a:txBody>
                  <a:tcPr/>
                </a:tc>
              </a:tr>
              <a:tr h="457200">
                <a:tc rowSpan="3">
                  <a:txBody>
                    <a:bodyPr/>
                    <a:p>
                      <a:r>
                        <a:rPr lang="en-US" sz="2400" dirty="0"/>
                        <a:t>Logistic Regression (</a:t>
                      </a:r>
                      <a:r>
                        <a:rPr lang="en-US" sz="2400" dirty="0" err="1"/>
                        <a:t>lr</a:t>
                      </a:r>
                      <a:r>
                        <a:rPr lang="en-US" sz="2400" dirty="0"/>
                        <a:t>)</a:t>
                      </a:r>
                      <a:endParaRPr lang="en-US" sz="2400" dirty="0"/>
                    </a:p>
                  </a:txBody>
                  <a:tcPr/>
                </a:tc>
                <a:tc>
                  <a:txBody>
                    <a:bodyPr/>
                    <a:p>
                      <a:pPr>
                        <a:buNone/>
                      </a:pPr>
                      <a:r>
                        <a:rPr lang="en-US" sz="2400" dirty="0"/>
                        <a:t>class 1</a:t>
                      </a:r>
                      <a:endParaRPr lang="en-US" sz="2400" dirty="0"/>
                    </a:p>
                  </a:txBody>
                  <a:tcPr/>
                </a:tc>
                <a:tc>
                  <a:txBody>
                    <a:bodyPr/>
                    <a:p>
                      <a:r>
                        <a:rPr lang="en-US" sz="2400" dirty="0"/>
                        <a:t>1.00</a:t>
                      </a:r>
                      <a:endParaRPr lang="en-US" sz="2400" dirty="0"/>
                    </a:p>
                  </a:txBody>
                  <a:tcPr/>
                </a:tc>
                <a:tc>
                  <a:txBody>
                    <a:bodyPr/>
                    <a:p>
                      <a:pPr>
                        <a:buNone/>
                      </a:pPr>
                      <a:r>
                        <a:rPr lang="en-US" sz="2400" dirty="0"/>
                        <a:t>1.00</a:t>
                      </a:r>
                      <a:endParaRPr lang="en-US" sz="2400" dirty="0"/>
                    </a:p>
                  </a:txBody>
                  <a:tcPr/>
                </a:tc>
                <a:tc>
                  <a:txBody>
                    <a:bodyPr/>
                    <a:p>
                      <a:r>
                        <a:rPr lang="en-US" sz="2400" dirty="0"/>
                        <a:t>1.00</a:t>
                      </a:r>
                      <a:endParaRPr lang="en-US" sz="2400" dirty="0"/>
                    </a:p>
                  </a:txBody>
                  <a:tcPr/>
                </a:tc>
              </a:tr>
              <a:tr h="457200">
                <a:tc vMerge="1">
                  <a:tcPr/>
                </a:tc>
                <a:tc>
                  <a:txBody>
                    <a:bodyPr/>
                    <a:p>
                      <a:pPr>
                        <a:buNone/>
                      </a:pPr>
                      <a:r>
                        <a:rPr lang="en-US" sz="2400" dirty="0"/>
                        <a:t>class 2</a:t>
                      </a:r>
                      <a:endParaRPr lang="en-US" sz="2400" dirty="0"/>
                    </a:p>
                  </a:txBody>
                  <a:tcPr/>
                </a:tc>
                <a:tc>
                  <a:txBody>
                    <a:bodyPr/>
                    <a:p>
                      <a:pPr>
                        <a:buNone/>
                      </a:pPr>
                      <a:r>
                        <a:rPr lang="en-US" sz="2400" dirty="0"/>
                        <a:t>1.00</a:t>
                      </a:r>
                      <a:endParaRPr lang="en-US" sz="2400" dirty="0"/>
                    </a:p>
                  </a:txBody>
                  <a:tcPr/>
                </a:tc>
                <a:tc>
                  <a:txBody>
                    <a:bodyPr/>
                    <a:p>
                      <a:pPr>
                        <a:buNone/>
                      </a:pPr>
                      <a:r>
                        <a:rPr lang="en-US" sz="2400" dirty="0"/>
                        <a:t>1.00</a:t>
                      </a:r>
                      <a:endParaRPr lang="en-US" sz="2400" dirty="0"/>
                    </a:p>
                  </a:txBody>
                  <a:tcPr/>
                </a:tc>
                <a:tc>
                  <a:txBody>
                    <a:bodyPr/>
                    <a:p>
                      <a:pPr>
                        <a:buNone/>
                      </a:pPr>
                      <a:r>
                        <a:rPr lang="en-US" sz="2400" dirty="0"/>
                        <a:t>1.00</a:t>
                      </a:r>
                      <a:endParaRPr lang="en-US" sz="2400" dirty="0"/>
                    </a:p>
                  </a:txBody>
                  <a:tcPr/>
                </a:tc>
              </a:tr>
              <a:tr h="457200">
                <a:tc vMerge="1">
                  <a:tcPr/>
                </a:tc>
                <a:tc>
                  <a:txBody>
                    <a:bodyPr/>
                    <a:p>
                      <a:pPr>
                        <a:buNone/>
                      </a:pPr>
                      <a:r>
                        <a:rPr lang="en-US" sz="2400" dirty="0"/>
                        <a:t>Class 3</a:t>
                      </a:r>
                      <a:endParaRPr lang="en-US" sz="2400" dirty="0"/>
                    </a:p>
                  </a:txBody>
                  <a:tcPr/>
                </a:tc>
                <a:tc>
                  <a:txBody>
                    <a:bodyPr/>
                    <a:p>
                      <a:pPr>
                        <a:buNone/>
                      </a:pPr>
                      <a:r>
                        <a:rPr lang="en-US" sz="2400" dirty="0"/>
                        <a:t>1.00</a:t>
                      </a:r>
                      <a:endParaRPr lang="en-US" sz="2400" dirty="0"/>
                    </a:p>
                  </a:txBody>
                  <a:tcPr/>
                </a:tc>
                <a:tc>
                  <a:txBody>
                    <a:bodyPr/>
                    <a:p>
                      <a:pPr>
                        <a:buNone/>
                      </a:pPr>
                      <a:r>
                        <a:rPr lang="en-US" sz="2400" dirty="0"/>
                        <a:t>1.00</a:t>
                      </a:r>
                      <a:endParaRPr lang="en-US" sz="2400" dirty="0"/>
                    </a:p>
                  </a:txBody>
                  <a:tcPr/>
                </a:tc>
                <a:tc>
                  <a:txBody>
                    <a:bodyPr/>
                    <a:p>
                      <a:pPr>
                        <a:buNone/>
                      </a:pPr>
                      <a:r>
                        <a:rPr lang="en-US" sz="2400" dirty="0"/>
                        <a:t>1.00</a:t>
                      </a:r>
                      <a:endParaRPr lang="en-US" sz="2400" dirty="0"/>
                    </a:p>
                  </a:txBody>
                  <a:tcPr/>
                </a:tc>
              </a:tr>
              <a:tr h="822960">
                <a:tc rowSpan="3">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400" dirty="0"/>
                        <a:t>Random Forest classifier</a:t>
                      </a:r>
                      <a:endParaRPr lang="en-US" sz="2400" dirty="0"/>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US" sz="2400" dirty="0"/>
                    </a:p>
                  </a:txBody>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400" dirty="0"/>
                        <a:t>class 1</a:t>
                      </a:r>
                      <a:endParaRPr lang="en-US" sz="2400" dirty="0"/>
                    </a:p>
                  </a:txBody>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400" dirty="0"/>
                        <a:t>0.95</a:t>
                      </a:r>
                      <a:endParaRPr lang="en-US" sz="2400" dirty="0"/>
                    </a:p>
                    <a:p>
                      <a:endParaRPr lang="en-US" sz="2400" dirty="0"/>
                    </a:p>
                  </a:txBody>
                  <a:tcPr/>
                </a:tc>
                <a:tc>
                  <a:txBody>
                    <a:bodyPr/>
                    <a:p>
                      <a:pPr>
                        <a:buNone/>
                      </a:pPr>
                      <a:r>
                        <a:rPr lang="en-US" sz="2400" dirty="0"/>
                        <a:t>1.00</a:t>
                      </a:r>
                      <a:endParaRPr lang="en-US" sz="2400" dirty="0"/>
                    </a:p>
                  </a:txBody>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US" sz="2400" dirty="0"/>
                    </a:p>
                    <a:p>
                      <a:r>
                        <a:rPr lang="en-US" sz="2400" dirty="0"/>
                        <a:t>0.97</a:t>
                      </a:r>
                      <a:endParaRPr lang="en-US" sz="2400" dirty="0"/>
                    </a:p>
                  </a:txBody>
                  <a:tcPr/>
                </a:tc>
              </a:tr>
              <a:tr h="457200">
                <a:tc vMerge="1">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400" dirty="0"/>
                        <a:t>class 2</a:t>
                      </a:r>
                      <a:endParaRPr lang="en-US" sz="2400" dirty="0"/>
                    </a:p>
                  </a:txBody>
                  <a:tcPr/>
                </a:tc>
                <a:tc>
                  <a:txBody>
                    <a:bodyPr/>
                    <a:p>
                      <a:pPr>
                        <a:buNone/>
                      </a:pPr>
                      <a:r>
                        <a:rPr lang="en-US" sz="2400" dirty="0"/>
                        <a:t>1.00</a:t>
                      </a:r>
                      <a:endParaRPr lang="en-US" sz="2400" dirty="0"/>
                    </a:p>
                  </a:txBody>
                  <a:tcPr/>
                </a:tc>
                <a:tc>
                  <a:txBody>
                    <a:bodyPr/>
                    <a:p>
                      <a:pPr>
                        <a:buNone/>
                      </a:pPr>
                      <a:r>
                        <a:rPr lang="en-US" sz="2400" dirty="0"/>
                        <a:t>0.96</a:t>
                      </a:r>
                      <a:endParaRPr lang="en-US" sz="2400" dirty="0"/>
                    </a:p>
                  </a:txBody>
                  <a:tcPr/>
                </a:tc>
                <a:tc>
                  <a:txBody>
                    <a:bodyPr/>
                    <a:p>
                      <a:pPr>
                        <a:buNone/>
                      </a:pPr>
                      <a:r>
                        <a:rPr lang="en-US" sz="2400" dirty="0"/>
                        <a:t>0.98</a:t>
                      </a:r>
                      <a:endParaRPr lang="en-US" sz="2400" dirty="0"/>
                    </a:p>
                  </a:txBody>
                  <a:tcPr/>
                </a:tc>
              </a:tr>
              <a:tr h="457200">
                <a:tc vMerge="1">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400" dirty="0"/>
                        <a:t>Class 3</a:t>
                      </a:r>
                      <a:endParaRPr lang="en-US" sz="2400" dirty="0"/>
                    </a:p>
                  </a:txBody>
                  <a:tcPr/>
                </a:tc>
                <a:tc>
                  <a:txBody>
                    <a:bodyPr/>
                    <a:p>
                      <a:pPr>
                        <a:buNone/>
                      </a:pPr>
                      <a:r>
                        <a:rPr lang="en-US" sz="2400" dirty="0"/>
                        <a:t>1.00</a:t>
                      </a:r>
                      <a:endParaRPr lang="en-US" sz="2400" dirty="0"/>
                    </a:p>
                  </a:txBody>
                  <a:tcPr/>
                </a:tc>
                <a:tc>
                  <a:txBody>
                    <a:bodyPr/>
                    <a:p>
                      <a:pPr>
                        <a:buNone/>
                      </a:pPr>
                      <a:r>
                        <a:rPr lang="en-US" sz="2400" dirty="0"/>
                        <a:t>1.00</a:t>
                      </a:r>
                      <a:endParaRPr lang="en-US" sz="2400" dirty="0"/>
                    </a:p>
                  </a:txBody>
                  <a:tcPr/>
                </a:tc>
                <a:tc>
                  <a:txBody>
                    <a:bodyPr/>
                    <a:p>
                      <a:pPr>
                        <a:buNone/>
                      </a:pPr>
                      <a:r>
                        <a:rPr lang="en-US" sz="2400" dirty="0"/>
                        <a:t>1.00</a:t>
                      </a:r>
                      <a:endParaRPr lang="en-US" sz="2400" dirty="0"/>
                    </a:p>
                  </a:txBody>
                  <a:tcPr/>
                </a:tc>
              </a:tr>
              <a:tr h="822960">
                <a:tc rowSpan="3">
                  <a:txBody>
                    <a:bodyPr/>
                    <a:p>
                      <a:r>
                        <a:rPr lang="en-US" sz="2400" dirty="0"/>
                        <a:t>Random Forest with class weight</a:t>
                      </a:r>
                      <a:r>
                        <a:rPr lang="en-US" sz="2800" dirty="0"/>
                        <a:t>s</a:t>
                      </a:r>
                      <a:endParaRPr lang="en-US" sz="2800" dirty="0"/>
                    </a:p>
                  </a:txBody>
                  <a:tcPr/>
                </a:tc>
                <a:tc>
                  <a:txBody>
                    <a:bodyPr/>
                    <a:p>
                      <a:pPr>
                        <a:buNone/>
                      </a:pPr>
                      <a:r>
                        <a:rPr lang="en-US" sz="2800" b="0" dirty="0"/>
                        <a:t>class 1</a:t>
                      </a:r>
                      <a:endParaRPr lang="en-US" sz="2800" b="0" dirty="0"/>
                    </a:p>
                  </a:txBody>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400" dirty="0"/>
                        <a:t>0.95</a:t>
                      </a:r>
                      <a:endParaRPr lang="en-US" sz="2400" dirty="0"/>
                    </a:p>
                    <a:p>
                      <a:endParaRPr lang="en-US" sz="2400" dirty="0"/>
                    </a:p>
                  </a:txBody>
                  <a:tcPr/>
                </a:tc>
                <a:tc>
                  <a:txBody>
                    <a:bodyPr/>
                    <a:p>
                      <a:pPr>
                        <a:buNone/>
                      </a:pPr>
                      <a:r>
                        <a:rPr lang="en-US" sz="2400" dirty="0"/>
                        <a:t>1.00</a:t>
                      </a:r>
                      <a:endParaRPr lang="en-US" sz="2400" dirty="0"/>
                    </a:p>
                  </a:txBody>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400" dirty="0"/>
                        <a:t>0.97</a:t>
                      </a:r>
                      <a:endParaRPr lang="en-US" sz="2400" dirty="0"/>
                    </a:p>
                  </a:txBody>
                  <a:tcPr/>
                </a:tc>
              </a:tr>
              <a:tr h="518160">
                <a:tc vMerge="1">
                  <a:tcPr/>
                </a:tc>
                <a:tc>
                  <a:txBody>
                    <a:bodyPr/>
                    <a:p>
                      <a:pPr>
                        <a:buNone/>
                      </a:pPr>
                      <a:r>
                        <a:rPr lang="en-US" sz="2800" dirty="0"/>
                        <a:t>class 2</a:t>
                      </a:r>
                      <a:endParaRPr lang="en-US" sz="2800" dirty="0"/>
                    </a:p>
                  </a:txBody>
                  <a:tcPr/>
                </a:tc>
                <a:tc>
                  <a:txBody>
                    <a:bodyPr/>
                    <a:p>
                      <a:pPr>
                        <a:buNone/>
                      </a:pPr>
                      <a:r>
                        <a:rPr lang="en-US" sz="2400" dirty="0"/>
                        <a:t>1.00</a:t>
                      </a:r>
                      <a:endParaRPr lang="en-US" sz="2400" dirty="0"/>
                    </a:p>
                  </a:txBody>
                  <a:tcPr/>
                </a:tc>
                <a:tc>
                  <a:txBody>
                    <a:bodyPr/>
                    <a:p>
                      <a:pPr>
                        <a:buNone/>
                      </a:pPr>
                      <a:r>
                        <a:rPr lang="en-US" sz="2400" dirty="0"/>
                        <a:t>0.96</a:t>
                      </a:r>
                      <a:endParaRPr lang="en-US" sz="2400" dirty="0"/>
                    </a:p>
                  </a:txBody>
                  <a:tcPr/>
                </a:tc>
                <a:tc>
                  <a:txBody>
                    <a:bodyPr/>
                    <a:p>
                      <a:pPr>
                        <a:buNone/>
                      </a:pPr>
                      <a:r>
                        <a:rPr lang="en-US" sz="2400" dirty="0"/>
                        <a:t>0.98</a:t>
                      </a:r>
                      <a:endParaRPr lang="en-US" sz="2400" dirty="0"/>
                    </a:p>
                  </a:txBody>
                  <a:tcPr/>
                </a:tc>
              </a:tr>
              <a:tr h="518160">
                <a:tc vMerge="1">
                  <a:tcPr/>
                </a:tc>
                <a:tc>
                  <a:txBody>
                    <a:bodyPr/>
                    <a:p>
                      <a:pPr>
                        <a:buNone/>
                      </a:pPr>
                      <a:r>
                        <a:rPr lang="en-US" sz="2800" dirty="0"/>
                        <a:t>class 3</a:t>
                      </a:r>
                      <a:endParaRPr lang="en-US" sz="2800" dirty="0"/>
                    </a:p>
                  </a:txBody>
                  <a:tcPr/>
                </a:tc>
                <a:tc>
                  <a:txBody>
                    <a:bodyPr/>
                    <a:p>
                      <a:pPr>
                        <a:buNone/>
                      </a:pPr>
                      <a:r>
                        <a:rPr lang="en-US" sz="2400" dirty="0"/>
                        <a:t>1.00</a:t>
                      </a:r>
                      <a:endParaRPr lang="en-US" sz="2400" dirty="0"/>
                    </a:p>
                  </a:txBody>
                  <a:tcPr/>
                </a:tc>
                <a:tc>
                  <a:txBody>
                    <a:bodyPr/>
                    <a:p>
                      <a:pPr>
                        <a:buNone/>
                      </a:pPr>
                      <a:r>
                        <a:rPr lang="en-US" sz="2400" dirty="0"/>
                        <a:t>1.00</a:t>
                      </a:r>
                      <a:endParaRPr lang="en-US" sz="2400" dirty="0"/>
                    </a:p>
                  </a:txBody>
                  <a:tcPr/>
                </a:tc>
                <a:tc>
                  <a:txBody>
                    <a:bodyPr/>
                    <a:p>
                      <a:pPr>
                        <a:buNone/>
                      </a:pPr>
                      <a:r>
                        <a:rPr lang="en-US" sz="2400" dirty="0"/>
                        <a:t>1.00</a:t>
                      </a:r>
                      <a:endParaRPr lang="en-US" sz="2400"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340659"/>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Introduction</a:t>
            </a:r>
            <a:endParaRPr dirty="0"/>
          </a:p>
        </p:txBody>
      </p:sp>
      <p:sp>
        <p:nvSpPr>
          <p:cNvPr id="104" name="Google Shape;104;p14"/>
          <p:cNvSpPr txBox="1">
            <a:spLocks noGrp="1"/>
          </p:cNvSpPr>
          <p:nvPr>
            <p:ph type="body" idx="1"/>
          </p:nvPr>
        </p:nvSpPr>
        <p:spPr>
          <a:xfrm>
            <a:off x="457200" y="914400"/>
            <a:ext cx="8229600" cy="4760259"/>
          </a:xfrm>
          <a:prstGeom prst="rect">
            <a:avLst/>
          </a:prstGeom>
        </p:spPr>
        <p:txBody>
          <a:bodyPr spcFirstLastPara="1" wrap="square" lIns="91425" tIns="45700" rIns="91425" bIns="45700" anchor="t" anchorCtr="0">
            <a:normAutofit fontScale="92500" lnSpcReduction="10000"/>
          </a:bodyPr>
          <a:lstStyle/>
          <a:p>
            <a:pPr marL="0" marR="0" indent="0">
              <a:spcBef>
                <a:spcPts val="55"/>
              </a:spcBef>
              <a:spcAft>
                <a:spcPts val="0"/>
              </a:spcAft>
              <a:buNone/>
            </a:pPr>
            <a:r>
              <a:rPr lang="en-US" sz="2800" dirty="0">
                <a:effectLst/>
                <a:latin typeface="Lato" panose="020F0502020204030203" pitchFamily="34" charset="0"/>
                <a:ea typeface="Lato" panose="020F0502020204030203" pitchFamily="34" charset="0"/>
                <a:cs typeface="Lato" panose="020F0502020204030203" pitchFamily="34" charset="0"/>
              </a:rPr>
              <a:t>The wine industry is a major global market, valued not only for its cultural and economic contributions but also for the intricate art and science behind wine production. Wine quality is a critical determinant of market success, as it influences pricing, branding, consumer preference, and overall reputation. Traditionally, quality assessment has relied on sensory evaluation by sommeliers, which, while effective, is time-consuming, costly, and inherently subjective. In recent years, data-driven methods such as machine learning (ML) have gained attention as promising alternatives that can provide consistent, objective, and scalable solutions for predicting wine quality.</a:t>
            </a:r>
            <a:endParaRPr lang="en-US" sz="2800" dirty="0">
              <a:effectLs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Model Results</a:t>
            </a:r>
            <a:endParaRPr lang="en-US"/>
          </a:p>
        </p:txBody>
      </p:sp>
      <p:sp>
        <p:nvSpPr>
          <p:cNvPr id="3" name="Text Placeholder 2"/>
          <p:cNvSpPr>
            <a:spLocks noGrp="1"/>
          </p:cNvSpPr>
          <p:nvPr>
            <p:ph type="body" idx="1"/>
          </p:nvPr>
        </p:nvSpPr>
        <p:spPr/>
        <p:txBody>
          <a:bodyPr/>
          <a:p>
            <a:pPr marL="76200" indent="0">
              <a:buNone/>
            </a:pPr>
            <a:endParaRPr lang="en-US"/>
          </a:p>
        </p:txBody>
      </p:sp>
      <p:graphicFrame>
        <p:nvGraphicFramePr>
          <p:cNvPr id="4" name="Table 3"/>
          <p:cNvGraphicFramePr>
            <a:graphicFrameLocks noGrp="1"/>
          </p:cNvGraphicFramePr>
          <p:nvPr>
            <p:custDataLst>
              <p:tags r:id="rId1"/>
            </p:custDataLst>
          </p:nvPr>
        </p:nvGraphicFramePr>
        <p:xfrm>
          <a:off x="606425" y="1254125"/>
          <a:ext cx="8080375" cy="5516880"/>
        </p:xfrm>
        <a:graphic>
          <a:graphicData uri="http://schemas.openxmlformats.org/drawingml/2006/table">
            <a:tbl>
              <a:tblPr firstRow="1" bandRow="1">
                <a:tableStyleId>{5C22544A-7EE6-4342-B048-85BDC9FD1C3A}</a:tableStyleId>
              </a:tblPr>
              <a:tblGrid>
                <a:gridCol w="1616075"/>
                <a:gridCol w="1616075"/>
                <a:gridCol w="1616075"/>
                <a:gridCol w="1616075"/>
                <a:gridCol w="1616075"/>
              </a:tblGrid>
              <a:tr h="548640">
                <a:tc>
                  <a:txBody>
                    <a:bodyPr/>
                    <a:p>
                      <a:r>
                        <a:rPr lang="en-US" sz="2400" dirty="0"/>
                        <a:t>Model</a:t>
                      </a:r>
                      <a:endParaRPr lang="en-US" sz="2400" dirty="0"/>
                    </a:p>
                  </a:txBody>
                  <a:tcPr/>
                </a:tc>
                <a:tc>
                  <a:txBody>
                    <a:bodyPr/>
                    <a:p>
                      <a:pPr>
                        <a:buNone/>
                      </a:pPr>
                      <a:r>
                        <a:rPr lang="en-US" sz="2400" dirty="0"/>
                        <a:t>Class</a:t>
                      </a:r>
                      <a:endParaRPr lang="en-US" sz="2400" dirty="0"/>
                    </a:p>
                  </a:txBody>
                  <a:tcPr/>
                </a:tc>
                <a:tc>
                  <a:txBody>
                    <a:bodyPr/>
                    <a:p>
                      <a:r>
                        <a:rPr lang="en-US" sz="2400" dirty="0"/>
                        <a:t>Precision</a:t>
                      </a:r>
                      <a:endParaRPr lang="en-US" sz="2400" dirty="0"/>
                    </a:p>
                  </a:txBody>
                  <a:tcPr/>
                </a:tc>
                <a:tc>
                  <a:txBody>
                    <a:bodyPr/>
                    <a:p>
                      <a:pPr>
                        <a:buNone/>
                      </a:pPr>
                      <a:r>
                        <a:rPr lang="en-US" sz="2400" dirty="0"/>
                        <a:t>Recall</a:t>
                      </a:r>
                      <a:endParaRPr lang="en-US" sz="2400" dirty="0"/>
                    </a:p>
                  </a:txBody>
                  <a:tcPr/>
                </a:tc>
                <a:tc>
                  <a:txBody>
                    <a:bodyPr/>
                    <a:p>
                      <a:r>
                        <a:rPr lang="en-US" sz="2400" dirty="0"/>
                        <a:t>F1-score</a:t>
                      </a:r>
                      <a:endParaRPr lang="en-US" sz="2400" dirty="0"/>
                    </a:p>
                  </a:txBody>
                  <a:tcPr/>
                </a:tc>
              </a:tr>
              <a:tr h="457200">
                <a:tc rowSpan="3">
                  <a:txBody>
                    <a:bodyPr/>
                    <a:p>
                      <a:r>
                        <a:rPr lang="en-US" sz="2400" dirty="0"/>
                        <a:t>SVM with </a:t>
                      </a:r>
                      <a:endParaRPr lang="en-US" sz="2400" dirty="0"/>
                    </a:p>
                    <a:p>
                      <a:r>
                        <a:rPr lang="en-US" sz="2400" dirty="0"/>
                        <a:t>class weights</a:t>
                      </a:r>
                      <a:endParaRPr lang="en-US" sz="2400" dirty="0"/>
                    </a:p>
                  </a:txBody>
                  <a:tcPr/>
                </a:tc>
                <a:tc>
                  <a:txBody>
                    <a:bodyPr/>
                    <a:p>
                      <a:pPr>
                        <a:buNone/>
                      </a:pPr>
                      <a:r>
                        <a:rPr lang="en-US" sz="2400" dirty="0"/>
                        <a:t>class 1</a:t>
                      </a:r>
                      <a:endParaRPr lang="en-US" sz="2400" dirty="0"/>
                    </a:p>
                  </a:txBody>
                  <a:tcPr/>
                </a:tc>
                <a:tc>
                  <a:txBody>
                    <a:bodyPr/>
                    <a:p>
                      <a:r>
                        <a:rPr lang="en-US" sz="2400" dirty="0"/>
                        <a:t>0.73</a:t>
                      </a:r>
                      <a:endParaRPr lang="en-US" sz="2400" dirty="0"/>
                    </a:p>
                  </a:txBody>
                  <a:tcPr/>
                </a:tc>
                <a:tc>
                  <a:txBody>
                    <a:bodyPr/>
                    <a:p>
                      <a:pPr>
                        <a:buNone/>
                      </a:pPr>
                      <a:r>
                        <a:rPr lang="en-US" sz="2400" dirty="0"/>
                        <a:t>0.89</a:t>
                      </a:r>
                      <a:endParaRPr lang="en-US" sz="2400" dirty="0"/>
                    </a:p>
                  </a:txBody>
                  <a:tcPr/>
                </a:tc>
                <a:tc>
                  <a:txBody>
                    <a:bodyPr/>
                    <a:p>
                      <a:r>
                        <a:rPr lang="en-US" sz="2400" dirty="0"/>
                        <a:t>0.80</a:t>
                      </a:r>
                      <a:endParaRPr lang="en-US" sz="2400" dirty="0"/>
                    </a:p>
                  </a:txBody>
                  <a:tcPr/>
                </a:tc>
              </a:tr>
              <a:tr h="457200">
                <a:tc vMerge="1">
                  <a:tcPr/>
                </a:tc>
                <a:tc>
                  <a:txBody>
                    <a:bodyPr/>
                    <a:p>
                      <a:pPr>
                        <a:buNone/>
                      </a:pPr>
                      <a:r>
                        <a:rPr lang="en-US" sz="2400" dirty="0"/>
                        <a:t>class 2</a:t>
                      </a:r>
                      <a:endParaRPr lang="en-US" sz="2400" dirty="0"/>
                    </a:p>
                  </a:txBody>
                  <a:tcPr/>
                </a:tc>
                <a:tc>
                  <a:txBody>
                    <a:bodyPr/>
                    <a:p>
                      <a:pPr>
                        <a:buNone/>
                      </a:pPr>
                      <a:r>
                        <a:rPr lang="en-US" sz="2400" dirty="0"/>
                        <a:t>0.71</a:t>
                      </a:r>
                      <a:endParaRPr lang="en-US" sz="2400" dirty="0"/>
                    </a:p>
                  </a:txBody>
                  <a:tcPr/>
                </a:tc>
                <a:tc>
                  <a:txBody>
                    <a:bodyPr/>
                    <a:p>
                      <a:pPr>
                        <a:buNone/>
                      </a:pPr>
                      <a:r>
                        <a:rPr lang="en-US" sz="2400" dirty="0"/>
                        <a:t>0.52</a:t>
                      </a:r>
                      <a:endParaRPr lang="en-US" sz="2400" dirty="0"/>
                    </a:p>
                  </a:txBody>
                  <a:tcPr/>
                </a:tc>
                <a:tc>
                  <a:txBody>
                    <a:bodyPr/>
                    <a:p>
                      <a:pPr>
                        <a:buNone/>
                      </a:pPr>
                      <a:r>
                        <a:rPr lang="en-US" sz="2400" dirty="0"/>
                        <a:t>0.60</a:t>
                      </a:r>
                      <a:endParaRPr lang="en-US" sz="2400" dirty="0"/>
                    </a:p>
                  </a:txBody>
                  <a:tcPr/>
                </a:tc>
              </a:tr>
              <a:tr h="457200">
                <a:tc vMerge="1">
                  <a:tcPr/>
                </a:tc>
                <a:tc>
                  <a:txBody>
                    <a:bodyPr/>
                    <a:p>
                      <a:pPr>
                        <a:buNone/>
                      </a:pPr>
                      <a:r>
                        <a:rPr lang="en-US" sz="2400" dirty="0"/>
                        <a:t>Class 3</a:t>
                      </a:r>
                      <a:endParaRPr lang="en-US" sz="2400" dirty="0"/>
                    </a:p>
                  </a:txBody>
                  <a:tcPr/>
                </a:tc>
                <a:tc>
                  <a:txBody>
                    <a:bodyPr/>
                    <a:p>
                      <a:pPr>
                        <a:buNone/>
                      </a:pPr>
                      <a:r>
                        <a:rPr lang="en-US" sz="2400" dirty="0"/>
                        <a:t>0.56</a:t>
                      </a:r>
                      <a:endParaRPr lang="en-US" sz="2400" dirty="0"/>
                    </a:p>
                  </a:txBody>
                  <a:tcPr/>
                </a:tc>
                <a:tc>
                  <a:txBody>
                    <a:bodyPr/>
                    <a:p>
                      <a:pPr>
                        <a:buNone/>
                      </a:pPr>
                      <a:r>
                        <a:rPr lang="en-US" sz="2400" dirty="0"/>
                        <a:t>0.61</a:t>
                      </a:r>
                      <a:endParaRPr lang="en-US" sz="2400" dirty="0"/>
                    </a:p>
                  </a:txBody>
                  <a:tcPr/>
                </a:tc>
                <a:tc>
                  <a:txBody>
                    <a:bodyPr/>
                    <a:p>
                      <a:pPr>
                        <a:buNone/>
                      </a:pPr>
                      <a:r>
                        <a:rPr lang="en-US" sz="2400" dirty="0"/>
                        <a:t>0.58</a:t>
                      </a:r>
                      <a:endParaRPr lang="en-US" sz="2400" dirty="0"/>
                    </a:p>
                  </a:txBody>
                  <a:tcPr/>
                </a:tc>
              </a:tr>
              <a:tr h="822960">
                <a:tc rowSpan="3">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400" dirty="0"/>
                        <a:t>XGBoost</a:t>
                      </a:r>
                      <a:endParaRPr lang="en-US" sz="2400" dirty="0"/>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400" dirty="0"/>
                        <a:t>classifier</a:t>
                      </a:r>
                      <a:endParaRPr lang="en-US" sz="2400" dirty="0"/>
                    </a:p>
                  </a:txBody>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400" dirty="0"/>
                        <a:t>class 1</a:t>
                      </a:r>
                      <a:endParaRPr lang="en-US" sz="2400" dirty="0"/>
                    </a:p>
                  </a:txBody>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400" dirty="0"/>
                        <a:t>1.00</a:t>
                      </a:r>
                      <a:endParaRPr lang="en-US" sz="2400" dirty="0"/>
                    </a:p>
                    <a:p>
                      <a:endParaRPr lang="en-US" sz="2400" dirty="0"/>
                    </a:p>
                  </a:txBody>
                  <a:tcPr/>
                </a:tc>
                <a:tc>
                  <a:txBody>
                    <a:bodyPr/>
                    <a:p>
                      <a:pPr>
                        <a:buNone/>
                      </a:pPr>
                      <a:r>
                        <a:rPr lang="en-US" sz="2400" dirty="0"/>
                        <a:t>0.93</a:t>
                      </a:r>
                      <a:endParaRPr lang="en-US" sz="2400" dirty="0"/>
                    </a:p>
                  </a:txBody>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lang="en-US" sz="2400" dirty="0"/>
                    </a:p>
                    <a:p>
                      <a:r>
                        <a:rPr lang="en-US" sz="2400" dirty="0"/>
                        <a:t>0.96</a:t>
                      </a:r>
                      <a:endParaRPr lang="en-US" sz="2400" dirty="0"/>
                    </a:p>
                  </a:txBody>
                  <a:tcPr/>
                </a:tc>
              </a:tr>
              <a:tr h="457200">
                <a:tc vMerge="1">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400" dirty="0"/>
                        <a:t>class 2</a:t>
                      </a:r>
                      <a:endParaRPr lang="en-US" sz="2400" dirty="0"/>
                    </a:p>
                  </a:txBody>
                  <a:tcPr/>
                </a:tc>
                <a:tc>
                  <a:txBody>
                    <a:bodyPr/>
                    <a:p>
                      <a:pPr>
                        <a:buNone/>
                      </a:pPr>
                      <a:r>
                        <a:rPr lang="en-US" sz="2400" dirty="0"/>
                        <a:t>0.88</a:t>
                      </a:r>
                      <a:endParaRPr lang="en-US" sz="2400" dirty="0"/>
                    </a:p>
                  </a:txBody>
                  <a:tcPr/>
                </a:tc>
                <a:tc>
                  <a:txBody>
                    <a:bodyPr/>
                    <a:p>
                      <a:pPr>
                        <a:buNone/>
                      </a:pPr>
                      <a:r>
                        <a:rPr lang="en-US" sz="2400" dirty="0"/>
                        <a:t>1.00</a:t>
                      </a:r>
                      <a:endParaRPr lang="en-US" sz="2400" dirty="0"/>
                    </a:p>
                  </a:txBody>
                  <a:tcPr/>
                </a:tc>
                <a:tc>
                  <a:txBody>
                    <a:bodyPr/>
                    <a:p>
                      <a:pPr>
                        <a:buNone/>
                      </a:pPr>
                      <a:r>
                        <a:rPr lang="en-US" sz="2400" dirty="0"/>
                        <a:t>0.93</a:t>
                      </a:r>
                      <a:endParaRPr lang="en-US" sz="2400" dirty="0"/>
                    </a:p>
                  </a:txBody>
                  <a:tcPr/>
                </a:tc>
              </a:tr>
              <a:tr h="457200">
                <a:tc vMerge="1">
                  <a:tcPr/>
                </a:tc>
                <a:tc>
                  <a:txBody>
                    <a:bodyPr/>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400" dirty="0"/>
                        <a:t>Class 3</a:t>
                      </a:r>
                      <a:endParaRPr lang="en-US" sz="2400" dirty="0"/>
                    </a:p>
                  </a:txBody>
                  <a:tcPr/>
                </a:tc>
                <a:tc>
                  <a:txBody>
                    <a:bodyPr/>
                    <a:p>
                      <a:pPr>
                        <a:buNone/>
                      </a:pPr>
                      <a:r>
                        <a:rPr lang="en-US" sz="2400" dirty="0"/>
                        <a:t>1.00</a:t>
                      </a:r>
                      <a:endParaRPr lang="en-US" sz="2400" dirty="0"/>
                    </a:p>
                  </a:txBody>
                  <a:tcPr/>
                </a:tc>
                <a:tc>
                  <a:txBody>
                    <a:bodyPr/>
                    <a:p>
                      <a:pPr>
                        <a:buNone/>
                      </a:pPr>
                      <a:r>
                        <a:rPr lang="en-US" sz="2400" dirty="0"/>
                        <a:t>0.88</a:t>
                      </a:r>
                      <a:endParaRPr lang="en-US" sz="2400" dirty="0"/>
                    </a:p>
                  </a:txBody>
                  <a:tcPr/>
                </a:tc>
                <a:tc>
                  <a:txBody>
                    <a:bodyPr/>
                    <a:p>
                      <a:pPr>
                        <a:buNone/>
                      </a:pPr>
                      <a:r>
                        <a:rPr lang="en-US" sz="2400" dirty="0"/>
                        <a:t>0.93</a:t>
                      </a:r>
                      <a:endParaRPr lang="en-US" sz="2400"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Explainable AI</a:t>
            </a:r>
            <a:endParaRPr lang="en-US"/>
          </a:p>
        </p:txBody>
      </p:sp>
      <p:sp>
        <p:nvSpPr>
          <p:cNvPr id="3" name="Text Placeholder 2"/>
          <p:cNvSpPr>
            <a:spLocks noGrp="1"/>
          </p:cNvSpPr>
          <p:nvPr>
            <p:ph type="body" idx="1"/>
          </p:nvPr>
        </p:nvSpPr>
        <p:spPr/>
        <p:txBody>
          <a:bodyPr/>
          <a:p>
            <a:pPr marL="76200" indent="0">
              <a:buNone/>
            </a:pPr>
            <a:r>
              <a:rPr lang="en-US" sz="2000" b="1"/>
              <a:t>XGBOOST with Lime</a:t>
            </a:r>
            <a:endParaRPr lang="en-US" sz="2000" b="1"/>
          </a:p>
        </p:txBody>
      </p:sp>
      <p:pic>
        <p:nvPicPr>
          <p:cNvPr id="5" name="Picture 4" descr="xbg lime"/>
          <p:cNvPicPr>
            <a:picLocks noChangeAspect="1"/>
          </p:cNvPicPr>
          <p:nvPr/>
        </p:nvPicPr>
        <p:blipFill>
          <a:blip r:embed="rId1"/>
          <a:stretch>
            <a:fillRect/>
          </a:stretch>
        </p:blipFill>
        <p:spPr>
          <a:xfrm>
            <a:off x="3077845" y="1301750"/>
            <a:ext cx="5014595" cy="4016375"/>
          </a:xfrm>
          <a:prstGeom prst="rect">
            <a:avLst/>
          </a:prstGeom>
        </p:spPr>
      </p:pic>
      <p:pic>
        <p:nvPicPr>
          <p:cNvPr id="8" name="Picture 7" descr="Screenshot 2024-12-12 172938"/>
          <p:cNvPicPr>
            <a:picLocks noChangeAspect="1"/>
          </p:cNvPicPr>
          <p:nvPr/>
        </p:nvPicPr>
        <p:blipFill>
          <a:blip r:embed="rId2"/>
          <a:stretch>
            <a:fillRect/>
          </a:stretch>
        </p:blipFill>
        <p:spPr>
          <a:xfrm>
            <a:off x="485140" y="1602740"/>
            <a:ext cx="2500630" cy="1826260"/>
          </a:xfrm>
          <a:prstGeom prst="rect">
            <a:avLst/>
          </a:prstGeom>
        </p:spPr>
      </p:pic>
      <p:pic>
        <p:nvPicPr>
          <p:cNvPr id="9" name="Picture 8" descr="Screenshot 2024-12-12 173002"/>
          <p:cNvPicPr>
            <a:picLocks noChangeAspect="1"/>
          </p:cNvPicPr>
          <p:nvPr/>
        </p:nvPicPr>
        <p:blipFill>
          <a:blip r:embed="rId3"/>
          <a:stretch>
            <a:fillRect/>
          </a:stretch>
        </p:blipFill>
        <p:spPr>
          <a:xfrm>
            <a:off x="598805" y="3722370"/>
            <a:ext cx="1974850" cy="2095500"/>
          </a:xfrm>
          <a:prstGeom prst="rect">
            <a:avLst/>
          </a:prstGeom>
        </p:spPr>
      </p:pic>
      <p:sp>
        <p:nvSpPr>
          <p:cNvPr id="10" name="Text Box 9"/>
          <p:cNvSpPr txBox="1"/>
          <p:nvPr/>
        </p:nvSpPr>
        <p:spPr>
          <a:xfrm>
            <a:off x="2867025" y="5450205"/>
            <a:ext cx="4756785" cy="645160"/>
          </a:xfrm>
          <a:prstGeom prst="rect">
            <a:avLst/>
          </a:prstGeom>
          <a:noFill/>
        </p:spPr>
        <p:txBody>
          <a:bodyPr wrap="square" rtlCol="0">
            <a:spAutoFit/>
          </a:bodyPr>
          <a:p>
            <a:r>
              <a:rPr lang="en-US" altLang="en-GB" sz="1800"/>
              <a:t>Red shows positive features for class 1</a:t>
            </a:r>
            <a:endParaRPr lang="en-US" altLang="en-GB" sz="1800"/>
          </a:p>
          <a:p>
            <a:r>
              <a:rPr lang="en-US" altLang="en-GB" sz="1800"/>
              <a:t>Green shows opposing features.</a:t>
            </a:r>
            <a:endParaRPr lang="en-US" altLang="en-GB"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GB"/>
              <a:t>Explainable AI.</a:t>
            </a:r>
            <a:endParaRPr lang="en-US" altLang="en-GB"/>
          </a:p>
        </p:txBody>
      </p:sp>
      <p:sp>
        <p:nvSpPr>
          <p:cNvPr id="3" name="Text Placeholder 2"/>
          <p:cNvSpPr>
            <a:spLocks noGrp="1"/>
          </p:cNvSpPr>
          <p:nvPr>
            <p:ph type="body" idx="1"/>
          </p:nvPr>
        </p:nvSpPr>
        <p:spPr/>
        <p:txBody>
          <a:bodyPr/>
          <a:p>
            <a:pPr marL="76200" indent="0">
              <a:buNone/>
            </a:pPr>
            <a:r>
              <a:rPr lang="en-US" altLang="en-GB"/>
              <a:t>Random Forest Classifier:		Support Vector Machine:</a:t>
            </a:r>
            <a:endParaRPr lang="en-US" altLang="en-GB"/>
          </a:p>
        </p:txBody>
      </p:sp>
      <p:pic>
        <p:nvPicPr>
          <p:cNvPr id="7" name="Picture 6" descr="shap random forest weight"/>
          <p:cNvPicPr>
            <a:picLocks noChangeAspect="1"/>
          </p:cNvPicPr>
          <p:nvPr/>
        </p:nvPicPr>
        <p:blipFill>
          <a:blip r:embed="rId1"/>
          <a:stretch>
            <a:fillRect/>
          </a:stretch>
        </p:blipFill>
        <p:spPr>
          <a:xfrm>
            <a:off x="457200" y="1748155"/>
            <a:ext cx="2854960" cy="3361055"/>
          </a:xfrm>
          <a:prstGeom prst="rect">
            <a:avLst/>
          </a:prstGeom>
        </p:spPr>
      </p:pic>
      <p:pic>
        <p:nvPicPr>
          <p:cNvPr id="6" name="Picture 5" descr="shap svm"/>
          <p:cNvPicPr>
            <a:picLocks noChangeAspect="1"/>
          </p:cNvPicPr>
          <p:nvPr/>
        </p:nvPicPr>
        <p:blipFill>
          <a:blip r:embed="rId2"/>
          <a:stretch>
            <a:fillRect/>
          </a:stretch>
        </p:blipFill>
        <p:spPr>
          <a:xfrm>
            <a:off x="4063365" y="1911350"/>
            <a:ext cx="4048125" cy="34023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GB"/>
              <a:t>Future Works:</a:t>
            </a:r>
            <a:endParaRPr lang="en-US" altLang="en-GB"/>
          </a:p>
        </p:txBody>
      </p:sp>
      <p:sp>
        <p:nvSpPr>
          <p:cNvPr id="3" name="Text Placeholder 2"/>
          <p:cNvSpPr>
            <a:spLocks noGrp="1"/>
          </p:cNvSpPr>
          <p:nvPr>
            <p:ph type="body" idx="1"/>
          </p:nvPr>
        </p:nvSpPr>
        <p:spPr/>
        <p:txBody>
          <a:bodyPr/>
          <a:p>
            <a:r>
              <a:rPr lang="en-US" altLang="en-GB"/>
              <a:t>Model Refinement</a:t>
            </a:r>
            <a:endParaRPr lang="en-US" altLang="en-GB"/>
          </a:p>
          <a:p>
            <a:r>
              <a:rPr lang="en-US" altLang="en-GB"/>
              <a:t>Dataset expansion</a:t>
            </a:r>
            <a:endParaRPr lang="en-US" altLang="en-GB"/>
          </a:p>
          <a:p>
            <a:r>
              <a:rPr lang="en-US" altLang="en-GB"/>
              <a:t>Advanced interpretability</a:t>
            </a:r>
            <a:endParaRPr lang="en-US" altLang="en-GB"/>
          </a:p>
          <a:p>
            <a:r>
              <a:rPr lang="en-US" altLang="en-GB"/>
              <a:t>Deployment considerations</a:t>
            </a:r>
            <a:endParaRPr lang="en-US" altLang="en-GB"/>
          </a:p>
          <a:p>
            <a:endParaRPr lang="en-US" altLang="en-GB"/>
          </a:p>
          <a:p>
            <a:endParaRPr lang="en-US" alt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References</a:t>
            </a:r>
            <a:endParaRPr lang="en-US"/>
          </a:p>
        </p:txBody>
      </p:sp>
      <p:sp>
        <p:nvSpPr>
          <p:cNvPr id="3" name="Text Placeholder 2"/>
          <p:cNvSpPr>
            <a:spLocks noGrp="1"/>
          </p:cNvSpPr>
          <p:nvPr>
            <p:ph type="body" idx="1"/>
          </p:nvPr>
        </p:nvSpPr>
        <p:spPr/>
        <p:txBody>
          <a:bodyPr>
            <a:normAutofit/>
          </a:bodyPr>
          <a:p>
            <a:pPr marL="76200" indent="0">
              <a:buNone/>
            </a:pPr>
            <a:r>
              <a:rPr lang="en-US"/>
              <a:t> [1]</a:t>
            </a:r>
            <a:r>
              <a:rPr lang="en-US" sz="2000"/>
              <a:t>Cortez, P., Cerdeira, A., Almeida, F., Matos, T., \&amp; Reis, J. (2009). Modeling wine preferences by data mining from physicochemical properties. Decision Support Systems</a:t>
            </a:r>
            <a:endParaRPr lang="en-US" sz="2000"/>
          </a:p>
          <a:p>
            <a:pPr marL="76200" indent="0">
              <a:buNone/>
            </a:pPr>
            <a:r>
              <a:rPr lang="en-US" sz="2000"/>
              <a:t>[2] Gonzalez, A., et al. (2021). "Chemical composition analysis and quality prediction in wine: A machine learning approach."  Journal of Wine Research </a:t>
            </a:r>
            <a:endParaRPr lang="en-US" sz="2000"/>
          </a:p>
          <a:p>
            <a:pPr marL="76200" indent="0">
              <a:buNone/>
            </a:pPr>
            <a:r>
              <a:rPr lang="en-US" sz="2000"/>
              <a:t>[3] Santos, D., et al. (2020). "Feature engineering in wine quality prediction: An analysis of physicochemical attributes."  Food Ǫuality and Preference. </a:t>
            </a:r>
            <a:endParaRPr lang="en-US" sz="2000"/>
          </a:p>
          <a:p>
            <a:pPr marL="76200" indent="0">
              <a:buNone/>
            </a:pPr>
            <a:r>
              <a:rPr lang="en-US" sz="2000"/>
              <a:t>[4] Peng, C., Andersen, B., Arshid, S., Larsen, M. R., Albergaria, H., Lametsch, R., et al. (2019). Proteomics insights into the responses of Saccharomyces cerevisiae during mixed-culture alcoholic fermentation with Lachancea thermotolerans. FEMS Microbiol. Ecol. 95:fiz126. doi: 10.1093/femsec/fiz126</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Background</a:t>
            </a:r>
            <a:endParaRPr lang="en-US"/>
          </a:p>
        </p:txBody>
      </p:sp>
      <p:sp>
        <p:nvSpPr>
          <p:cNvPr id="111" name="Google Shape;111;p15"/>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fontScale="92500"/>
          </a:bodyPr>
          <a:lstStyle/>
          <a:p>
            <a:pPr marL="76200" lvl="0" indent="0" algn="just" rtl="0">
              <a:lnSpc>
                <a:spcPct val="115000"/>
              </a:lnSpc>
              <a:spcBef>
                <a:spcPts val="0"/>
              </a:spcBef>
              <a:spcAft>
                <a:spcPts val="1000"/>
              </a:spcAft>
              <a:buSzPts val="2400"/>
              <a:buNone/>
            </a:pPr>
            <a:r>
              <a:rPr lang="en-US" sz="3200" dirty="0">
                <a:effectLst/>
                <a:latin typeface="Lato" panose="020F0502020204030203" pitchFamily="34" charset="0"/>
                <a:ea typeface="Lato" panose="020F0502020204030203" pitchFamily="34" charset="0"/>
                <a:cs typeface="Lato" panose="020F0502020204030203" pitchFamily="34" charset="0"/>
              </a:rPr>
              <a:t>The wine industry’s rapid growth has intensified the need for reliable and efficient quality assessment techniques. Quality is typically assessed based on attributes like taste, aroma, and appearance—characteristics that trained professionals can evaluate subjectively. While sensory evaluation remains essential, it presents limitations when used as the primary method of quality control. </a:t>
            </a:r>
            <a:endParaRPr sz="40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Literature Review</a:t>
            </a:r>
            <a:endParaRPr lang="en-US"/>
          </a:p>
        </p:txBody>
      </p:sp>
      <p:sp>
        <p:nvSpPr>
          <p:cNvPr id="118" name="Google Shape;118;p16"/>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lnSpcReduction="20000"/>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2000" b="1" dirty="0">
                <a:effectLst/>
                <a:latin typeface="Lato" panose="020F0502020204030203" pitchFamily="34" charset="0"/>
                <a:ea typeface="Lato" panose="020F0502020204030203" pitchFamily="34" charset="0"/>
                <a:cs typeface="Lato" panose="020F0502020204030203" pitchFamily="34" charset="0"/>
              </a:rPr>
              <a:t>Chemical Composition and Wine Quality</a:t>
            </a:r>
            <a:r>
              <a:rPr lang="en-US" sz="2000" dirty="0">
                <a:effectLst/>
                <a:latin typeface="Lato" panose="020F0502020204030203" pitchFamily="34" charset="0"/>
                <a:ea typeface="Lato" panose="020F0502020204030203" pitchFamily="34" charset="0"/>
                <a:cs typeface="Lato" panose="020F0502020204030203" pitchFamily="34" charset="0"/>
              </a:rPr>
              <a:t>: Research demonstrates a correlation between certain chemical properties—such as alcohol, acidity, and phenolic compounds—and perceived wine quality. [1] found that higher alcohol and balanced acidity levels are often associated with superior quality ratings, providing a foundation for ML models to utilize these attributes in classification tasks.</a:t>
            </a:r>
            <a:endParaRPr lang="en-US" sz="20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endParaRPr lang="en-US" sz="2000" dirty="0">
              <a:latin typeface="Lato" panose="020F0502020204030203" pitchFamily="34" charset="0"/>
              <a:ea typeface="Lato" panose="020F0502020204030203" pitchFamily="34" charset="0"/>
              <a:cs typeface="Lato" panose="020F0502020204030203"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000" b="1" dirty="0">
                <a:effectLst/>
                <a:latin typeface="Lato" panose="020F0502020204030203" pitchFamily="34" charset="0"/>
                <a:ea typeface="Lato" panose="020F0502020204030203" pitchFamily="34" charset="0"/>
                <a:cs typeface="Lato" panose="020F0502020204030203" pitchFamily="34" charset="0"/>
              </a:rPr>
              <a:t>Machine Learning Models in Wine Quality Prediction</a:t>
            </a:r>
            <a:r>
              <a:rPr lang="en-US" sz="2000" dirty="0">
                <a:effectLst/>
                <a:latin typeface="Lato" panose="020F0502020204030203" pitchFamily="34" charset="0"/>
                <a:ea typeface="Lato" panose="020F0502020204030203" pitchFamily="34" charset="0"/>
                <a:cs typeface="Lato" panose="020F0502020204030203" pitchFamily="34" charset="0"/>
              </a:rPr>
              <a:t>: [2] made significant advancements by applying data mining techniques to wine quality prediction, using models like decision trees and ensemble methods (e.g., Random Forests). </a:t>
            </a:r>
            <a:endParaRPr lang="en-US" sz="20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endParaRPr lang="en-US" sz="2000" dirty="0">
              <a:effectLst/>
              <a:latin typeface="Lato" panose="020F0502020204030203" pitchFamily="34" charset="0"/>
              <a:ea typeface="Lato" panose="020F0502020204030203" pitchFamily="34" charset="0"/>
              <a:cs typeface="Lato" panose="020F0502020204030203"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000" b="1" dirty="0">
                <a:effectLst/>
                <a:latin typeface="Lato" panose="020F0502020204030203" pitchFamily="34" charset="0"/>
                <a:ea typeface="Lato" panose="020F0502020204030203" pitchFamily="34" charset="0"/>
                <a:cs typeface="Lato" panose="020F0502020204030203" pitchFamily="34" charset="0"/>
              </a:rPr>
              <a:t>Feature Engineering and Data Preprocessing:</a:t>
            </a:r>
            <a:r>
              <a:rPr lang="en-US" sz="2000" dirty="0">
                <a:effectLst/>
                <a:latin typeface="Lato" panose="020F0502020204030203" pitchFamily="34" charset="0"/>
                <a:ea typeface="Lato" panose="020F0502020204030203" pitchFamily="34" charset="0"/>
                <a:cs typeface="Lato" panose="020F0502020204030203" pitchFamily="34" charset="0"/>
              </a:rPr>
              <a:t> Effective feature engineering and data preprocessing are crucial to improving model accuracy. Santos et al. (2020) highlighted the significance of selecting relevant attributes such as flavonoids and total phenols, which can enhance model predictive power. Peng et al. (2019) also noted that less commonly explored attributes, such as magnesium, may impact wine classification results. </a:t>
            </a:r>
            <a:endParaRPr lang="en-US" sz="2000" dirty="0">
              <a:effectLs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Gaps in Related work </a:t>
            </a:r>
            <a:endParaRPr dirty="0"/>
          </a:p>
        </p:txBody>
      </p:sp>
      <p:sp>
        <p:nvSpPr>
          <p:cNvPr id="125" name="Google Shape;125;p17"/>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457200" lvl="0" indent="-381000" algn="l" rtl="0">
              <a:spcBef>
                <a:spcPts val="480"/>
              </a:spcBef>
              <a:spcAft>
                <a:spcPts val="0"/>
              </a:spcAft>
              <a:buSzPts val="2400"/>
              <a:buChar char="❏"/>
            </a:pPr>
            <a:endParaRPr sz="3200" dirty="0"/>
          </a:p>
          <a:p>
            <a:pPr marL="800100" indent="-342900">
              <a:spcBef>
                <a:spcPts val="1000"/>
              </a:spcBef>
              <a:buAutoNum type="arabicPeriod"/>
            </a:pPr>
            <a:r>
              <a:rPr lang="en-US" sz="2800" b="1" dirty="0">
                <a:effectLst/>
                <a:latin typeface="Lato" panose="020F0502020204030203" pitchFamily="34" charset="0"/>
                <a:ea typeface="Lato" panose="020F0502020204030203" pitchFamily="34" charset="0"/>
                <a:cs typeface="Lato" panose="020F0502020204030203" pitchFamily="34" charset="0"/>
              </a:rPr>
              <a:t>Feature Interaction and Sensitivity Analysis.</a:t>
            </a:r>
            <a:endParaRPr lang="en-US" sz="2800" b="1" dirty="0">
              <a:effectLst/>
              <a:latin typeface="Lato" panose="020F0502020204030203" pitchFamily="34" charset="0"/>
              <a:ea typeface="Lato" panose="020F0502020204030203" pitchFamily="34" charset="0"/>
              <a:cs typeface="Lato" panose="020F0502020204030203" pitchFamily="34" charset="0"/>
            </a:endParaRPr>
          </a:p>
          <a:p>
            <a:pPr marL="800100" indent="-342900">
              <a:spcBef>
                <a:spcPts val="1000"/>
              </a:spcBef>
              <a:buAutoNum type="arabicPeriod"/>
            </a:pPr>
            <a:r>
              <a:rPr lang="en-US" sz="2800" b="1" dirty="0">
                <a:latin typeface="Lato" panose="020F0502020204030203" pitchFamily="34" charset="0"/>
                <a:ea typeface="Lato" panose="020F0502020204030203" pitchFamily="34" charset="0"/>
                <a:cs typeface="Lato" panose="020F0502020204030203" pitchFamily="34" charset="0"/>
              </a:rPr>
              <a:t>Outlier and Noise handling.</a:t>
            </a:r>
            <a:endParaRPr lang="en-US" sz="2800" b="1" dirty="0">
              <a:latin typeface="Lato" panose="020F0502020204030203" pitchFamily="34" charset="0"/>
              <a:ea typeface="Lato" panose="020F0502020204030203" pitchFamily="34" charset="0"/>
              <a:cs typeface="Lato" panose="020F0502020204030203" pitchFamily="34" charset="0"/>
            </a:endParaRPr>
          </a:p>
          <a:p>
            <a:pPr indent="0">
              <a:spcBef>
                <a:spcPts val="1000"/>
              </a:spcBef>
              <a:buNone/>
            </a:pPr>
            <a:r>
              <a:rPr lang="en-US" sz="2800" b="1" dirty="0">
                <a:effectLst/>
                <a:latin typeface="Lato" panose="020F0502020204030203" pitchFamily="34" charset="0"/>
                <a:ea typeface="Lato" panose="020F0502020204030203" pitchFamily="34" charset="0"/>
                <a:cs typeface="Lato" panose="020F0502020204030203" pitchFamily="34" charset="0"/>
              </a:rPr>
              <a:t>3. </a:t>
            </a:r>
            <a:r>
              <a:rPr lang="en-US" sz="2800" b="1" kern="0" dirty="0">
                <a:effectLst/>
                <a:latin typeface="Lato" panose="020F0502020204030203" pitchFamily="34" charset="0"/>
                <a:ea typeface="Lato" panose="020F0502020204030203" pitchFamily="34" charset="0"/>
                <a:cs typeface="Lato" panose="020F0502020204030203" pitchFamily="34" charset="0"/>
              </a:rPr>
              <a:t>Class imbalance.</a:t>
            </a:r>
            <a:endParaRPr lang="en-US" sz="2800" b="1" kern="0" dirty="0">
              <a:effectLst/>
              <a:latin typeface="Lato" panose="020F0502020204030203" pitchFamily="34" charset="0"/>
              <a:ea typeface="Lato" panose="020F0502020204030203" pitchFamily="34" charset="0"/>
              <a:cs typeface="Lato" panose="020F0502020204030203" pitchFamily="34" charset="0"/>
            </a:endParaRPr>
          </a:p>
          <a:p>
            <a:pPr indent="0">
              <a:spcBef>
                <a:spcPts val="1000"/>
              </a:spcBef>
              <a:buNone/>
            </a:pPr>
            <a:r>
              <a:rPr lang="en-US" sz="2800" b="1" dirty="0">
                <a:latin typeface="Lato" panose="020F0502020204030203" pitchFamily="34" charset="0"/>
                <a:ea typeface="Lato" panose="020F0502020204030203" pitchFamily="34" charset="0"/>
                <a:cs typeface="Lato" panose="020F0502020204030203" pitchFamily="34" charset="0"/>
              </a:rPr>
              <a:t>4. Model Scalability and Validation.</a:t>
            </a:r>
            <a:endParaRPr lang="en-US" sz="2800" b="1" dirty="0">
              <a:latin typeface="Lato" panose="020F0502020204030203" pitchFamily="34" charset="0"/>
              <a:ea typeface="Lato" panose="020F0502020204030203" pitchFamily="34" charset="0"/>
              <a:cs typeface="Lato" panose="020F0502020204030203" pitchFamily="34" charset="0"/>
            </a:endParaRPr>
          </a:p>
          <a:p>
            <a:pPr indent="0">
              <a:spcBef>
                <a:spcPts val="1000"/>
              </a:spcBef>
              <a:buNone/>
            </a:pPr>
            <a:endParaRPr lang="en-US" sz="2000" dirty="0">
              <a:effectLst/>
              <a:latin typeface="Verdana" panose="020B0604030504040204" pitchFamily="34" charset="0"/>
              <a:ea typeface="Verdana" panose="020B0604030504040204" pitchFamily="34" charset="0"/>
              <a:cs typeface="Verdana" panose="020B0604030504040204" pitchFamily="34" charset="0"/>
            </a:endParaRPr>
          </a:p>
          <a:p>
            <a:pPr marL="457200" lvl="0" indent="0" algn="l" rtl="0">
              <a:spcBef>
                <a:spcPts val="1000"/>
              </a:spcBef>
              <a:spcAft>
                <a:spcPts val="0"/>
              </a:spcAft>
              <a:buNone/>
            </a:pP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Problem Statement</a:t>
            </a:r>
            <a:endParaRPr lang="en-US"/>
          </a:p>
        </p:txBody>
      </p:sp>
      <p:sp>
        <p:nvSpPr>
          <p:cNvPr id="132" name="Google Shape;132;p18"/>
          <p:cNvSpPr txBox="1">
            <a:spLocks noGrp="1"/>
          </p:cNvSpPr>
          <p:nvPr>
            <p:ph type="body" idx="1"/>
          </p:nvPr>
        </p:nvSpPr>
        <p:spPr>
          <a:xfrm>
            <a:off x="609600" y="1056005"/>
            <a:ext cx="8229600" cy="5026660"/>
          </a:xfrm>
          <a:prstGeom prst="rect">
            <a:avLst/>
          </a:prstGeom>
        </p:spPr>
        <p:txBody>
          <a:bodyPr spcFirstLastPara="1" wrap="square" lIns="91425" tIns="45700" rIns="91425" bIns="45700" anchor="t" anchorCtr="0"/>
          <a:lstStyle/>
          <a:p>
            <a:pPr marL="0" indent="0" algn="l">
              <a:buNone/>
            </a:pPr>
            <a:r>
              <a:rPr lang="en-US" dirty="0">
                <a:effectLst/>
                <a:latin typeface="Lato" panose="020F0502020204030203" pitchFamily="34" charset="0"/>
                <a:ea typeface="Lato" panose="020F0502020204030203" pitchFamily="34" charset="0"/>
                <a:cs typeface="Lato" panose="020F0502020204030203" pitchFamily="34" charset="0"/>
              </a:rPr>
              <a:t>The primary challenge in this study is to accurately classify wine quality into predefined categories using chemical properties. Traditional quality assessments rely on sensory evaluation, which is limited by subjectivity and cost. </a:t>
            </a:r>
            <a:endParaRPr lang="en-US" dirty="0">
              <a:effectLst/>
              <a:latin typeface="Lato" panose="020F0502020204030203" pitchFamily="34" charset="0"/>
              <a:ea typeface="Lato" panose="020F0502020204030203" pitchFamily="34" charset="0"/>
              <a:cs typeface="Lato" panose="020F0502020204030203" pitchFamily="34" charset="0"/>
            </a:endParaRPr>
          </a:p>
          <a:p>
            <a:pPr marL="0" indent="0" algn="l">
              <a:buNone/>
            </a:pPr>
            <a:r>
              <a:rPr lang="en-US" dirty="0">
                <a:effectLst/>
                <a:latin typeface="Lato" panose="020F0502020204030203" pitchFamily="34" charset="0"/>
                <a:ea typeface="Lato" panose="020F0502020204030203" pitchFamily="34" charset="0"/>
                <a:cs typeface="Lato" panose="020F0502020204030203" pitchFamily="34" charset="0"/>
              </a:rPr>
              <a:t>Machine learning models offer a promising alternative, but they must overcome issues related to feature interaction, outlier management, and class imbalance to ensure accuracy and fairness in predictions. This study seeks to identify the most influential features, evaluate the effectiveness of various ML models, and address imbalanced quality classes to create a reliable wine quality prediction model.  </a:t>
            </a:r>
            <a:endParaRPr lang="en-US" dirty="0">
              <a:effectLs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1000"/>
              <a:buFont typeface="Arial" panose="020B0604020202020204"/>
              <a:buNone/>
            </a:pPr>
            <a:r>
              <a:rPr lang="en-US" dirty="0"/>
              <a:t>Significance of the Project</a:t>
            </a:r>
            <a:endParaRPr dirty="0"/>
          </a:p>
        </p:txBody>
      </p:sp>
      <p:sp>
        <p:nvSpPr>
          <p:cNvPr id="139" name="Google Shape;139;p19"/>
          <p:cNvSpPr txBox="1">
            <a:spLocks noGrp="1"/>
          </p:cNvSpPr>
          <p:nvPr>
            <p:ph type="body" idx="1"/>
          </p:nvPr>
        </p:nvSpPr>
        <p:spPr>
          <a:xfrm>
            <a:off x="457200" y="1562756"/>
            <a:ext cx="8229600" cy="3732488"/>
          </a:xfrm>
          <a:prstGeom prst="rect">
            <a:avLst/>
          </a:prstGeom>
        </p:spPr>
        <p:txBody>
          <a:bodyPr spcFirstLastPara="1" wrap="square" lIns="91425" tIns="45700" rIns="91425" bIns="45700" anchor="t" anchorCtr="0">
            <a:normAutofit/>
          </a:bodyPr>
          <a:lstStyle/>
          <a:p>
            <a:pPr marL="0" marR="0" indent="0" algn="just">
              <a:spcBef>
                <a:spcPts val="5"/>
              </a:spcBef>
              <a:buNone/>
            </a:pPr>
            <a:r>
              <a:rPr lang="en-US" sz="3200" b="1" dirty="0">
                <a:effectLst/>
                <a:latin typeface="Lato" panose="020F0502020204030203" pitchFamily="34" charset="0"/>
                <a:ea typeface="Lato" panose="020F0502020204030203" pitchFamily="34" charset="0"/>
                <a:cs typeface="Lato" panose="020F0502020204030203" pitchFamily="34" charset="0"/>
              </a:rPr>
              <a:t>This study holds significant implications for the wine industry, machine learning research, and consumer satisfaction.</a:t>
            </a:r>
            <a:endParaRPr lang="en-US" sz="3200" b="1" dirty="0">
              <a:effectLst/>
              <a:latin typeface="Lato" panose="020F0502020204030203" pitchFamily="34" charset="0"/>
              <a:ea typeface="Lato" panose="020F0502020204030203" pitchFamily="34" charset="0"/>
              <a:cs typeface="Lato" panose="020F0502020204030203" pitchFamily="34" charset="0"/>
            </a:endParaRPr>
          </a:p>
          <a:p>
            <a:pPr marL="457200" lvl="1" algn="just">
              <a:spcBef>
                <a:spcPts val="5"/>
              </a:spcBef>
            </a:pPr>
            <a:r>
              <a:rPr lang="en-US" sz="2800" b="1" dirty="0">
                <a:latin typeface="Lato" panose="020F0502020204030203" pitchFamily="34" charset="0"/>
                <a:ea typeface="Lato" panose="020F0502020204030203" pitchFamily="34" charset="0"/>
                <a:cs typeface="Lato" panose="020F0502020204030203" pitchFamily="34" charset="0"/>
              </a:rPr>
              <a:t>Industry impact</a:t>
            </a:r>
            <a:endParaRPr lang="en-US" sz="2800" b="1" dirty="0">
              <a:latin typeface="Lato" panose="020F0502020204030203" pitchFamily="34" charset="0"/>
              <a:ea typeface="Lato" panose="020F0502020204030203" pitchFamily="34" charset="0"/>
              <a:cs typeface="Lato" panose="020F0502020204030203" pitchFamily="34" charset="0"/>
            </a:endParaRPr>
          </a:p>
          <a:p>
            <a:pPr marL="457200" lvl="1" algn="just">
              <a:spcBef>
                <a:spcPts val="5"/>
              </a:spcBef>
            </a:pPr>
            <a:r>
              <a:rPr lang="en-US" sz="2800" b="1" dirty="0">
                <a:effectLst/>
                <a:latin typeface="Lato" panose="020F0502020204030203" pitchFamily="34" charset="0"/>
                <a:ea typeface="Lato" panose="020F0502020204030203" pitchFamily="34" charset="0"/>
                <a:cs typeface="Lato" panose="020F0502020204030203" pitchFamily="34" charset="0"/>
              </a:rPr>
              <a:t>Advancement of ML in quality Assessment</a:t>
            </a:r>
            <a:endParaRPr lang="en-US" sz="2800" b="1" dirty="0">
              <a:effectLst/>
              <a:latin typeface="Lato" panose="020F0502020204030203" pitchFamily="34" charset="0"/>
              <a:ea typeface="Lato" panose="020F0502020204030203" pitchFamily="34" charset="0"/>
              <a:cs typeface="Lato" panose="020F0502020204030203" pitchFamily="34" charset="0"/>
            </a:endParaRPr>
          </a:p>
          <a:p>
            <a:pPr marL="457200" lvl="1" algn="just">
              <a:spcBef>
                <a:spcPts val="5"/>
              </a:spcBef>
            </a:pPr>
            <a:r>
              <a:rPr lang="en-US" sz="2800" b="1" dirty="0">
                <a:latin typeface="Lato" panose="020F0502020204030203" pitchFamily="34" charset="0"/>
                <a:ea typeface="Lato" panose="020F0502020204030203" pitchFamily="34" charset="0"/>
                <a:cs typeface="Lato" panose="020F0502020204030203" pitchFamily="34" charset="0"/>
              </a:rPr>
              <a:t>Consumer Satisfaction </a:t>
            </a:r>
            <a:endParaRPr lang="en-US" sz="2800" b="1" dirty="0">
              <a:effectLs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ML Research Objectives</a:t>
            </a:r>
            <a:endParaRPr dirty="0"/>
          </a:p>
        </p:txBody>
      </p:sp>
      <p:sp>
        <p:nvSpPr>
          <p:cNvPr id="146" name="Google Shape;146;p20"/>
          <p:cNvSpPr txBox="1">
            <a:spLocks noGrp="1"/>
          </p:cNvSpPr>
          <p:nvPr>
            <p:ph type="body" idx="1"/>
          </p:nvPr>
        </p:nvSpPr>
        <p:spPr>
          <a:xfrm>
            <a:off x="457200" y="2067953"/>
            <a:ext cx="8229600" cy="2396471"/>
          </a:xfrm>
          <a:prstGeom prst="rect">
            <a:avLst/>
          </a:prstGeom>
        </p:spPr>
        <p:txBody>
          <a:bodyPr spcFirstLastPara="1" wrap="square" lIns="91425" tIns="45700" rIns="91425" bIns="45700" anchor="t" anchorCtr="0">
            <a:normAutofit/>
          </a:bodyPr>
          <a:lstStyle/>
          <a:p>
            <a:pPr lvl="0" indent="-457200" algn="l" rtl="0">
              <a:spcBef>
                <a:spcPts val="480"/>
              </a:spcBef>
              <a:spcAft>
                <a:spcPts val="0"/>
              </a:spcAft>
              <a:buAutoNum type="arabicPeriod"/>
            </a:pPr>
            <a:r>
              <a:rPr lang="en-US" sz="2800" dirty="0"/>
              <a:t>To identify key physiochemical features.</a:t>
            </a:r>
            <a:endParaRPr lang="en-US" sz="2800" dirty="0"/>
          </a:p>
          <a:p>
            <a:pPr lvl="0" indent="-457200" algn="l" rtl="0">
              <a:spcBef>
                <a:spcPts val="480"/>
              </a:spcBef>
              <a:spcAft>
                <a:spcPts val="0"/>
              </a:spcAft>
              <a:buAutoNum type="arabicPeriod"/>
            </a:pPr>
            <a:r>
              <a:rPr lang="en-US" sz="2800" dirty="0"/>
              <a:t>To develop and compare classification models.</a:t>
            </a:r>
            <a:endParaRPr lang="en-US" sz="2800" dirty="0"/>
          </a:p>
          <a:p>
            <a:pPr lvl="0" indent="-457200" algn="l" rtl="0">
              <a:spcBef>
                <a:spcPts val="480"/>
              </a:spcBef>
              <a:spcAft>
                <a:spcPts val="0"/>
              </a:spcAft>
              <a:buAutoNum type="arabicPeriod"/>
            </a:pPr>
            <a:r>
              <a:rPr lang="en-US" sz="2800" dirty="0"/>
              <a:t>To address class imbalance.</a:t>
            </a:r>
            <a:endParaRPr lang="en-US" sz="2800" dirty="0"/>
          </a:p>
          <a:p>
            <a:pPr lvl="0" indent="-457200" algn="l" rtl="0">
              <a:spcBef>
                <a:spcPts val="480"/>
              </a:spcBef>
              <a:spcAft>
                <a:spcPts val="0"/>
              </a:spcAft>
              <a:buAutoNum type="arabicPeriod"/>
            </a:pPr>
            <a:r>
              <a:rPr lang="en-US" sz="2800" dirty="0"/>
              <a:t>To evaluate model effectiveness and reliability.</a:t>
            </a:r>
            <a:endParaRPr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t>Research Questions</a:t>
            </a:r>
            <a:endParaRPr dirty="0"/>
          </a:p>
        </p:txBody>
      </p:sp>
      <p:sp>
        <p:nvSpPr>
          <p:cNvPr id="153" name="Google Shape;153;p21"/>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fontScale="70000" lnSpcReduction="20000"/>
          </a:bodyPr>
          <a:lstStyle/>
          <a:p>
            <a:pPr marL="914400" lvl="0" indent="-457200" algn="l" rtl="0">
              <a:spcBef>
                <a:spcPts val="1000"/>
              </a:spcBef>
              <a:spcAft>
                <a:spcPts val="1000"/>
              </a:spcAft>
              <a:buAutoNum type="arabicPeriod"/>
            </a:pPr>
            <a:r>
              <a:rPr lang="en-US" sz="2600" dirty="0">
                <a:effectLst/>
                <a:latin typeface="Lato" panose="020F0502020204030203" pitchFamily="34" charset="0"/>
                <a:ea typeface="Lato" panose="020F0502020204030203" pitchFamily="34" charset="0"/>
                <a:cs typeface="Lato" panose="020F0502020204030203" pitchFamily="34" charset="0"/>
              </a:rPr>
              <a:t>How do chemical properties of wine, such as alcohol content, phenolic compounds, and color intensity, influence the classification of wine into specific classes?</a:t>
            </a:r>
            <a:endParaRPr lang="en-US" sz="2600" dirty="0">
              <a:effectLst/>
              <a:latin typeface="Lato" panose="020F0502020204030203" pitchFamily="34" charset="0"/>
              <a:ea typeface="Lato" panose="020F0502020204030203" pitchFamily="34" charset="0"/>
              <a:cs typeface="Lato" panose="020F0502020204030203" pitchFamily="34" charset="0"/>
            </a:endParaRPr>
          </a:p>
          <a:p>
            <a:pPr marL="914400" lvl="0" indent="-457200" algn="l" rtl="0">
              <a:spcBef>
                <a:spcPts val="1000"/>
              </a:spcBef>
              <a:spcAft>
                <a:spcPts val="1000"/>
              </a:spcAft>
              <a:buAutoNum type="arabicPeriod"/>
            </a:pPr>
            <a:r>
              <a:rPr lang="en-US" sz="2600" dirty="0">
                <a:effectLst/>
                <a:latin typeface="Lato" panose="020F0502020204030203" pitchFamily="34" charset="0"/>
                <a:ea typeface="Lato" panose="020F0502020204030203" pitchFamily="34" charset="0"/>
                <a:cs typeface="Lato" panose="020F0502020204030203" pitchFamily="34" charset="0"/>
              </a:rPr>
              <a:t>Which machine learning model (e.g., Random Forest, Support Vector Machine, or logistic regression) provides the highest accuracy in classifying wine based on its chemical properties?</a:t>
            </a:r>
            <a:endParaRPr lang="en-US" sz="2600" dirty="0">
              <a:effectLst/>
              <a:latin typeface="Lato" panose="020F0502020204030203" pitchFamily="34" charset="0"/>
              <a:ea typeface="Lato" panose="020F0502020204030203" pitchFamily="34" charset="0"/>
              <a:cs typeface="Lato" panose="020F0502020204030203" pitchFamily="34" charset="0"/>
            </a:endParaRPr>
          </a:p>
          <a:p>
            <a:pPr marL="914400" indent="-457200">
              <a:spcBef>
                <a:spcPts val="1000"/>
              </a:spcBef>
              <a:spcAft>
                <a:spcPts val="1000"/>
              </a:spcAft>
              <a:buFont typeface="Lato" panose="020F0502020204030203"/>
              <a:buAutoNum type="arabicPeriod"/>
            </a:pPr>
            <a:r>
              <a:rPr lang="en-US" sz="2600" dirty="0">
                <a:effectLst/>
                <a:latin typeface="Lato" panose="020F0502020204030203" pitchFamily="34" charset="0"/>
                <a:ea typeface="Lato" panose="020F0502020204030203" pitchFamily="34" charset="0"/>
                <a:cs typeface="Lato" panose="020F0502020204030203" pitchFamily="34" charset="0"/>
              </a:rPr>
              <a:t>Which features (e.g., Alcohol, </a:t>
            </a:r>
            <a:r>
              <a:rPr lang="en-US" sz="2600" dirty="0" err="1">
                <a:effectLst/>
                <a:latin typeface="Lato" panose="020F0502020204030203" pitchFamily="34" charset="0"/>
                <a:ea typeface="Lato" panose="020F0502020204030203" pitchFamily="34" charset="0"/>
                <a:cs typeface="Lato" panose="020F0502020204030203" pitchFamily="34" charset="0"/>
              </a:rPr>
              <a:t>Flavanoids</a:t>
            </a:r>
            <a:r>
              <a:rPr lang="en-US" sz="2600" dirty="0">
                <a:effectLst/>
                <a:latin typeface="Lato" panose="020F0502020204030203" pitchFamily="34" charset="0"/>
                <a:ea typeface="Lato" panose="020F0502020204030203" pitchFamily="34" charset="0"/>
                <a:cs typeface="Lato" panose="020F0502020204030203" pitchFamily="34" charset="0"/>
              </a:rPr>
              <a:t>, Proline) are the most influential in determining wine class, and how does removing or adjusting these features impact model performance?</a:t>
            </a:r>
            <a:endParaRPr lang="en-US" sz="2600" dirty="0">
              <a:effectLst/>
              <a:latin typeface="Lato" panose="020F0502020204030203" pitchFamily="34" charset="0"/>
              <a:ea typeface="Lato" panose="020F0502020204030203" pitchFamily="34" charset="0"/>
              <a:cs typeface="Lato" panose="020F0502020204030203" pitchFamily="34" charset="0"/>
            </a:endParaRPr>
          </a:p>
          <a:p>
            <a:pPr marL="914400" indent="-457200">
              <a:spcBef>
                <a:spcPts val="1000"/>
              </a:spcBef>
              <a:spcAft>
                <a:spcPts val="1000"/>
              </a:spcAft>
              <a:buFont typeface="Lato" panose="020F0502020204030203"/>
              <a:buAutoNum type="arabicPeriod"/>
            </a:pPr>
            <a:r>
              <a:rPr lang="en-US" sz="2600" dirty="0">
                <a:effectLst/>
                <a:latin typeface="Lato" panose="020F0502020204030203" pitchFamily="34" charset="0"/>
                <a:ea typeface="Lato" panose="020F0502020204030203" pitchFamily="34" charset="0"/>
                <a:cs typeface="Lato" panose="020F0502020204030203" pitchFamily="34" charset="0"/>
              </a:rPr>
              <a:t>How does the model’s performance change when techniques for handling class imbalance, such as SMOTE or class weighting, are 	applied?</a:t>
            </a:r>
            <a:endParaRPr lang="en-US" sz="2600" dirty="0">
              <a:effectLst/>
              <a:latin typeface="Lato" panose="020F0502020204030203" pitchFamily="34" charset="0"/>
              <a:ea typeface="Lato" panose="020F0502020204030203" pitchFamily="34" charset="0"/>
              <a:cs typeface="Lato" panose="020F0502020204030203" pitchFamily="34" charset="0"/>
            </a:endParaRPr>
          </a:p>
          <a:p>
            <a:pPr marL="914400" indent="-457200">
              <a:spcBef>
                <a:spcPts val="1000"/>
              </a:spcBef>
              <a:spcAft>
                <a:spcPts val="1000"/>
              </a:spcAft>
              <a:buFont typeface="Lato" panose="020F0502020204030203"/>
              <a:buAutoNum type="arabicPeriod"/>
            </a:pPr>
            <a:r>
              <a:rPr lang="en-US" sz="2600" dirty="0">
                <a:effectLst/>
                <a:latin typeface="Lato" panose="020F0502020204030203" pitchFamily="34" charset="0"/>
                <a:ea typeface="Lato" panose="020F0502020204030203" pitchFamily="34" charset="0"/>
                <a:cs typeface="Lato" panose="020F0502020204030203" pitchFamily="34" charset="0"/>
              </a:rPr>
              <a:t>How well does the model generalize to new, unseen data, and 	what are the potential pitfalls of overfitting in this specific wine classification problem?</a:t>
            </a:r>
            <a:endParaRPr lang="en-US" sz="1800" dirty="0">
              <a:effectLst/>
              <a:latin typeface="Tahoma" panose="020B0604030504040204" pitchFamily="34" charset="0"/>
              <a:ea typeface="Tahoma" panose="020B0604030504040204" pitchFamily="34" charset="0"/>
            </a:endParaRPr>
          </a:p>
          <a:p>
            <a:pPr marL="914400" lvl="0" indent="-457200" algn="l" rtl="0">
              <a:spcBef>
                <a:spcPts val="1000"/>
              </a:spcBef>
              <a:spcAft>
                <a:spcPts val="1000"/>
              </a:spcAft>
              <a:buAutoNum type="arabicPeriod"/>
            </a:pPr>
            <a:endParaRPr sz="3200" dirty="0">
              <a:solidFill>
                <a:schemeClr val="dk1"/>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tags/tag1.xml><?xml version="1.0" encoding="utf-8"?>
<p:tagLst xmlns:p="http://schemas.openxmlformats.org/presentationml/2006/main">
  <p:tag name="TABLE_ENDDRAG_ORIGIN_RECT" val="636*396"/>
  <p:tag name="TABLE_ENDDRAG_RECT" val="35*67*636*396"/>
</p:tagLst>
</file>

<file path=ppt/tags/tag2.xml><?xml version="1.0" encoding="utf-8"?>
<p:tagLst xmlns:p="http://schemas.openxmlformats.org/presentationml/2006/main">
  <p:tag name="TABLE_ENDDRAG_ORIGIN_RECT" val="636*396"/>
  <p:tag name="TABLE_ENDDRAG_RECT" val="35*67*636*396"/>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8031</Words>
  <Application>WPS Presentation</Application>
  <PresentationFormat>On-screen Show (4:3)</PresentationFormat>
  <Paragraphs>370</Paragraphs>
  <Slides>24</Slides>
  <Notes>11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SimSun</vt:lpstr>
      <vt:lpstr>Wingdings</vt:lpstr>
      <vt:lpstr>Arial</vt:lpstr>
      <vt:lpstr>Calibri</vt:lpstr>
      <vt:lpstr>Lato</vt:lpstr>
      <vt:lpstr>Century Gothic</vt:lpstr>
      <vt:lpstr>Tahoma</vt:lpstr>
      <vt:lpstr>Lato</vt:lpstr>
      <vt:lpstr>Symbol</vt:lpstr>
      <vt:lpstr>Verdana</vt:lpstr>
      <vt:lpstr>Microsoft YaHei</vt:lpstr>
      <vt:lpstr>Arial Unicode MS</vt:lpstr>
      <vt:lpstr>Office Theme</vt:lpstr>
      <vt:lpstr>PowerPoint 演示文稿</vt:lpstr>
      <vt:lpstr>Introduction</vt:lpstr>
      <vt:lpstr>Background</vt:lpstr>
      <vt:lpstr>Literature Review</vt:lpstr>
      <vt:lpstr>Gaps in Related work </vt:lpstr>
      <vt:lpstr>Problem Statement</vt:lpstr>
      <vt:lpstr>Significance of the Project</vt:lpstr>
      <vt:lpstr>ML Research Objectives</vt:lpstr>
      <vt:lpstr>Research Questions</vt:lpstr>
      <vt:lpstr>Dataset Description</vt:lpstr>
      <vt:lpstr>Dataset Features and Shape</vt:lpstr>
      <vt:lpstr>Methodology</vt:lpstr>
      <vt:lpstr>Data Cleaning and Preprocessing</vt:lpstr>
      <vt:lpstr>Outliers</vt:lpstr>
      <vt:lpstr>Univariate Analysis Visualisation</vt:lpstr>
      <vt:lpstr>Bivariate Analysis</vt:lpstr>
      <vt:lpstr>Multivariate Analysis</vt:lpstr>
      <vt:lpstr>Multivariate Analysis</vt:lpstr>
      <vt:lpstr>MODEL RESULTS</vt:lpstr>
      <vt:lpstr>Model Results</vt:lpstr>
      <vt:lpstr>Explainable AI</vt:lpstr>
      <vt:lpstr>Explainable AI.</vt:lpstr>
      <vt:lpstr>Future Works: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Peters Okello</dc:creator>
  <cp:lastModifiedBy>Joanne Kendrick</cp:lastModifiedBy>
  <cp:revision>37</cp:revision>
  <dcterms:created xsi:type="dcterms:W3CDTF">2024-11-14T10:40:00Z</dcterms:created>
  <dcterms:modified xsi:type="dcterms:W3CDTF">2024-12-12T16:12:01Z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85A0D32EE2284CCBAEDEBCF3982675D9_12</vt:lpwstr>
  </property>
  <property fmtid="{D5CDD505-2E9C-101B-9397-08002B2CF9AE}" pid="3" name="KSOProductBuildVer">
    <vt:lpwstr>2057-12.2.0.18639</vt:lpwstr>
  </property>
</Properties>
</file>