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0" r:id="rId3"/>
    <p:sldId id="262" r:id="rId4"/>
    <p:sldId id="261" r:id="rId5"/>
    <p:sldId id="263" r:id="rId6"/>
    <p:sldId id="259" r:id="rId7"/>
    <p:sldId id="257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5" d="100"/>
          <a:sy n="45" d="100"/>
        </p:scale>
        <p:origin x="53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April 14,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653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7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7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5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3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8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5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525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3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2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April 14,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8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install-git" TargetMode="External"/><Relationship Id="rId2" Type="http://schemas.openxmlformats.org/officeDocument/2006/relationships/hyperlink" Target="https://docs.github.com/en/github/getting-started-with-githu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oanneStasiak/JupyterNotebook" TargetMode="External"/><Relationship Id="rId5" Type="http://schemas.openxmlformats.org/officeDocument/2006/relationships/hyperlink" Target="https://github.com/jupyter/jupyter/wiki/A-gallery-of-interesting-Jupyter-Notebooks" TargetMode="External"/><Relationship Id="rId4" Type="http://schemas.openxmlformats.org/officeDocument/2006/relationships/hyperlink" Target="https://docs.anaconda.com/anaconda/instal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D5872-F7E7-4B9B-BEEA-27A11CAA0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/>
              <a:t>GitHub and </a:t>
            </a:r>
            <a:r>
              <a:rPr lang="en-US" sz="4800" dirty="0" err="1"/>
              <a:t>Jupyter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4443A-2DCE-4885-81F7-7646215A5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(and anaconda)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yellow banana in yellow background">
            <a:extLst>
              <a:ext uri="{FF2B5EF4-FFF2-40B4-BE49-F238E27FC236}">
                <a16:creationId xmlns:a16="http://schemas.microsoft.com/office/drawing/2014/main" id="{F90F1C20-35A2-4F08-A6C1-BFE197AD0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4" r="22747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4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8B38-0D49-4793-A7F3-184A592B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535543"/>
            <a:ext cx="11091600" cy="1332000"/>
          </a:xfrm>
          <a:solidFill>
            <a:srgbClr val="3E3423"/>
          </a:solidFill>
        </p:spPr>
        <p:txBody>
          <a:bodyPr>
            <a:normAutofit/>
          </a:bodyPr>
          <a:lstStyle/>
          <a:p>
            <a:r>
              <a:rPr lang="en-US" dirty="0"/>
              <a:t>What is GitHub?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7F0CC-D6B9-499E-8B68-518540A9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that uses Git to track changes in code</a:t>
            </a:r>
          </a:p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A84602E-52F9-48B3-BEA4-47AAE9D24EB2}"/>
              </a:ext>
            </a:extLst>
          </p:cNvPr>
          <p:cNvSpPr txBox="1">
            <a:spLocks/>
          </p:cNvSpPr>
          <p:nvPr/>
        </p:nvSpPr>
        <p:spPr>
          <a:xfrm>
            <a:off x="550863" y="2126660"/>
            <a:ext cx="11090274" cy="3979625"/>
          </a:xfrm>
          <a:prstGeom prst="rect">
            <a:avLst/>
          </a:prstGeom>
          <a:solidFill>
            <a:srgbClr val="3E3423"/>
          </a:solidFill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Version control system, which tracks changes in code</a:t>
            </a:r>
          </a:p>
          <a:p>
            <a:endParaRPr lang="en-US" dirty="0"/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3F43C2BB-40CE-4FA0-9ACC-92E6016AB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566" y="3156095"/>
            <a:ext cx="3392557" cy="339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2CB475-4ACF-478B-A720-6E68DE367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3001"/>
            <a:ext cx="12192000" cy="2549236"/>
          </a:xfrm>
          <a:prstGeom prst="rect">
            <a:avLst/>
          </a:prstGeom>
        </p:spPr>
      </p:pic>
      <p:pic>
        <p:nvPicPr>
          <p:cNvPr id="8" name="Picture 2" descr="GitHub - git/git: Git Source Code Mirror - This is a publish-only  repository and all pull requests are ignored. Please follow  Documentation/SubmittingPatches procedure for any of your improvements.">
            <a:extLst>
              <a:ext uri="{FF2B5EF4-FFF2-40B4-BE49-F238E27FC236}">
                <a16:creationId xmlns:a16="http://schemas.microsoft.com/office/drawing/2014/main" id="{76CE2FFA-5BCA-4B8F-B975-0FA46A995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027" y="3536087"/>
            <a:ext cx="3304542" cy="330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99ABD6-171F-405C-9781-54E32C056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23" y="4007878"/>
            <a:ext cx="2154420" cy="299660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59747AD-48A7-41A9-B7FA-259623F9550F}"/>
              </a:ext>
            </a:extLst>
          </p:cNvPr>
          <p:cNvSpPr txBox="1">
            <a:spLocks/>
          </p:cNvSpPr>
          <p:nvPr/>
        </p:nvSpPr>
        <p:spPr>
          <a:xfrm>
            <a:off x="549537" y="520685"/>
            <a:ext cx="11091600" cy="785601"/>
          </a:xfrm>
          <a:prstGeom prst="rect">
            <a:avLst/>
          </a:prstGeom>
          <a:solidFill>
            <a:srgbClr val="3E3423"/>
          </a:solidFill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Git? </a:t>
            </a:r>
          </a:p>
        </p:txBody>
      </p:sp>
    </p:spTree>
    <p:extLst>
      <p:ext uri="{BB962C8B-B14F-4D97-AF65-F5344CB8AC3E}">
        <p14:creationId xmlns:p14="http://schemas.microsoft.com/office/powerpoint/2010/main" val="400875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3622-0893-4FE5-BDB9-E673525B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Vocab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1EAD-3E48-4187-B9B1-CE8066E4E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516" y="1958964"/>
            <a:ext cx="7568568" cy="2701172"/>
          </a:xfrm>
        </p:spPr>
        <p:txBody>
          <a:bodyPr numCol="2">
            <a:normAutofit/>
          </a:bodyPr>
          <a:lstStyle/>
          <a:p>
            <a:r>
              <a:rPr lang="en-US" dirty="0"/>
              <a:t>Repository </a:t>
            </a:r>
          </a:p>
          <a:p>
            <a:r>
              <a:rPr lang="en-US" dirty="0"/>
              <a:t>Directory</a:t>
            </a:r>
          </a:p>
          <a:p>
            <a:r>
              <a:rPr lang="en-US" dirty="0"/>
              <a:t>Clone</a:t>
            </a:r>
          </a:p>
          <a:p>
            <a:pPr marL="0" indent="0">
              <a:buNone/>
            </a:pPr>
            <a:r>
              <a:rPr lang="en-US" dirty="0"/>
              <a:t>                    &amp; much more…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Pulls</a:t>
            </a:r>
          </a:p>
        </p:txBody>
      </p:sp>
      <p:pic>
        <p:nvPicPr>
          <p:cNvPr id="5" name="Picture 2" descr="GitHub Logos and Usage · GitHub">
            <a:extLst>
              <a:ext uri="{FF2B5EF4-FFF2-40B4-BE49-F238E27FC236}">
                <a16:creationId xmlns:a16="http://schemas.microsoft.com/office/drawing/2014/main" id="{D6918636-AF32-4CB9-BADA-B8E0E6257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393" y="3588795"/>
            <a:ext cx="3028883" cy="302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28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06E6D-3D8F-4B22-9840-740B425C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76" y="382007"/>
            <a:ext cx="11091600" cy="1332000"/>
          </a:xfrm>
        </p:spPr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67A7D-3D6B-44D1-B543-F3A561774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588" y="1435349"/>
            <a:ext cx="6261859" cy="5040644"/>
          </a:xfrm>
        </p:spPr>
        <p:txBody>
          <a:bodyPr>
            <a:normAutofit/>
          </a:bodyPr>
          <a:lstStyle/>
          <a:p>
            <a:r>
              <a:rPr lang="en-US" dirty="0"/>
              <a:t>FREE</a:t>
            </a:r>
          </a:p>
          <a:p>
            <a:pPr marL="0" indent="0">
              <a:buNone/>
            </a:pPr>
            <a:r>
              <a:rPr lang="en-US" dirty="0"/>
              <a:t>Also, </a:t>
            </a:r>
          </a:p>
          <a:p>
            <a:r>
              <a:rPr lang="en-US" dirty="0"/>
              <a:t>Track code changes easily</a:t>
            </a:r>
          </a:p>
          <a:p>
            <a:pPr lvl="1"/>
            <a:r>
              <a:rPr lang="en-US" dirty="0"/>
              <a:t>Can view history over time</a:t>
            </a:r>
          </a:p>
          <a:p>
            <a:pPr lvl="1"/>
            <a:r>
              <a:rPr lang="en-US" dirty="0"/>
              <a:t>Can go back to previous versions</a:t>
            </a:r>
          </a:p>
          <a:p>
            <a:pPr lvl="2"/>
            <a:r>
              <a:rPr lang="en-US" dirty="0"/>
              <a:t>Makes de-bugging much easier</a:t>
            </a:r>
          </a:p>
          <a:p>
            <a:r>
              <a:rPr lang="en-US" dirty="0"/>
              <a:t>Collaborations </a:t>
            </a:r>
          </a:p>
          <a:p>
            <a:r>
              <a:rPr lang="en-US" dirty="0"/>
              <a:t>Local &amp; Remote Repositories</a:t>
            </a:r>
          </a:p>
          <a:p>
            <a:r>
              <a:rPr lang="en-US" dirty="0"/>
              <a:t>READMEs are nice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CD7AA6-8DF0-4AAE-AE32-3508E81986EF}"/>
              </a:ext>
            </a:extLst>
          </p:cNvPr>
          <p:cNvSpPr txBox="1">
            <a:spLocks/>
          </p:cNvSpPr>
          <p:nvPr/>
        </p:nvSpPr>
        <p:spPr>
          <a:xfrm>
            <a:off x="6786329" y="1577034"/>
            <a:ext cx="6261859" cy="5040644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Documentation is great</a:t>
            </a:r>
          </a:p>
          <a:p>
            <a:r>
              <a:rPr lang="en-US" dirty="0"/>
              <a:t>GUI is quite good</a:t>
            </a:r>
          </a:p>
          <a:p>
            <a:r>
              <a:rPr lang="en-US" dirty="0"/>
              <a:t>Need to know minimal coding</a:t>
            </a:r>
          </a:p>
        </p:txBody>
      </p:sp>
      <p:pic>
        <p:nvPicPr>
          <p:cNvPr id="6" name="Picture 2" descr="GitHub Logos and Usage · GitHub">
            <a:extLst>
              <a:ext uri="{FF2B5EF4-FFF2-40B4-BE49-F238E27FC236}">
                <a16:creationId xmlns:a16="http://schemas.microsoft.com/office/drawing/2014/main" id="{64A33128-B273-4C5F-AF33-78B8D3DE5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393" y="3588795"/>
            <a:ext cx="3028883" cy="302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1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CDC8-7341-4D50-A3BA-852CA334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7480-0849-49C7-BD28-50DCC4559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07" y="1990536"/>
            <a:ext cx="5545137" cy="3979625"/>
          </a:xfrm>
        </p:spPr>
        <p:txBody>
          <a:bodyPr/>
          <a:lstStyle/>
          <a:p>
            <a:r>
              <a:rPr lang="en-US" dirty="0"/>
              <a:t>Size limits</a:t>
            </a:r>
          </a:p>
          <a:p>
            <a:r>
              <a:rPr lang="en-US" dirty="0"/>
              <a:t>Can’t render everything</a:t>
            </a:r>
          </a:p>
          <a:p>
            <a:r>
              <a:rPr lang="en-US" dirty="0"/>
              <a:t>Static content (but there </a:t>
            </a:r>
            <a:r>
              <a:rPr lang="en-US"/>
              <a:t>are workarounds)</a:t>
            </a:r>
            <a:endParaRPr lang="en-US" dirty="0"/>
          </a:p>
          <a:p>
            <a:r>
              <a:rPr lang="en-US" dirty="0"/>
              <a:t>Only a host (for now!)</a:t>
            </a:r>
          </a:p>
        </p:txBody>
      </p:sp>
      <p:pic>
        <p:nvPicPr>
          <p:cNvPr id="4" name="Picture 2" descr="GitHub Logos and Usage · GitHub">
            <a:extLst>
              <a:ext uri="{FF2B5EF4-FFF2-40B4-BE49-F238E27FC236}">
                <a16:creationId xmlns:a16="http://schemas.microsoft.com/office/drawing/2014/main" id="{9D85573D-67F0-4DC1-93E1-0D1EE2FFF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393" y="3588795"/>
            <a:ext cx="3028883" cy="302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94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267E-6A7A-41B2-8DDC-440F16D2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B80876-3123-4038-9F44-511897DD3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894" y="1881275"/>
            <a:ext cx="7667473" cy="3979625"/>
          </a:xfrm>
        </p:spPr>
        <p:txBody>
          <a:bodyPr/>
          <a:lstStyle/>
          <a:p>
            <a:r>
              <a:rPr lang="en-US" dirty="0"/>
              <a:t>Distribution</a:t>
            </a:r>
          </a:p>
          <a:p>
            <a:r>
              <a:rPr lang="en-US" dirty="0"/>
              <a:t>Navigator GUI</a:t>
            </a:r>
          </a:p>
          <a:p>
            <a:r>
              <a:rPr lang="en-US" dirty="0"/>
              <a:t>Predominantly python &amp; R </a:t>
            </a:r>
          </a:p>
          <a:p>
            <a:endParaRPr lang="en-US" dirty="0"/>
          </a:p>
        </p:txBody>
      </p:sp>
      <p:pic>
        <p:nvPicPr>
          <p:cNvPr id="2050" name="Picture 2" descr="Anaconda (Python distribution) - Wikipedia">
            <a:extLst>
              <a:ext uri="{FF2B5EF4-FFF2-40B4-BE49-F238E27FC236}">
                <a16:creationId xmlns:a16="http://schemas.microsoft.com/office/drawing/2014/main" id="{E9BB38BC-8B9C-4D1B-9C30-C276EB8ED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824" y="4354790"/>
            <a:ext cx="42576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81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E4A0-C2EA-4958-B8DB-78F808FB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C8A4-0737-48B0-917D-DFF048AEE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686" y="1695756"/>
            <a:ext cx="5546462" cy="3979625"/>
          </a:xfrm>
        </p:spPr>
        <p:txBody>
          <a:bodyPr>
            <a:normAutofit/>
          </a:bodyPr>
          <a:lstStyle/>
          <a:p>
            <a:r>
              <a:rPr lang="en-US" sz="2800" dirty="0" err="1"/>
              <a:t>iPython</a:t>
            </a:r>
            <a:r>
              <a:rPr lang="en-US" sz="2800" dirty="0"/>
              <a:t> offshoot</a:t>
            </a:r>
          </a:p>
          <a:p>
            <a:pPr lvl="1"/>
            <a:r>
              <a:rPr lang="en-US" sz="1800" dirty="0"/>
              <a:t>Galileo stan</a:t>
            </a:r>
          </a:p>
          <a:p>
            <a:pPr lvl="1"/>
            <a:r>
              <a:rPr lang="en-US" sz="1800" dirty="0"/>
              <a:t>3 core languages</a:t>
            </a:r>
          </a:p>
          <a:p>
            <a:pPr lvl="2"/>
            <a:r>
              <a:rPr lang="en-US" sz="1800" dirty="0" err="1"/>
              <a:t>JuPytR</a:t>
            </a:r>
            <a:endParaRPr lang="en-US" sz="1800" dirty="0"/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C989D2EC-9492-4F05-976C-E67C58CC5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707" y="2606831"/>
            <a:ext cx="3045268" cy="352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60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D888-660F-4167-893E-D16B0802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08741-0C64-4382-A1E7-0FD7F2492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194" y="1606303"/>
            <a:ext cx="11090274" cy="3979625"/>
          </a:xfrm>
        </p:spPr>
        <p:txBody>
          <a:bodyPr>
            <a:normAutofit/>
          </a:bodyPr>
          <a:lstStyle/>
          <a:p>
            <a:r>
              <a:rPr lang="en-US" dirty="0"/>
              <a:t>Markdown is very customizable, can make data interpretation easy, breezy, beautiful </a:t>
            </a:r>
          </a:p>
          <a:p>
            <a:r>
              <a:rPr lang="en-US" dirty="0"/>
              <a:t>Easy to install/import packages</a:t>
            </a:r>
          </a:p>
          <a:p>
            <a:r>
              <a:rPr lang="en-US" dirty="0"/>
              <a:t>Help bar – keyboard commands</a:t>
            </a:r>
          </a:p>
          <a:p>
            <a:r>
              <a:rPr lang="en-US" dirty="0"/>
              <a:t>Generally renders well on GitHub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Need to remember to save</a:t>
            </a:r>
          </a:p>
          <a:p>
            <a:endParaRPr lang="en-US" dirty="0"/>
          </a:p>
        </p:txBody>
      </p:sp>
      <p:sp>
        <p:nvSpPr>
          <p:cNvPr id="7" name="AutoShape 6" descr="Covergirl Logo PNG Transparent – Brands Logos">
            <a:extLst>
              <a:ext uri="{FF2B5EF4-FFF2-40B4-BE49-F238E27FC236}">
                <a16:creationId xmlns:a16="http://schemas.microsoft.com/office/drawing/2014/main" id="{0A2B4EF6-4D40-43B0-ABB2-9D2A439AD9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101009" cy="310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Cover Girl Logo, image, download logo | LogoWiki.net">
            <a:extLst>
              <a:ext uri="{FF2B5EF4-FFF2-40B4-BE49-F238E27FC236}">
                <a16:creationId xmlns:a16="http://schemas.microsoft.com/office/drawing/2014/main" id="{C5B0EF87-9550-4D30-9644-E98DEF7E6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12" y="1790039"/>
            <a:ext cx="1001775" cy="52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roject Jupyter - Wikipedia">
            <a:extLst>
              <a:ext uri="{FF2B5EF4-FFF2-40B4-BE49-F238E27FC236}">
                <a16:creationId xmlns:a16="http://schemas.microsoft.com/office/drawing/2014/main" id="{CA0EF5E8-3819-42C8-8D16-029C28CEB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462" y="2612280"/>
            <a:ext cx="3045268" cy="352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65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AD8B-534E-44CF-83BA-2F8DE4EB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82E663-3647-4F99-ADC9-6AF17C7D57C5}"/>
              </a:ext>
            </a:extLst>
          </p:cNvPr>
          <p:cNvSpPr txBox="1">
            <a:spLocks/>
          </p:cNvSpPr>
          <p:nvPr/>
        </p:nvSpPr>
        <p:spPr>
          <a:xfrm>
            <a:off x="703263" y="2265599"/>
            <a:ext cx="11090274" cy="3979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Getting started with GitHub</a:t>
            </a:r>
            <a:endParaRPr lang="en-US" dirty="0"/>
          </a:p>
          <a:p>
            <a:r>
              <a:rPr lang="en-US" dirty="0">
                <a:hlinkClick r:id="rId3"/>
              </a:rPr>
              <a:t>Getting started with Git</a:t>
            </a:r>
            <a:endParaRPr lang="en-US" dirty="0"/>
          </a:p>
          <a:p>
            <a:r>
              <a:rPr lang="en-US" dirty="0">
                <a:hlinkClick r:id="rId4"/>
              </a:rPr>
              <a:t>Installing Anaconda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A Gallery Of </a:t>
            </a:r>
            <a:r>
              <a:rPr lang="en-US" dirty="0" err="1">
                <a:hlinkClick r:id="rId5"/>
              </a:rPr>
              <a:t>Jupyter</a:t>
            </a:r>
            <a:r>
              <a:rPr lang="en-US" dirty="0">
                <a:hlinkClick r:id="rId5"/>
              </a:rPr>
              <a:t> Notebooks</a:t>
            </a:r>
            <a:endParaRPr lang="en-US" dirty="0"/>
          </a:p>
          <a:p>
            <a:r>
              <a:rPr lang="en-US" dirty="0">
                <a:hlinkClick r:id="rId6"/>
              </a:rPr>
              <a:t>https://github.com/JoanneStasiak/JupyterNotebook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2110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3E3423"/>
      </a:dk2>
      <a:lt2>
        <a:srgbClr val="E2E6E8"/>
      </a:lt2>
      <a:accent1>
        <a:srgbClr val="E77029"/>
      </a:accent1>
      <a:accent2>
        <a:srgbClr val="C19D15"/>
      </a:accent2>
      <a:accent3>
        <a:srgbClr val="90AE1F"/>
      </a:accent3>
      <a:accent4>
        <a:srgbClr val="51B814"/>
      </a:accent4>
      <a:accent5>
        <a:srgbClr val="21BD28"/>
      </a:accent5>
      <a:accent6>
        <a:srgbClr val="14BB61"/>
      </a:accent6>
      <a:hlink>
        <a:srgbClr val="3D89B7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5341</TotalTime>
  <Words>198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Avenir Next LT Pro</vt:lpstr>
      <vt:lpstr>3DFloatVTI</vt:lpstr>
      <vt:lpstr>GitHub and Jupyter</vt:lpstr>
      <vt:lpstr>What is GitHub? </vt:lpstr>
      <vt:lpstr>GitHub Vocab</vt:lpstr>
      <vt:lpstr>Why use Github?</vt:lpstr>
      <vt:lpstr>Cons</vt:lpstr>
      <vt:lpstr>Anaconda</vt:lpstr>
      <vt:lpstr>A brief history of jupyter</vt:lpstr>
      <vt:lpstr>Jupyter Notebook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and jupyter</dc:title>
  <dc:creator>Joanne Stasiak</dc:creator>
  <cp:lastModifiedBy>Joanne Stasiak</cp:lastModifiedBy>
  <cp:revision>51</cp:revision>
  <dcterms:created xsi:type="dcterms:W3CDTF">2021-03-10T14:19:36Z</dcterms:created>
  <dcterms:modified xsi:type="dcterms:W3CDTF">2021-04-14T15:33:26Z</dcterms:modified>
</cp:coreProperties>
</file>