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88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6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53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2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95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18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37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1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7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44F3-AF72-4342-9F01-5483766B6D1B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4688-2809-42DB-90B3-340C5B1B1E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r>
              <a:rPr lang="zh-TW" altLang="en-US" dirty="0"/>
              <a:t> 不能用的原因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58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r>
              <a:rPr lang="zh-TW" altLang="en-US" dirty="0"/>
              <a:t>呼叫時實際上發生的事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1022839" y="2631427"/>
            <a:ext cx="2621939" cy="2084572"/>
            <a:chOff x="308830" y="2506755"/>
            <a:chExt cx="2621939" cy="20845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15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"Hello"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bx.buf</a:t>
              </a:r>
              <a:endParaRPr lang="zh-TW" altLang="en-US" dirty="0"/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dirty="0" err="1"/>
              <a:t>myRes</a:t>
            </a:r>
            <a:r>
              <a:rPr lang="en-US" altLang="zh-TW" dirty="0"/>
              <a:t> &lt; 16</a:t>
            </a:r>
            <a:r>
              <a:rPr lang="zh-TW" altLang="en-US" dirty="0"/>
              <a:t> 的狀況</a:t>
            </a:r>
          </a:p>
        </p:txBody>
      </p:sp>
      <p:pic>
        <p:nvPicPr>
          <p:cNvPr id="15" name="內容版面配置區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47" y="1825625"/>
            <a:ext cx="2295525" cy="1638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31423" y="2511425"/>
            <a:ext cx="1591408" cy="22645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18202" y="5143297"/>
            <a:ext cx="1538653" cy="561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87854" y="5239511"/>
            <a:ext cx="88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D54C1E-693F-4DB7-A796-D5056580366C}"/>
              </a:ext>
            </a:extLst>
          </p:cNvPr>
          <p:cNvCxnSpPr>
            <a:cxnSpLocks/>
          </p:cNvCxnSpPr>
          <p:nvPr/>
        </p:nvCxnSpPr>
        <p:spPr>
          <a:xfrm flipV="1">
            <a:off x="3258104" y="4521801"/>
            <a:ext cx="0" cy="94991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3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r>
              <a:rPr lang="zh-TW" altLang="en-US" dirty="0"/>
              <a:t>呼叫時實際上發生的事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1022839" y="2631427"/>
            <a:ext cx="2621939" cy="2084572"/>
            <a:chOff x="308830" y="2506755"/>
            <a:chExt cx="2621939" cy="20845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bx.ptr</a:t>
              </a:r>
              <a:endParaRPr lang="zh-TW" altLang="en-US" dirty="0"/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dirty="0" err="1"/>
              <a:t>myRes</a:t>
            </a:r>
            <a:r>
              <a:rPr lang="en-US" altLang="zh-TW" dirty="0"/>
              <a:t> &gt;= 16</a:t>
            </a:r>
            <a:r>
              <a:rPr lang="zh-TW" altLang="en-US" dirty="0"/>
              <a:t> 的狀況</a:t>
            </a:r>
          </a:p>
        </p:txBody>
      </p:sp>
      <p:pic>
        <p:nvPicPr>
          <p:cNvPr id="15" name="內容版面配置區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47" y="1825625"/>
            <a:ext cx="2295525" cy="1638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31715" y="1860793"/>
            <a:ext cx="2138361" cy="24056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35769" y="4281854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"This is a very long sentence…"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5" idx="1"/>
          </p:cNvCxnSpPr>
          <p:nvPr/>
        </p:nvCxnSpPr>
        <p:spPr>
          <a:xfrm>
            <a:off x="2804746" y="4343400"/>
            <a:ext cx="2031023" cy="1231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3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r>
              <a:rPr lang="zh-TW" altLang="en-US" dirty="0"/>
              <a:t>呼叫時實際上發生的事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dirty="0" err="1"/>
              <a:t>myRes</a:t>
            </a:r>
            <a:r>
              <a:rPr lang="en-US" altLang="zh-TW" dirty="0"/>
              <a:t> &gt;= 16</a:t>
            </a:r>
            <a:r>
              <a:rPr lang="zh-TW" altLang="en-US" dirty="0"/>
              <a:t> 的狀況</a:t>
            </a:r>
          </a:p>
        </p:txBody>
      </p:sp>
      <p:pic>
        <p:nvPicPr>
          <p:cNvPr id="15" name="內容版面配置區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47" y="1825625"/>
            <a:ext cx="2295525" cy="1638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50069" y="2713642"/>
            <a:ext cx="527539" cy="22298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1022839" y="2631427"/>
            <a:ext cx="2621939" cy="2084572"/>
            <a:chOff x="308830" y="2506755"/>
            <a:chExt cx="2621939" cy="2084572"/>
          </a:xfrm>
        </p:grpSpPr>
        <p:grpSp>
          <p:nvGrpSpPr>
            <p:cNvPr id="17" name="群組 16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文字方塊 17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bx.ptr</a:t>
              </a:r>
              <a:endParaRPr lang="zh-TW" altLang="en-US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4835769" y="4281854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"This is a very long sentence…"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endCxn id="25" idx="1"/>
          </p:cNvCxnSpPr>
          <p:nvPr/>
        </p:nvCxnSpPr>
        <p:spPr>
          <a:xfrm>
            <a:off x="2804746" y="4343400"/>
            <a:ext cx="2031023" cy="1231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2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r>
              <a:rPr lang="zh-TW" altLang="en-US" dirty="0"/>
              <a:t>呼叫時實際上發生的事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dirty="0" err="1"/>
              <a:t>myRes</a:t>
            </a:r>
            <a:r>
              <a:rPr lang="en-US" altLang="zh-TW" dirty="0"/>
              <a:t> &gt;= 16</a:t>
            </a:r>
            <a:r>
              <a:rPr lang="zh-TW" altLang="en-US" dirty="0"/>
              <a:t> 的狀況</a:t>
            </a:r>
          </a:p>
        </p:txBody>
      </p:sp>
      <p:pic>
        <p:nvPicPr>
          <p:cNvPr id="15" name="內容版面配置區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47" y="1825625"/>
            <a:ext cx="2295525" cy="1638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31423" y="2942248"/>
            <a:ext cx="1591408" cy="22645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18202" y="5143297"/>
            <a:ext cx="1538653" cy="561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87854" y="5239511"/>
            <a:ext cx="88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022839" y="2631427"/>
            <a:ext cx="2621939" cy="2084572"/>
            <a:chOff x="308830" y="2506755"/>
            <a:chExt cx="2621939" cy="2084572"/>
          </a:xfrm>
        </p:grpSpPr>
        <p:grpSp>
          <p:nvGrpSpPr>
            <p:cNvPr id="20" name="群組 19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bx.ptr</a:t>
              </a:r>
              <a:endParaRPr lang="zh-TW" altLang="en-US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4835769" y="4281854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"This is a very long sentence…"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endCxn id="28" idx="1"/>
          </p:cNvCxnSpPr>
          <p:nvPr/>
        </p:nvCxnSpPr>
        <p:spPr>
          <a:xfrm>
            <a:off x="2804746" y="4343400"/>
            <a:ext cx="2031023" cy="1231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endCxn id="28" idx="1"/>
          </p:cNvCxnSpPr>
          <p:nvPr/>
        </p:nvCxnSpPr>
        <p:spPr>
          <a:xfrm flipV="1">
            <a:off x="2804746" y="4466520"/>
            <a:ext cx="2031023" cy="9671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 小提醒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要注意的是，即便臨時變數不可附值這項規則砍掉了，上面的</a:t>
            </a:r>
            <a:r>
              <a:rPr lang="en-US" altLang="zh-TW" dirty="0"/>
              <a:t>code</a:t>
            </a:r>
            <a:r>
              <a:rPr lang="zh-TW" altLang="en-US" dirty="0"/>
              <a:t>的行為仍然不會是你要的。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為了方便說明，我先拆成 </a:t>
            </a:r>
            <a:r>
              <a:rPr lang="en-US" altLang="zh-TW" dirty="0"/>
              <a:t>new char[</a:t>
            </a:r>
            <a:r>
              <a:rPr lang="en-US" altLang="zh-TW" dirty="0" err="1"/>
              <a:t>newCapacity</a:t>
            </a:r>
            <a:r>
              <a:rPr lang="en-US" altLang="zh-TW" dirty="0"/>
              <a:t>], </a:t>
            </a:r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r>
              <a:rPr lang="zh-TW" altLang="en-US" dirty="0"/>
              <a:t> 還有 </a:t>
            </a:r>
            <a:r>
              <a:rPr lang="en-US" altLang="zh-TW" dirty="0"/>
              <a:t>assign(=) </a:t>
            </a:r>
            <a:r>
              <a:rPr lang="zh-TW" altLang="en-US" dirty="0"/>
              <a:t>這三件事來說明。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467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0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 小提醒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new char[</a:t>
            </a:r>
            <a:r>
              <a:rPr lang="en-US" altLang="zh-TW" dirty="0" err="1"/>
              <a:t>newCapacity</a:t>
            </a:r>
            <a:r>
              <a:rPr lang="en-US" altLang="zh-TW" dirty="0"/>
              <a:t>]</a:t>
            </a:r>
            <a:r>
              <a:rPr lang="zh-TW" altLang="en-US" dirty="0"/>
              <a:t> 會在 </a:t>
            </a:r>
            <a:r>
              <a:rPr lang="en-US" altLang="zh-TW" dirty="0">
                <a:solidFill>
                  <a:srgbClr val="FF0000"/>
                </a:solidFill>
              </a:rPr>
              <a:t>heap</a:t>
            </a:r>
            <a:r>
              <a:rPr lang="zh-TW" altLang="en-US" dirty="0"/>
              <a:t> 中配置足夠的大小後，產生一個臨時的 </a:t>
            </a:r>
            <a:r>
              <a:rPr lang="en-US" altLang="zh-TW" dirty="0"/>
              <a:t>pointer</a:t>
            </a:r>
            <a:r>
              <a:rPr lang="zh-TW" altLang="en-US" dirty="0"/>
              <a:t> 指向該位置。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85" y="856456"/>
            <a:ext cx="3467100" cy="3429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842738" y="3332285"/>
            <a:ext cx="2198077" cy="2549769"/>
            <a:chOff x="7842738" y="3332285"/>
            <a:chExt cx="2198077" cy="2549769"/>
          </a:xfrm>
        </p:grpSpPr>
        <p:sp>
          <p:nvSpPr>
            <p:cNvPr id="5" name="矩形 4"/>
            <p:cNvSpPr/>
            <p:nvPr/>
          </p:nvSpPr>
          <p:spPr>
            <a:xfrm>
              <a:off x="7842738" y="3332285"/>
              <a:ext cx="2198077" cy="2549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7851530" y="3842241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855926" y="4387365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7851530" y="4914903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154615" y="882833"/>
            <a:ext cx="2259624" cy="24258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838199" y="5944678"/>
            <a:ext cx="2885709" cy="561760"/>
            <a:chOff x="838200" y="3561361"/>
            <a:chExt cx="2885709" cy="561760"/>
          </a:xfrm>
        </p:grpSpPr>
        <p:sp>
          <p:nvSpPr>
            <p:cNvPr id="13" name="矩形 12"/>
            <p:cNvSpPr/>
            <p:nvPr/>
          </p:nvSpPr>
          <p:spPr>
            <a:xfrm>
              <a:off x="2185256" y="3561361"/>
              <a:ext cx="1538653" cy="561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38200" y="3657575"/>
              <a:ext cx="1329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new char[…]</a:t>
              </a:r>
              <a:endParaRPr lang="zh-TW" altLang="en-US" dirty="0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V="1">
            <a:off x="2954581" y="3578469"/>
            <a:ext cx="4870572" cy="264708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838200" y="2712568"/>
            <a:ext cx="2621939" cy="2084572"/>
            <a:chOff x="308830" y="2506755"/>
            <a:chExt cx="2621939" cy="2084572"/>
          </a:xfrm>
        </p:grpSpPr>
        <p:grpSp>
          <p:nvGrpSpPr>
            <p:cNvPr id="31" name="群組 30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bx.ptr</a:t>
              </a:r>
              <a:endParaRPr lang="zh-TW" altLang="en-US" dirty="0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4367578" y="2908139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"This is a very long sentence…"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endCxn id="39" idx="1"/>
          </p:cNvCxnSpPr>
          <p:nvPr/>
        </p:nvCxnSpPr>
        <p:spPr>
          <a:xfrm flipV="1">
            <a:off x="2599593" y="3092805"/>
            <a:ext cx="1767985" cy="12919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7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 小提醒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接著</a:t>
            </a:r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r>
              <a:rPr lang="zh-TW" altLang="en-US" dirty="0"/>
              <a:t>也會產生一個臨時的 </a:t>
            </a:r>
            <a:r>
              <a:rPr lang="en-US" altLang="zh-TW" dirty="0"/>
              <a:t>pointer</a:t>
            </a:r>
            <a:r>
              <a:rPr lang="zh-TW" altLang="en-US" dirty="0"/>
              <a:t> 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85" y="856456"/>
            <a:ext cx="3467100" cy="3429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842738" y="3332285"/>
            <a:ext cx="2198077" cy="2549769"/>
            <a:chOff x="7842738" y="3332285"/>
            <a:chExt cx="2198077" cy="2549769"/>
          </a:xfrm>
        </p:grpSpPr>
        <p:sp>
          <p:nvSpPr>
            <p:cNvPr id="5" name="矩形 4"/>
            <p:cNvSpPr/>
            <p:nvPr/>
          </p:nvSpPr>
          <p:spPr>
            <a:xfrm>
              <a:off x="7842738" y="3332285"/>
              <a:ext cx="2198077" cy="2549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7851530" y="3842241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855926" y="4387365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7851530" y="4914903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838199" y="5944678"/>
            <a:ext cx="2885709" cy="561760"/>
            <a:chOff x="838200" y="3561361"/>
            <a:chExt cx="2885709" cy="561760"/>
          </a:xfrm>
        </p:grpSpPr>
        <p:sp>
          <p:nvSpPr>
            <p:cNvPr id="13" name="矩形 12"/>
            <p:cNvSpPr/>
            <p:nvPr/>
          </p:nvSpPr>
          <p:spPr>
            <a:xfrm>
              <a:off x="2185256" y="3561361"/>
              <a:ext cx="1538653" cy="561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38200" y="3657575"/>
              <a:ext cx="1329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new char[…]</a:t>
              </a:r>
              <a:endParaRPr lang="zh-TW" altLang="en-US" dirty="0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V="1">
            <a:off x="3389801" y="3578470"/>
            <a:ext cx="4435352" cy="26470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838200" y="2712568"/>
            <a:ext cx="2621939" cy="2084572"/>
            <a:chOff x="308830" y="2506755"/>
            <a:chExt cx="2621939" cy="2084572"/>
          </a:xfrm>
        </p:grpSpPr>
        <p:grpSp>
          <p:nvGrpSpPr>
            <p:cNvPr id="31" name="群組 30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bx.ptr</a:t>
              </a:r>
              <a:endParaRPr lang="zh-TW" altLang="en-US" dirty="0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4367578" y="2908139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"This is a very long sentence…"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endCxn id="39" idx="1"/>
          </p:cNvCxnSpPr>
          <p:nvPr/>
        </p:nvCxnSpPr>
        <p:spPr>
          <a:xfrm flipV="1">
            <a:off x="2599593" y="3092805"/>
            <a:ext cx="1767985" cy="12919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117123" y="882833"/>
            <a:ext cx="808892" cy="24258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838199" y="5130109"/>
            <a:ext cx="2885709" cy="561760"/>
            <a:chOff x="838200" y="3561361"/>
            <a:chExt cx="2885709" cy="561760"/>
          </a:xfrm>
        </p:grpSpPr>
        <p:sp>
          <p:nvSpPr>
            <p:cNvPr id="29" name="矩形 28"/>
            <p:cNvSpPr/>
            <p:nvPr/>
          </p:nvSpPr>
          <p:spPr>
            <a:xfrm>
              <a:off x="2185256" y="3561361"/>
              <a:ext cx="1538653" cy="561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838200" y="3657575"/>
              <a:ext cx="1329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myPtr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</p:grpSp>
      <p:cxnSp>
        <p:nvCxnSpPr>
          <p:cNvPr id="15" name="直線單箭頭接點 14"/>
          <p:cNvCxnSpPr>
            <a:endCxn id="39" idx="1"/>
          </p:cNvCxnSpPr>
          <p:nvPr/>
        </p:nvCxnSpPr>
        <p:spPr>
          <a:xfrm flipV="1">
            <a:off x="3297115" y="3092805"/>
            <a:ext cx="1070463" cy="23181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6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 小提醒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最後進行 </a:t>
            </a:r>
            <a:r>
              <a:rPr lang="en-US" altLang="zh-TW" dirty="0"/>
              <a:t>assign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85" y="856456"/>
            <a:ext cx="3467100" cy="3429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842738" y="3332285"/>
            <a:ext cx="2198077" cy="2549769"/>
            <a:chOff x="7842738" y="3332285"/>
            <a:chExt cx="2198077" cy="2549769"/>
          </a:xfrm>
        </p:grpSpPr>
        <p:sp>
          <p:nvSpPr>
            <p:cNvPr id="5" name="矩形 4"/>
            <p:cNvSpPr/>
            <p:nvPr/>
          </p:nvSpPr>
          <p:spPr>
            <a:xfrm>
              <a:off x="7842738" y="3332285"/>
              <a:ext cx="2198077" cy="2549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7851530" y="3842241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855926" y="4387365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7851530" y="4914903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838199" y="5944678"/>
            <a:ext cx="2885709" cy="561760"/>
            <a:chOff x="838200" y="3561361"/>
            <a:chExt cx="2885709" cy="561760"/>
          </a:xfrm>
        </p:grpSpPr>
        <p:sp>
          <p:nvSpPr>
            <p:cNvPr id="13" name="矩形 12"/>
            <p:cNvSpPr/>
            <p:nvPr/>
          </p:nvSpPr>
          <p:spPr>
            <a:xfrm>
              <a:off x="2185256" y="3561361"/>
              <a:ext cx="1538653" cy="561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38200" y="3657575"/>
              <a:ext cx="1329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new char[…]</a:t>
              </a:r>
              <a:endParaRPr lang="zh-TW" altLang="en-US" dirty="0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V="1">
            <a:off x="3389801" y="3578470"/>
            <a:ext cx="4435352" cy="26470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838200" y="2712568"/>
            <a:ext cx="2621939" cy="2084572"/>
            <a:chOff x="308830" y="2506755"/>
            <a:chExt cx="2621939" cy="2084572"/>
          </a:xfrm>
        </p:grpSpPr>
        <p:grpSp>
          <p:nvGrpSpPr>
            <p:cNvPr id="31" name="群組 30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bx.ptr</a:t>
              </a:r>
              <a:endParaRPr lang="zh-TW" altLang="en-US" dirty="0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4367578" y="2908139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"This is a very long sentence…"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endCxn id="39" idx="1"/>
          </p:cNvCxnSpPr>
          <p:nvPr/>
        </p:nvCxnSpPr>
        <p:spPr>
          <a:xfrm flipV="1">
            <a:off x="2599593" y="3092805"/>
            <a:ext cx="1767985" cy="12919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934813" y="882833"/>
            <a:ext cx="228595" cy="2337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838199" y="5130109"/>
            <a:ext cx="2885709" cy="561760"/>
            <a:chOff x="838200" y="3561361"/>
            <a:chExt cx="2885709" cy="561760"/>
          </a:xfrm>
        </p:grpSpPr>
        <p:sp>
          <p:nvSpPr>
            <p:cNvPr id="29" name="矩形 28"/>
            <p:cNvSpPr/>
            <p:nvPr/>
          </p:nvSpPr>
          <p:spPr>
            <a:xfrm>
              <a:off x="2185256" y="3561361"/>
              <a:ext cx="1538653" cy="561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838200" y="3657575"/>
              <a:ext cx="1329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myPtr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</p:grpSp>
      <p:cxnSp>
        <p:nvCxnSpPr>
          <p:cNvPr id="15" name="直線單箭頭接點 14"/>
          <p:cNvCxnSpPr/>
          <p:nvPr/>
        </p:nvCxnSpPr>
        <p:spPr>
          <a:xfrm flipV="1">
            <a:off x="3297115" y="3478446"/>
            <a:ext cx="4528038" cy="193254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3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 小提醒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可以發現這樣其實是沒有意義的。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85" y="856456"/>
            <a:ext cx="3467100" cy="3429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7842738" y="3332285"/>
            <a:ext cx="2198077" cy="2549769"/>
            <a:chOff x="7842738" y="3332285"/>
            <a:chExt cx="2198077" cy="2549769"/>
          </a:xfrm>
        </p:grpSpPr>
        <p:sp>
          <p:nvSpPr>
            <p:cNvPr id="5" name="矩形 4"/>
            <p:cNvSpPr/>
            <p:nvPr/>
          </p:nvSpPr>
          <p:spPr>
            <a:xfrm>
              <a:off x="7842738" y="3332285"/>
              <a:ext cx="2198077" cy="25497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7851530" y="3842241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855926" y="4387365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7851530" y="4914903"/>
              <a:ext cx="2171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838199" y="5944678"/>
            <a:ext cx="2885709" cy="561760"/>
            <a:chOff x="838200" y="3561361"/>
            <a:chExt cx="2885709" cy="561760"/>
          </a:xfrm>
        </p:grpSpPr>
        <p:sp>
          <p:nvSpPr>
            <p:cNvPr id="13" name="矩形 12"/>
            <p:cNvSpPr/>
            <p:nvPr/>
          </p:nvSpPr>
          <p:spPr>
            <a:xfrm>
              <a:off x="2185256" y="3561361"/>
              <a:ext cx="1538653" cy="561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838200" y="3657575"/>
              <a:ext cx="1329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new char[…]</a:t>
              </a:r>
              <a:endParaRPr lang="zh-TW" altLang="en-US" dirty="0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V="1">
            <a:off x="3389801" y="3578470"/>
            <a:ext cx="4435352" cy="26470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838200" y="2712568"/>
            <a:ext cx="2621939" cy="2084572"/>
            <a:chOff x="308830" y="2506755"/>
            <a:chExt cx="2621939" cy="2084572"/>
          </a:xfrm>
        </p:grpSpPr>
        <p:grpSp>
          <p:nvGrpSpPr>
            <p:cNvPr id="31" name="群組 30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31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bx.ptr</a:t>
              </a:r>
              <a:endParaRPr lang="zh-TW" altLang="en-US" dirty="0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4367578" y="2908139"/>
            <a:ext cx="309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"This is a very long sentence…"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endCxn id="39" idx="1"/>
          </p:cNvCxnSpPr>
          <p:nvPr/>
        </p:nvCxnSpPr>
        <p:spPr>
          <a:xfrm flipV="1">
            <a:off x="2599593" y="3092805"/>
            <a:ext cx="1767985" cy="12919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934813" y="882833"/>
            <a:ext cx="228595" cy="2337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838199" y="5130109"/>
            <a:ext cx="2885709" cy="561760"/>
            <a:chOff x="838200" y="3561361"/>
            <a:chExt cx="2885709" cy="561760"/>
          </a:xfrm>
        </p:grpSpPr>
        <p:sp>
          <p:nvSpPr>
            <p:cNvPr id="29" name="矩形 28"/>
            <p:cNvSpPr/>
            <p:nvPr/>
          </p:nvSpPr>
          <p:spPr>
            <a:xfrm>
              <a:off x="2185256" y="3561361"/>
              <a:ext cx="1538653" cy="561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838200" y="3657575"/>
              <a:ext cx="1329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myPtr</a:t>
              </a:r>
              <a:r>
                <a:rPr lang="en-US" altLang="zh-TW" dirty="0"/>
                <a:t>()</a:t>
              </a:r>
              <a:endParaRPr lang="zh-TW" altLang="en-US" dirty="0"/>
            </a:p>
          </p:txBody>
        </p:sp>
      </p:grpSp>
      <p:cxnSp>
        <p:nvCxnSpPr>
          <p:cNvPr id="15" name="直線單箭頭接點 14"/>
          <p:cNvCxnSpPr/>
          <p:nvPr/>
        </p:nvCxnSpPr>
        <p:spPr>
          <a:xfrm flipV="1">
            <a:off x="3297115" y="3478446"/>
            <a:ext cx="4528038" cy="193254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D33A024-E236-4E75-ABD5-8303F7C0E8CA}"/>
              </a:ext>
            </a:extLst>
          </p:cNvPr>
          <p:cNvSpPr/>
          <p:nvPr/>
        </p:nvSpPr>
        <p:spPr>
          <a:xfrm rot="19359942">
            <a:off x="2216591" y="3394811"/>
            <a:ext cx="2451693" cy="7611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關於臨時變數</a:t>
            </a:r>
          </a:p>
        </p:txBody>
      </p:sp>
      <p:sp>
        <p:nvSpPr>
          <p:cNvPr id="43" name="內容版面配置區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上面這行簡單 </a:t>
            </a:r>
            <a:r>
              <a:rPr lang="en-US" altLang="zh-TW" dirty="0"/>
              <a:t>code</a:t>
            </a:r>
          </a:p>
          <a:p>
            <a:pPr marL="0" indent="0">
              <a:buNone/>
            </a:pPr>
            <a:r>
              <a:rPr lang="zh-TW" altLang="en-US" dirty="0"/>
              <a:t>會先進行計算 </a:t>
            </a:r>
            <a:r>
              <a:rPr lang="en-US" altLang="zh-TW" dirty="0"/>
              <a:t>3 * 5 = 15</a:t>
            </a:r>
          </a:p>
          <a:p>
            <a:pPr marL="0" indent="0">
              <a:buNone/>
            </a:pPr>
            <a:r>
              <a:rPr lang="zh-TW" altLang="en-US" dirty="0"/>
              <a:t>再計算 </a:t>
            </a:r>
            <a:r>
              <a:rPr lang="en-US" altLang="zh-TW" dirty="0"/>
              <a:t>15 + 2 = 17</a:t>
            </a:r>
          </a:p>
          <a:p>
            <a:pPr marL="0" indent="0">
              <a:buNone/>
            </a:pPr>
            <a:r>
              <a:rPr lang="zh-TW" altLang="en-US" dirty="0"/>
              <a:t>最後把 </a:t>
            </a:r>
            <a:r>
              <a:rPr lang="en-US" altLang="zh-TW" dirty="0"/>
              <a:t>17</a:t>
            </a:r>
            <a:r>
              <a:rPr lang="zh-TW" altLang="en-US" dirty="0"/>
              <a:t> 放入 </a:t>
            </a:r>
            <a:r>
              <a:rPr lang="en-US" altLang="zh-TW" dirty="0"/>
              <a:t>a</a:t>
            </a:r>
            <a:r>
              <a:rPr lang="zh-TW" altLang="en-US" dirty="0"/>
              <a:t> 裡面</a:t>
            </a: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40" y="1825625"/>
            <a:ext cx="2038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5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關於臨時變數</a:t>
            </a:r>
          </a:p>
        </p:txBody>
      </p:sp>
      <p:sp>
        <p:nvSpPr>
          <p:cNvPr id="43" name="內容版面配置區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但是這裡實際上有個細節被隱藏了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就是在電腦中只要想儲存數值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就一定要配置相應的記憶體空間給它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所以在計算完 </a:t>
            </a:r>
            <a:r>
              <a:rPr lang="en-US" altLang="zh-TW" dirty="0"/>
              <a:t>3</a:t>
            </a:r>
            <a:r>
              <a:rPr lang="zh-TW" altLang="en-US" dirty="0"/>
              <a:t> *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 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系統其實偷偷用了一塊空間把這個 </a:t>
            </a:r>
            <a:r>
              <a:rPr lang="en-US" altLang="zh-TW" dirty="0"/>
              <a:t>15</a:t>
            </a:r>
            <a:r>
              <a:rPr lang="zh-TW" altLang="en-US" dirty="0"/>
              <a:t> 記錄起來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方便等等再進行 </a:t>
            </a:r>
            <a:r>
              <a:rPr lang="en-US" altLang="zh-TW" dirty="0"/>
              <a:t>+ 2</a:t>
            </a:r>
            <a:r>
              <a:rPr lang="zh-TW" altLang="en-US" dirty="0"/>
              <a:t> 的運算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而那塊空間就叫做</a:t>
            </a:r>
            <a:r>
              <a:rPr lang="zh-TW" altLang="en-US" dirty="0">
                <a:solidFill>
                  <a:srgbClr val="FF0000"/>
                </a:solidFill>
              </a:rPr>
              <a:t>臨時變數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40" y="1825625"/>
            <a:ext cx="2038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關於臨時變數</a:t>
            </a:r>
          </a:p>
        </p:txBody>
      </p:sp>
      <p:sp>
        <p:nvSpPr>
          <p:cNvPr id="43" name="內容版面配置區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實際上這邊應該有兩個臨時變數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一個儲存 </a:t>
            </a:r>
            <a:r>
              <a:rPr lang="en-US" altLang="zh-TW" dirty="0"/>
              <a:t>3 * 5 = 15</a:t>
            </a:r>
            <a:r>
              <a:rPr lang="zh-TW" altLang="en-US" dirty="0"/>
              <a:t> 的結果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另一個再儲存 </a:t>
            </a:r>
            <a:r>
              <a:rPr lang="en-US" altLang="zh-TW" dirty="0"/>
              <a:t>15 + 2 = 17</a:t>
            </a:r>
            <a:r>
              <a:rPr lang="zh-TW" altLang="en-US" dirty="0"/>
              <a:t> 的結果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之後再把 </a:t>
            </a:r>
            <a:r>
              <a:rPr lang="en-US" altLang="zh-TW" dirty="0"/>
              <a:t>17</a:t>
            </a:r>
            <a:r>
              <a:rPr lang="zh-TW" altLang="en-US" dirty="0"/>
              <a:t> 的值從第二個臨時變數存到 </a:t>
            </a:r>
            <a:r>
              <a:rPr lang="en-US" altLang="zh-TW" dirty="0"/>
              <a:t>a</a:t>
            </a:r>
            <a:r>
              <a:rPr lang="zh-TW" altLang="en-US" dirty="0"/>
              <a:t> 裡面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實際上在</a:t>
            </a:r>
            <a:r>
              <a:rPr lang="en-US" altLang="zh-TW" dirty="0" err="1"/>
              <a:t>c++</a:t>
            </a:r>
            <a:r>
              <a:rPr lang="zh-TW" altLang="en-US" dirty="0"/>
              <a:t>中有許多地方都會建立臨時變數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不過這邊就先不細講了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40" y="1825625"/>
            <a:ext cx="2038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0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臨時變數的性質</a:t>
            </a:r>
          </a:p>
        </p:txBody>
      </p:sp>
      <p:sp>
        <p:nvSpPr>
          <p:cNvPr id="43" name="內容版面配置區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臨時變數有幾個很重要的性質：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不可以被改變</a:t>
            </a:r>
            <a:br>
              <a:rPr lang="en-US" altLang="zh-TW" dirty="0"/>
            </a:br>
            <a:r>
              <a:rPr lang="zh-TW" altLang="en-US" dirty="0"/>
              <a:t>你不會見到 </a:t>
            </a:r>
            <a:r>
              <a:rPr lang="en-US" altLang="zh-TW" dirty="0"/>
              <a:t>3 = 1 * 3;</a:t>
            </a:r>
            <a:r>
              <a:rPr lang="zh-TW" altLang="en-US" dirty="0"/>
              <a:t> 、 </a:t>
            </a:r>
            <a:r>
              <a:rPr lang="en-US" altLang="zh-TW" dirty="0"/>
              <a:t>a + b = c;</a:t>
            </a:r>
            <a:r>
              <a:rPr lang="zh-TW" altLang="en-US" dirty="0"/>
              <a:t> 或是 </a:t>
            </a:r>
            <a:r>
              <a:rPr lang="en-US" altLang="zh-TW" dirty="0"/>
              <a:t>true = !false; </a:t>
            </a:r>
            <a:r>
              <a:rPr lang="zh-TW" altLang="en-US" dirty="0"/>
              <a:t>之類的寫法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不可以取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br>
              <a:rPr lang="en-US" altLang="zh-TW" dirty="0"/>
            </a:br>
            <a:r>
              <a:rPr lang="zh-TW" altLang="en-US" dirty="0"/>
              <a:t>因為臨時變數實際上是被儲存在 </a:t>
            </a:r>
            <a:r>
              <a:rPr lang="en-US" altLang="zh-TW" dirty="0" err="1"/>
              <a:t>cpu</a:t>
            </a:r>
            <a:r>
              <a:rPr lang="zh-TW" altLang="en-US" dirty="0"/>
              <a:t> 內，所以並沒有 </a:t>
            </a:r>
            <a:r>
              <a:rPr lang="en-US" altLang="zh-TW" dirty="0"/>
              <a:t>address </a:t>
            </a:r>
            <a:r>
              <a:rPr lang="zh-TW" altLang="en-US" dirty="0"/>
              <a:t>這個屬性，</a:t>
            </a:r>
            <a:r>
              <a:rPr lang="en-US" altLang="zh-TW" dirty="0"/>
              <a:t>address</a:t>
            </a:r>
            <a:r>
              <a:rPr lang="zh-TW" altLang="en-US" dirty="0"/>
              <a:t> 只有在 </a:t>
            </a:r>
            <a:r>
              <a:rPr lang="en-US" altLang="zh-TW" dirty="0"/>
              <a:t>RAM</a:t>
            </a:r>
            <a:r>
              <a:rPr lang="zh-TW" altLang="en-US" dirty="0"/>
              <a:t> 中的變數會有。</a:t>
            </a:r>
            <a:br>
              <a:rPr lang="en-US" altLang="zh-TW" dirty="0"/>
            </a:br>
            <a:r>
              <a:rPr lang="zh-TW" altLang="en-US" dirty="0"/>
              <a:t>所以下面的操作都是非法的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8713"/>
            <a:ext cx="62007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 臨時變數與</a:t>
            </a:r>
            <a:r>
              <a:rPr lang="en-US" altLang="zh-TW" dirty="0"/>
              <a:t>function</a:t>
            </a:r>
            <a:r>
              <a:rPr lang="zh-TW" altLang="en-US" dirty="0"/>
              <a:t>的關係</a:t>
            </a:r>
          </a:p>
        </p:txBody>
      </p:sp>
      <p:sp>
        <p:nvSpPr>
          <p:cNvPr id="43" name="內容版面配置區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為甚麼要提到臨時變數？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 </a:t>
            </a:r>
            <a:r>
              <a:rPr lang="en-US" altLang="zh-TW" dirty="0" err="1"/>
              <a:t>c++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function </a:t>
            </a:r>
            <a:r>
              <a:rPr lang="zh-TW" altLang="en-US" dirty="0"/>
              <a:t>只要不是 </a:t>
            </a:r>
            <a:r>
              <a:rPr lang="en-US" altLang="zh-TW" dirty="0"/>
              <a:t>void</a:t>
            </a:r>
            <a:r>
              <a:rPr lang="zh-TW" altLang="en-US" dirty="0"/>
              <a:t> 且 </a:t>
            </a:r>
            <a:r>
              <a:rPr lang="en-US" altLang="zh-TW" dirty="0"/>
              <a:t>return</a:t>
            </a:r>
            <a:r>
              <a:rPr lang="zh-TW" altLang="en-US" dirty="0"/>
              <a:t> 的 </a:t>
            </a:r>
            <a:r>
              <a:rPr lang="en-US" altLang="zh-TW" dirty="0"/>
              <a:t>type</a:t>
            </a:r>
            <a:r>
              <a:rPr lang="zh-TW" altLang="en-US" dirty="0"/>
              <a:t> 不是 </a:t>
            </a:r>
            <a:r>
              <a:rPr lang="en-US" altLang="zh-TW" dirty="0"/>
              <a:t>reference</a:t>
            </a:r>
          </a:p>
          <a:p>
            <a:pPr marL="0" indent="0">
              <a:buNone/>
            </a:pPr>
            <a:r>
              <a:rPr lang="zh-TW" altLang="en-US" dirty="0"/>
              <a:t>那麼實際上 </a:t>
            </a:r>
            <a:r>
              <a:rPr lang="en-US" altLang="zh-TW" dirty="0"/>
              <a:t>return</a:t>
            </a:r>
            <a:r>
              <a:rPr lang="zh-TW" altLang="en-US" dirty="0"/>
              <a:t> 值都會先被儲存在臨時變數內。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0126"/>
            <a:ext cx="3419475" cy="31623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4141177"/>
            <a:ext cx="293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當然上述條件成立，是在編譯器沒有進行一些優化，如</a:t>
            </a:r>
            <a:r>
              <a:rPr lang="en-US" altLang="zh-TW" dirty="0"/>
              <a:t>RVO</a:t>
            </a:r>
            <a:r>
              <a:rPr lang="zh-TW" altLang="en-US" dirty="0"/>
              <a:t>等等，這個大前提之下。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561385" y="3360126"/>
            <a:ext cx="0" cy="71950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回到正題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有鑑於前一頁提到的內容，作業中的 </a:t>
            </a:r>
            <a:r>
              <a:rPr lang="en-US" altLang="zh-TW" dirty="0" err="1"/>
              <a:t>myPtr</a:t>
            </a:r>
            <a:r>
              <a:rPr lang="en-US" altLang="zh-TW" dirty="0"/>
              <a:t>() return</a:t>
            </a:r>
            <a:r>
              <a:rPr lang="zh-TW" altLang="en-US" dirty="0"/>
              <a:t> 的是 </a:t>
            </a:r>
            <a:r>
              <a:rPr lang="en-US" altLang="zh-TW" dirty="0"/>
              <a:t>pointer</a:t>
            </a:r>
            <a:r>
              <a:rPr lang="zh-TW" altLang="en-US" dirty="0"/>
              <a:t> 不是 </a:t>
            </a:r>
            <a:r>
              <a:rPr lang="en-US" altLang="zh-TW" dirty="0"/>
              <a:t>reference</a:t>
            </a:r>
            <a:r>
              <a:rPr lang="zh-TW" altLang="en-US" dirty="0"/>
              <a:t>，因此是個臨時變數，又因為臨時變數不可再附值的性質，下面這行會錯就是很清楚的事了。</a:t>
            </a:r>
          </a:p>
        </p:txBody>
      </p:sp>
      <p:pic>
        <p:nvPicPr>
          <p:cNvPr id="16" name="內容版面配置區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295525" cy="16383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4551"/>
            <a:ext cx="3467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1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r>
              <a:rPr lang="zh-TW" altLang="en-US" dirty="0"/>
              <a:t>呼叫時實際上發生的事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1022839" y="2631427"/>
            <a:ext cx="2621939" cy="2084572"/>
            <a:chOff x="308830" y="2506755"/>
            <a:chExt cx="2621939" cy="20845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15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"Hello"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bx.buf</a:t>
              </a:r>
              <a:endParaRPr lang="zh-TW" altLang="en-US" dirty="0"/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dirty="0" err="1"/>
              <a:t>myRes</a:t>
            </a:r>
            <a:r>
              <a:rPr lang="en-US" altLang="zh-TW" dirty="0"/>
              <a:t> &lt; 16</a:t>
            </a:r>
            <a:r>
              <a:rPr lang="zh-TW" altLang="en-US" dirty="0"/>
              <a:t> 的狀況</a:t>
            </a:r>
          </a:p>
        </p:txBody>
      </p:sp>
      <p:pic>
        <p:nvPicPr>
          <p:cNvPr id="15" name="內容版面配置區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47" y="1825625"/>
            <a:ext cx="2295525" cy="1638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31715" y="1860793"/>
            <a:ext cx="2138361" cy="24056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43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err="1"/>
              <a:t>myPtr</a:t>
            </a:r>
            <a:r>
              <a:rPr lang="en-US" altLang="zh-TW" dirty="0"/>
              <a:t>()</a:t>
            </a:r>
            <a:r>
              <a:rPr lang="zh-TW" altLang="en-US" dirty="0"/>
              <a:t>呼叫時實際上發生的事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1022839" y="2631427"/>
            <a:ext cx="2621939" cy="2084572"/>
            <a:chOff x="308830" y="2506755"/>
            <a:chExt cx="2621939" cy="20845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16269" y="2506755"/>
              <a:ext cx="1714500" cy="2084572"/>
              <a:chOff x="3385037" y="2400300"/>
              <a:chExt cx="1714500" cy="20845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472962" y="2506755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15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72961" y="316617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5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72961" y="3825128"/>
                <a:ext cx="1538653" cy="5617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"Hello"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85037" y="2400300"/>
                <a:ext cx="1714500" cy="2084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/>
            <p:cNvSpPr txBox="1"/>
            <p:nvPr/>
          </p:nvSpPr>
          <p:spPr>
            <a:xfrm>
              <a:off x="346566" y="2709424"/>
              <a:ext cx="81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myRes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08831" y="3364375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mySize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08830" y="4027797"/>
              <a:ext cx="880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bx.buf</a:t>
              </a:r>
              <a:endParaRPr lang="zh-TW" altLang="en-US" dirty="0"/>
            </a:p>
          </p:txBody>
        </p:sp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dirty="0" err="1"/>
              <a:t>myRes</a:t>
            </a:r>
            <a:r>
              <a:rPr lang="en-US" altLang="zh-TW" dirty="0"/>
              <a:t> &lt; 16</a:t>
            </a:r>
            <a:r>
              <a:rPr lang="zh-TW" altLang="en-US" dirty="0"/>
              <a:t> 的狀況</a:t>
            </a:r>
          </a:p>
        </p:txBody>
      </p:sp>
      <p:pic>
        <p:nvPicPr>
          <p:cNvPr id="15" name="內容版面配置區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47" y="1825625"/>
            <a:ext cx="2295525" cy="1638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50069" y="2282821"/>
            <a:ext cx="1820007" cy="22298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5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759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myPtr() = new … 不能用的原因</vt:lpstr>
      <vt:lpstr>1. 關於臨時變數</vt:lpstr>
      <vt:lpstr>1. 關於臨時變數</vt:lpstr>
      <vt:lpstr>1. 關於臨時變數</vt:lpstr>
      <vt:lpstr>2. 臨時變數的性質</vt:lpstr>
      <vt:lpstr>3. 臨時變數與function的關係</vt:lpstr>
      <vt:lpstr>4. 回到正題</vt:lpstr>
      <vt:lpstr>5. myPtr()呼叫時實際上發生的事</vt:lpstr>
      <vt:lpstr>5. myPtr()呼叫時實際上發生的事</vt:lpstr>
      <vt:lpstr>5. myPtr()呼叫時實際上發生的事</vt:lpstr>
      <vt:lpstr>5. myPtr()呼叫時實際上發生的事</vt:lpstr>
      <vt:lpstr>5. myPtr()呼叫時實際上發生的事</vt:lpstr>
      <vt:lpstr>5. myPtr()呼叫時實際上發生的事</vt:lpstr>
      <vt:lpstr>6. 小提醒</vt:lpstr>
      <vt:lpstr>6. 小提醒</vt:lpstr>
      <vt:lpstr>6. 小提醒</vt:lpstr>
      <vt:lpstr>6. 小提醒</vt:lpstr>
      <vt:lpstr>6. 小提醒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育霖 游</dc:creator>
  <cp:lastModifiedBy>Joanne Wang</cp:lastModifiedBy>
  <cp:revision>28</cp:revision>
  <dcterms:created xsi:type="dcterms:W3CDTF">2020-04-10T23:34:59Z</dcterms:created>
  <dcterms:modified xsi:type="dcterms:W3CDTF">2020-04-13T11:28:52Z</dcterms:modified>
</cp:coreProperties>
</file>