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/>
              <a:t>6/23/17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/>
              <a:t>6/23/17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/>
              <a:t>6/23/17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/>
              <a:t>6/23/17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/>
              <a:t>6/23/17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/>
              <a:t>6/23/17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/>
              <a:t>6/23/17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/>
              <a:t>6/23/17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/>
              <a:t>6/23/17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/>
              <a:t>6/23/17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/>
              <a:t>6/23/17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/>
              <a:t>6/23/17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nl-NL" sz="4800" dirty="0"/>
              <a:t>Inversion based on simultaneous </a:t>
            </a:r>
            <a:br>
              <a:rPr lang="nl-NL" sz="4800" dirty="0"/>
            </a:br>
            <a:r>
              <a:rPr lang="nl-NL" sz="4800" dirty="0"/>
              <a:t>observations of voltage and calcium </a:t>
            </a:r>
            <a:br>
              <a:rPr lang="nl-NL" sz="4800" dirty="0"/>
            </a:br>
            <a:r>
              <a:rPr lang="nl-NL" sz="4800" dirty="0"/>
              <a:t>concentration 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Joanneke E Jansen, </a:t>
            </a:r>
            <a:r>
              <a:rPr lang="nl-NL" dirty="0" err="1" smtClean="0"/>
              <a:t>JuNe</a:t>
            </a:r>
            <a:r>
              <a:rPr lang="nl-NL" dirty="0" smtClean="0"/>
              <a:t> </a:t>
            </a:r>
            <a:r>
              <a:rPr lang="nl-NL" dirty="0" smtClean="0"/>
              <a:t>2017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699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Inversion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</a:t>
            </a:r>
            <a:r>
              <a:rPr lang="nl-NL" dirty="0" smtClean="0"/>
              <a:t>he </a:t>
            </a:r>
            <a:r>
              <a:rPr lang="nl-NL" dirty="0"/>
              <a:t>computation of the most plausible values of not directly observable parameters using a set of measurements</a:t>
            </a:r>
            <a:r>
              <a:rPr lang="nl-NL" dirty="0" smtClean="0"/>
              <a:t>.</a:t>
            </a:r>
            <a:endParaRPr lang="nl-NL" dirty="0"/>
          </a:p>
          <a:p>
            <a:r>
              <a:rPr lang="nl-NL" b="1" dirty="0" smtClean="0"/>
              <a:t>Classical inversion: patch clamping</a:t>
            </a:r>
            <a:endParaRPr lang="nl-NL" b="1" dirty="0"/>
          </a:p>
          <a:p>
            <a:r>
              <a:rPr lang="nl-NL" dirty="0" smtClean="0"/>
              <a:t>- precise single cell measurements of transmembrane voltage, but time and labour intensive</a:t>
            </a:r>
          </a:p>
          <a:p>
            <a:r>
              <a:rPr lang="nl-NL" b="1" dirty="0" smtClean="0"/>
              <a:t>Alternative: optical mapping</a:t>
            </a:r>
          </a:p>
          <a:p>
            <a:r>
              <a:rPr lang="nl-NL" dirty="0" smtClean="0"/>
              <a:t>- voltage and calcium waves of a cluster of cells can be measured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39234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Optical mapping</a:t>
            </a:r>
            <a:endParaRPr lang="nl-NL" dirty="0"/>
          </a:p>
        </p:txBody>
      </p:sp>
      <p:pic>
        <p:nvPicPr>
          <p:cNvPr id="4" name="RES201249_movie1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43288" y="1846263"/>
            <a:ext cx="5364162" cy="4022725"/>
          </a:xfrm>
        </p:spPr>
      </p:pic>
      <p:sp>
        <p:nvSpPr>
          <p:cNvPr id="5" name="Rechthoek 4"/>
          <p:cNvSpPr/>
          <p:nvPr/>
        </p:nvSpPr>
        <p:spPr>
          <a:xfrm>
            <a:off x="393927" y="6379826"/>
            <a:ext cx="114628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rgbClr val="000000"/>
                </a:solidFill>
              </a:rPr>
              <a:t>Lee, P., Klos, M., Bollensdorff, C., Hou, L., Ewart, P., Kamp, T. J., </a:t>
            </a:r>
            <a:r>
              <a:rPr lang="mr-IN" sz="1200" dirty="0" smtClean="0">
                <a:solidFill>
                  <a:srgbClr val="800000"/>
                </a:solidFill>
              </a:rPr>
              <a:t>…</a:t>
            </a:r>
            <a:r>
              <a:rPr lang="nl-NL" sz="1200" dirty="0" smtClean="0">
                <a:solidFill>
                  <a:srgbClr val="000000"/>
                </a:solidFill>
              </a:rPr>
              <a:t> </a:t>
            </a:r>
            <a:r>
              <a:rPr lang="nl-NL" sz="1200" dirty="0">
                <a:solidFill>
                  <a:srgbClr val="000000"/>
                </a:solidFill>
              </a:rPr>
              <a:t>Jalife, J. (2012). Simultaneous Voltage and Calcium Mapping of Genetically Purified Human Induced Pluripotent Stem Cell–Derived Cardiac Myocyte </a:t>
            </a:r>
            <a:r>
              <a:rPr lang="nl-NL" sz="1200" dirty="0" smtClean="0">
                <a:solidFill>
                  <a:srgbClr val="000000"/>
                </a:solidFill>
              </a:rPr>
              <a:t>Monolayers. </a:t>
            </a:r>
            <a:r>
              <a:rPr lang="en-US" sz="1200" i="1" dirty="0"/>
              <a:t>Circulation research, </a:t>
            </a:r>
            <a:r>
              <a:rPr lang="en-US" sz="1200" i="1" dirty="0" smtClean="0"/>
              <a:t>110</a:t>
            </a:r>
            <a:r>
              <a:rPr lang="en-US" sz="1200" dirty="0" smtClean="0"/>
              <a:t>(12</a:t>
            </a:r>
            <a:r>
              <a:rPr lang="en-US" sz="1200" dirty="0"/>
              <a:t>), 1556-1563.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76679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Monodomain and Paci</a:t>
            </a:r>
            <a:r>
              <a:rPr lang="nl-NL" dirty="0"/>
              <a:t> </a:t>
            </a:r>
            <a:r>
              <a:rPr lang="nl-NL" dirty="0" smtClean="0"/>
              <a:t>cell model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14558"/>
            <a:ext cx="8572500" cy="21336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53958"/>
            <a:ext cx="82423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3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inverse problem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 want to find parameter values				    ,</a:t>
            </a:r>
            <a:br>
              <a:rPr lang="nl-NL" dirty="0" smtClean="0"/>
            </a:br>
            <a:r>
              <a:rPr lang="nl-NL" dirty="0" smtClean="0"/>
              <a:t>such that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/>
              <a:t>i</a:t>
            </a:r>
            <a:r>
              <a:rPr lang="nl-NL" dirty="0" smtClean="0"/>
              <a:t>s minimized.</a:t>
            </a:r>
            <a:endParaRPr lang="nl-NL" dirty="0"/>
          </a:p>
        </p:txBody>
      </p:sp>
      <p:pic>
        <p:nvPicPr>
          <p:cNvPr id="7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34380"/>
            <a:ext cx="7848600" cy="9779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271" y="1845734"/>
            <a:ext cx="29591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4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Sensitivity to different parameters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2" y="1918831"/>
            <a:ext cx="6218535" cy="4022725"/>
          </a:xfr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071654"/>
            <a:ext cx="5895730" cy="371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8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Sensitivity to different parameters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7" y="1846263"/>
            <a:ext cx="7539929" cy="432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7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Varying one parameter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50" y="1955074"/>
            <a:ext cx="8989860" cy="4235223"/>
          </a:xfrm>
        </p:spPr>
      </p:pic>
      <p:pic>
        <p:nvPicPr>
          <p:cNvPr id="5" name="Tijdelijke aanduiding voor inhou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64" y="208186"/>
            <a:ext cx="6451236" cy="80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1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Varying four parameters</a:t>
            </a:r>
            <a:endParaRPr lang="nl-NL" dirty="0"/>
          </a:p>
        </p:txBody>
      </p:sp>
      <p:pic>
        <p:nvPicPr>
          <p:cNvPr id="5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6451236" cy="803795"/>
          </a:xfrm>
          <a:prstGeom prst="rect">
            <a:avLst/>
          </a:prstGeom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When the four parameters g</a:t>
            </a:r>
            <a:r>
              <a:rPr lang="nl-NL" baseline="-25000" dirty="0" smtClean="0"/>
              <a:t>Na</a:t>
            </a:r>
            <a:r>
              <a:rPr lang="nl-NL" dirty="0" smtClean="0"/>
              <a:t>, g</a:t>
            </a:r>
            <a:r>
              <a:rPr lang="nl-NL" baseline="-25000" dirty="0" smtClean="0"/>
              <a:t>CaL</a:t>
            </a:r>
            <a:r>
              <a:rPr lang="nl-NL" dirty="0" smtClean="0"/>
              <a:t>, g</a:t>
            </a:r>
            <a:r>
              <a:rPr lang="nl-NL" baseline="-25000" dirty="0" smtClean="0"/>
              <a:t>K1</a:t>
            </a:r>
            <a:r>
              <a:rPr lang="nl-NL" dirty="0" smtClean="0"/>
              <a:t> and g</a:t>
            </a:r>
            <a:r>
              <a:rPr lang="nl-NL" baseline="-25000" dirty="0" smtClean="0"/>
              <a:t>Kr</a:t>
            </a:r>
            <a:r>
              <a:rPr lang="nl-NL" dirty="0" smtClean="0"/>
              <a:t> are varied between 90% - 110% of their original values, we find a unique mimimum for our functional when </a:t>
            </a:r>
            <a:r>
              <a:rPr lang="nl-NL" dirty="0"/>
              <a:t>g</a:t>
            </a:r>
            <a:r>
              <a:rPr lang="nl-NL" baseline="-25000" dirty="0"/>
              <a:t>Na</a:t>
            </a:r>
            <a:r>
              <a:rPr lang="nl-NL" dirty="0"/>
              <a:t>, g</a:t>
            </a:r>
            <a:r>
              <a:rPr lang="nl-NL" baseline="-25000" dirty="0"/>
              <a:t>CaL</a:t>
            </a:r>
            <a:r>
              <a:rPr lang="nl-NL" dirty="0"/>
              <a:t>, g</a:t>
            </a:r>
            <a:r>
              <a:rPr lang="nl-NL" baseline="-25000" dirty="0"/>
              <a:t>K1</a:t>
            </a:r>
            <a:r>
              <a:rPr lang="nl-NL" dirty="0"/>
              <a:t> and g</a:t>
            </a:r>
            <a:r>
              <a:rPr lang="nl-NL" baseline="-25000" dirty="0"/>
              <a:t>Kr</a:t>
            </a:r>
            <a:r>
              <a:rPr lang="nl-NL" dirty="0"/>
              <a:t> </a:t>
            </a:r>
            <a:r>
              <a:rPr lang="nl-NL" dirty="0" smtClean="0"/>
              <a:t>are all at 100% of their original value.</a:t>
            </a:r>
            <a:endParaRPr lang="nl-NL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530474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ef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204</Words>
  <Application>Microsoft Macintosh PowerPoint</Application>
  <PresentationFormat>Breedbeeld</PresentationFormat>
  <Paragraphs>24</Paragraphs>
  <Slides>9</Slides>
  <Notes>0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Mangal</vt:lpstr>
      <vt:lpstr>Retrospectief</vt:lpstr>
      <vt:lpstr>Inversion based on simultaneous  observations of voltage and calcium  concentration </vt:lpstr>
      <vt:lpstr>Inversion</vt:lpstr>
      <vt:lpstr>Optical mapping</vt:lpstr>
      <vt:lpstr>Monodomain and Paci cell model</vt:lpstr>
      <vt:lpstr>The inverse problem</vt:lpstr>
      <vt:lpstr>Sensitivity to different parameters</vt:lpstr>
      <vt:lpstr>Sensitivity to different parameters</vt:lpstr>
      <vt:lpstr>Varying one parameter</vt:lpstr>
      <vt:lpstr>Varying four parameters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based on simultaneous  observations of voltage and calcium  concentration </dc:title>
  <dc:creator>Joanneke Jansen</dc:creator>
  <cp:lastModifiedBy>Joanneke Jansen</cp:lastModifiedBy>
  <cp:revision>7</cp:revision>
  <dcterms:created xsi:type="dcterms:W3CDTF">2017-06-12T15:04:02Z</dcterms:created>
  <dcterms:modified xsi:type="dcterms:W3CDTF">2017-06-23T13:07:22Z</dcterms:modified>
</cp:coreProperties>
</file>