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81" r:id="rId6"/>
    <p:sldId id="282" r:id="rId7"/>
    <p:sldId id="279" r:id="rId8"/>
    <p:sldId id="261" r:id="rId9"/>
    <p:sldId id="277" r:id="rId10"/>
    <p:sldId id="280" r:id="rId11"/>
    <p:sldId id="272" r:id="rId12"/>
    <p:sldId id="270" r:id="rId13"/>
    <p:sldId id="271" r:id="rId14"/>
    <p:sldId id="278" r:id="rId15"/>
  </p:sldIdLst>
  <p:sldSz cx="9144000" cy="5143500" type="screen16x9"/>
  <p:notesSz cx="6858000" cy="9144000"/>
  <p:embeddedFontLst>
    <p:embeddedFont>
      <p:font typeface="Titillium Web" panose="020B0604020202020204" charset="0"/>
      <p:regular r:id="rId17"/>
      <p:bold r:id="rId18"/>
      <p:italic r:id="rId19"/>
      <p:boldItalic r:id="rId20"/>
    </p:embeddedFont>
    <p:embeddedFont>
      <p:font typeface="Titillium Web Extra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41CE84-E097-4FF3-B729-334C18882AFD}">
  <a:tblStyle styleId="{D441CE84-E097-4FF3-B729-334C18882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933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57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4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01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83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10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4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3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1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5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5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1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WHALE TRACKING AND RESCUING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PLAN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and budged propositions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6E86B6"/>
                </a:solidFill>
                <a:latin typeface="Titillium Web"/>
              </a:rPr>
              <a:t>3</a:t>
            </a:r>
            <a:endParaRPr b="1" dirty="0"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9934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PROCESS</a:t>
            </a:r>
            <a:endParaRPr dirty="0"/>
          </a:p>
        </p:txBody>
      </p:sp>
      <p:sp>
        <p:nvSpPr>
          <p:cNvPr id="946" name="Shape 94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947" name="Shape 947"/>
          <p:cNvGrpSpPr/>
          <p:nvPr/>
        </p:nvGrpSpPr>
        <p:grpSpPr>
          <a:xfrm>
            <a:off x="5410789" y="1623691"/>
            <a:ext cx="3175786" cy="3155611"/>
            <a:chOff x="5632132" y="1189775"/>
            <a:chExt cx="3305700" cy="3284700"/>
          </a:xfrm>
        </p:grpSpPr>
        <p:sp>
          <p:nvSpPr>
            <p:cNvPr id="948" name="Shape 948"/>
            <p:cNvSpPr/>
            <p:nvPr/>
          </p:nvSpPr>
          <p:spPr>
            <a:xfrm>
              <a:off x="5632132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dirty="0">
                <a:solidFill>
                  <a:schemeClr val="bg1"/>
                </a:solidFill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sr-Cyrl-CS" dirty="0">
                  <a:solidFill>
                    <a:schemeClr val="bg1"/>
                  </a:solidFill>
                </a:rPr>
                <a:t>Distribution</a:t>
              </a:r>
              <a:r>
                <a:rPr lang="en-US" dirty="0">
                  <a:solidFill>
                    <a:schemeClr val="bg1"/>
                  </a:solidFill>
                </a:rPr>
                <a:t> and Implantation of tracking chips</a:t>
              </a:r>
            </a:p>
            <a:p>
              <a:pPr lvl="0" algn="ctr">
                <a:buClr>
                  <a:schemeClr val="dk1"/>
                </a:buClr>
                <a:buSzPts val="1100"/>
              </a:pPr>
              <a:r>
                <a:rPr lang="en-US" b="1" dirty="0"/>
                <a:t> </a:t>
              </a:r>
              <a:endParaRPr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6069617" y="185877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Software and hardware components distributed to customers</a:t>
              </a:r>
            </a:p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Tracking chips successfully implanted in certain amount of whales</a:t>
              </a: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-540631" y="1623691"/>
            <a:ext cx="3407507" cy="3346167"/>
            <a:chOff x="-257057" y="1189774"/>
            <a:chExt cx="3546900" cy="3483051"/>
          </a:xfrm>
        </p:grpSpPr>
        <p:sp>
          <p:nvSpPr>
            <p:cNvPr id="951" name="Shape 951"/>
            <p:cNvSpPr/>
            <p:nvPr/>
          </p:nvSpPr>
          <p:spPr>
            <a:xfrm>
              <a:off x="-257057" y="1189774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design   and  implementation</a:t>
              </a:r>
            </a:p>
          </p:txBody>
        </p:sp>
        <p:sp>
          <p:nvSpPr>
            <p:cNvPr id="952" name="Shape 95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Hardware design specification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Hardware implementation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Tested hardware product</a:t>
              </a: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2551029" y="1623691"/>
            <a:ext cx="3175786" cy="3279421"/>
            <a:chOff x="2794336" y="1189775"/>
            <a:chExt cx="3305700" cy="3413576"/>
          </a:xfrm>
        </p:grpSpPr>
        <p:sp>
          <p:nvSpPr>
            <p:cNvPr id="954" name="Shape 954"/>
            <p:cNvSpPr/>
            <p:nvPr/>
          </p:nvSpPr>
          <p:spPr>
            <a:xfrm>
              <a:off x="2794336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</a:rPr>
                <a:t>Design and implementation of information system and software solutions</a:t>
              </a:r>
              <a:endParaRPr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3329086" y="198765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Web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Mobile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Public mobile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Designed database and information system</a:t>
              </a:r>
              <a:endPara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999,671.00$</a:t>
            </a:r>
            <a:endParaRPr sz="9600" dirty="0"/>
          </a:p>
        </p:txBody>
      </p:sp>
      <p:sp>
        <p:nvSpPr>
          <p:cNvPr id="928" name="Shape 928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Total Grant requested from the EU</a:t>
            </a:r>
            <a:endParaRPr dirty="0"/>
          </a:p>
        </p:txBody>
      </p:sp>
      <p:sp>
        <p:nvSpPr>
          <p:cNvPr id="929" name="Shape 9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394,296.00$</a:t>
            </a:r>
            <a:endParaRPr sz="4800" dirty="0"/>
          </a:p>
        </p:txBody>
      </p:sp>
      <p:sp>
        <p:nvSpPr>
          <p:cNvPr id="935" name="Shape 935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Staff cost</a:t>
            </a:r>
            <a:endParaRPr sz="1800" dirty="0"/>
          </a:p>
        </p:txBody>
      </p:sp>
      <p:sp>
        <p:nvSpPr>
          <p:cNvPr id="936" name="Shape 936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200,000+</a:t>
            </a:r>
            <a:endParaRPr sz="4800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Users around the world!</a:t>
            </a:r>
            <a:endParaRPr sz="1800" dirty="0"/>
          </a:p>
        </p:txBody>
      </p:sp>
      <p:sp>
        <p:nvSpPr>
          <p:cNvPr id="938" name="Shape 938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293,500.00$</a:t>
            </a:r>
            <a:endParaRPr sz="4800" dirty="0"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Equipment cost</a:t>
            </a:r>
            <a:endParaRPr sz="1800" dirty="0"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43865" y="971086"/>
            <a:ext cx="442407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br>
              <a:rPr lang="en" sz="6000" dirty="0"/>
            </a:br>
            <a:r>
              <a:rPr lang="en" sz="6000" dirty="0"/>
              <a:t>Q&amp;A</a:t>
            </a:r>
            <a:br>
              <a:rPr lang="en" sz="6000" dirty="0"/>
            </a:br>
            <a:r>
              <a:rPr lang="en" sz="6000" dirty="0"/>
              <a:t>DISCUSSION</a:t>
            </a:r>
            <a:endParaRPr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43" y="796914"/>
            <a:ext cx="2706198" cy="3524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1423623" y="1139094"/>
            <a:ext cx="6296753" cy="286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To have a huge, friendly whale willingly approach your boat and look you straight in the eye is without doubt one of the most extraordinary experiences on the planet.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sz="2000" dirty="0">
                <a:solidFill>
                  <a:schemeClr val="lt1"/>
                </a:solidFill>
              </a:rPr>
            </a:br>
            <a:r>
              <a:rPr lang="en" sz="2000" dirty="0">
                <a:solidFill>
                  <a:schemeClr val="lt1"/>
                </a:solidFill>
              </a:rPr>
              <a:t>- </a:t>
            </a:r>
            <a:r>
              <a:rPr lang="en-US" sz="2000" dirty="0">
                <a:solidFill>
                  <a:schemeClr val="lt1"/>
                </a:solidFill>
              </a:rPr>
              <a:t>Mark </a:t>
            </a:r>
            <a:r>
              <a:rPr lang="en-US" sz="2000" dirty="0" err="1">
                <a:solidFill>
                  <a:schemeClr val="lt1"/>
                </a:solidFill>
              </a:rPr>
              <a:t>Carwardine</a:t>
            </a:r>
            <a:endParaRPr dirty="0"/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WTRS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New solution</a:t>
            </a:r>
            <a:r>
              <a:rPr lang="en-US" dirty="0"/>
              <a:t> of whale endangerment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454935" y="3681177"/>
            <a:ext cx="56938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TECH</a:t>
            </a:r>
            <a:br>
              <a:rPr lang="en" sz="9200" dirty="0"/>
            </a:br>
            <a:r>
              <a:rPr lang="en" sz="9200" dirty="0"/>
              <a:t>  TO SAVE</a:t>
            </a:r>
            <a:br>
              <a:rPr lang="en" sz="9200" dirty="0"/>
            </a:br>
            <a:r>
              <a:rPr lang="en" sz="9200" dirty="0"/>
              <a:t>     NATURE</a:t>
            </a:r>
            <a:endParaRPr sz="9200" dirty="0"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Heart 1"/>
          <p:cNvSpPr/>
          <p:nvPr/>
        </p:nvSpPr>
        <p:spPr>
          <a:xfrm>
            <a:off x="6270476" y="2087823"/>
            <a:ext cx="1203649" cy="975784"/>
          </a:xfrm>
          <a:prstGeom prst="hear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89" y="3008540"/>
            <a:ext cx="3107871" cy="2330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7" y="197066"/>
            <a:ext cx="1744437" cy="1744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PARTICIPANTS</a:t>
            </a:r>
            <a:endParaRPr dirty="0"/>
          </a:p>
        </p:txBody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739675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ETF Belgrade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School of Electrical Engineering, from University of Belgrade, Serbia</a:t>
            </a:r>
            <a:endParaRPr sz="1200" dirty="0"/>
          </a:p>
        </p:txBody>
      </p:sp>
      <p:sp>
        <p:nvSpPr>
          <p:cNvPr id="962" name="Shape 962"/>
          <p:cNvSpPr txBox="1">
            <a:spLocks noGrp="1"/>
          </p:cNvSpPr>
          <p:nvPr>
            <p:ph type="body" idx="2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Goethe University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Germany</a:t>
            </a:r>
            <a:endParaRPr sz="1200" dirty="0"/>
          </a:p>
        </p:txBody>
      </p:sp>
      <p:sp>
        <p:nvSpPr>
          <p:cNvPr id="963" name="Shape 963"/>
          <p:cNvSpPr txBox="1">
            <a:spLocks noGrp="1"/>
          </p:cNvSpPr>
          <p:nvPr>
            <p:ph type="body" idx="3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Hellenic Centre for Marine Research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Research centre, Greece</a:t>
            </a:r>
            <a:endParaRPr sz="1200" dirty="0"/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739675" y="2583880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World Wildlife Fund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Charitable organization, Switzerland</a:t>
            </a:r>
            <a:endParaRPr sz="1200" dirty="0"/>
          </a:p>
        </p:txBody>
      </p:sp>
      <p:sp>
        <p:nvSpPr>
          <p:cNvPr id="966" name="Shape 966"/>
          <p:cNvSpPr txBox="1">
            <a:spLocks noGrp="1"/>
          </p:cNvSpPr>
          <p:nvPr>
            <p:ph type="body" idx="2"/>
          </p:nvPr>
        </p:nvSpPr>
        <p:spPr>
          <a:xfrm>
            <a:off x="3344038" y="2583880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TIMEZERO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Software company, Spain</a:t>
            </a:r>
            <a:endParaRPr sz="1200" dirty="0"/>
          </a:p>
        </p:txBody>
      </p:sp>
      <p:sp>
        <p:nvSpPr>
          <p:cNvPr id="967" name="Shape 967"/>
          <p:cNvSpPr txBox="1">
            <a:spLocks noGrp="1"/>
          </p:cNvSpPr>
          <p:nvPr>
            <p:ph type="body" idx="3"/>
          </p:nvPr>
        </p:nvSpPr>
        <p:spPr>
          <a:xfrm>
            <a:off x="5948401" y="2583880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Nokia Solution Networks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Telecommunications company, Finland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1443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Whale tracking</a:t>
            </a:r>
          </a:p>
          <a:p>
            <a:pPr marL="285750" indent="-285750"/>
            <a:r>
              <a:rPr lang="en-US" sz="1800" dirty="0"/>
              <a:t>Live location of every whale.</a:t>
            </a:r>
          </a:p>
          <a:p>
            <a:pPr marL="285750" indent="-285750"/>
            <a:r>
              <a:rPr lang="en-US" sz="1800" dirty="0"/>
              <a:t>History of whale movement for last 2 weeks.</a:t>
            </a:r>
          </a:p>
          <a:p>
            <a:pPr marL="285750" indent="-285750"/>
            <a:r>
              <a:rPr lang="en-US" sz="1800" dirty="0"/>
              <a:t>Recording  additional data such as depth ,water , temperature and underwater sounds.</a:t>
            </a:r>
          </a:p>
          <a:p>
            <a:pPr marL="285750" indent="-285750"/>
            <a:r>
              <a:rPr lang="en-US" sz="1800" dirty="0"/>
              <a:t>Identification and photos.</a:t>
            </a:r>
            <a:endParaRPr lang="en" sz="1800" dirty="0"/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POINTS OF FOCUS</a:t>
            </a:r>
            <a:endParaRPr dirty="0"/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Accident reports</a:t>
            </a:r>
          </a:p>
          <a:p>
            <a:pPr marL="285750" indent="-285750"/>
            <a:r>
              <a:rPr lang="en-US" sz="1800" dirty="0"/>
              <a:t>Reports lost signal on the map.</a:t>
            </a:r>
          </a:p>
          <a:p>
            <a:pPr marL="285750" indent="-285750"/>
            <a:r>
              <a:rPr lang="en-US" sz="1800" dirty="0"/>
              <a:t>Reports endangered whales</a:t>
            </a:r>
          </a:p>
          <a:p>
            <a:pPr marL="0" indent="0">
              <a:buNone/>
            </a:pPr>
            <a:r>
              <a:rPr lang="en-US" sz="1800" dirty="0"/>
              <a:t>      and whales in critical position.</a:t>
            </a:r>
          </a:p>
          <a:p>
            <a:pPr marL="285750" indent="-285750"/>
            <a:r>
              <a:rPr lang="en-US" sz="1800" dirty="0"/>
              <a:t>Reports dead whales.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9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Modern approach to whale tracking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6E86B6"/>
                </a:solidFill>
                <a:latin typeface="Titillium Web"/>
              </a:rPr>
              <a:t>2</a:t>
            </a:r>
            <a:endParaRPr b="1" dirty="0"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23489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FUNCTIONALITY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>
                <a:solidFill>
                  <a:schemeClr val="bg1"/>
                </a:solidFill>
              </a:rPr>
              <a:t>Report a not register or injured whale.</a:t>
            </a:r>
          </a:p>
          <a:p>
            <a:pPr>
              <a:spcBef>
                <a:spcPts val="0"/>
              </a:spcBef>
            </a:pPr>
            <a:r>
              <a:rPr lang="en-US" dirty="0"/>
              <a:t>Insight into whale population sizes and migrations.</a:t>
            </a:r>
          </a:p>
          <a:p>
            <a:pPr lvl="0">
              <a:spcBef>
                <a:spcPts val="0"/>
              </a:spcBef>
            </a:pPr>
            <a:r>
              <a:rPr lang="en-US" dirty="0"/>
              <a:t>Insight into risky situations and accidents related to whale safety.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Recording whale behavior and activity for better understanding of these animal species.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3873715" y="1016252"/>
            <a:ext cx="44508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2383500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DESKTOP PROJECT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15" y="1392164"/>
            <a:ext cx="4450800" cy="2090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323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Titillium Web ExtraLight</vt:lpstr>
      <vt:lpstr>Titillium Web</vt:lpstr>
      <vt:lpstr>Arial</vt:lpstr>
      <vt:lpstr>Thaliard template</vt:lpstr>
      <vt:lpstr>WHALE TRACKING AND RESCUING SYSTEM</vt:lpstr>
      <vt:lpstr>PowerPoint Presentation</vt:lpstr>
      <vt:lpstr>WTRS</vt:lpstr>
      <vt:lpstr>TECH   TO SAVE      NATURE</vt:lpstr>
      <vt:lpstr>PARTICIPANTS</vt:lpstr>
      <vt:lpstr>POINTS OF FOCUS</vt:lpstr>
      <vt:lpstr>USE CASES</vt:lpstr>
      <vt:lpstr>SYSTEM FUNCTIONALITY</vt:lpstr>
      <vt:lpstr>PowerPoint Presentation</vt:lpstr>
      <vt:lpstr>PROJECT PLAN</vt:lpstr>
      <vt:lpstr>DEVELOPMENT PROCESS</vt:lpstr>
      <vt:lpstr>999,671.00$</vt:lpstr>
      <vt:lpstr>394,296.00$</vt:lpstr>
      <vt:lpstr>THANKS! Q&amp;A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 TRACKING AND RESCUING SYSTEM</dc:title>
  <cp:lastModifiedBy>Joannis Aretakis</cp:lastModifiedBy>
  <cp:revision>18</cp:revision>
  <dcterms:modified xsi:type="dcterms:W3CDTF">2018-06-18T14:06:29Z</dcterms:modified>
</cp:coreProperties>
</file>