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Canva Sans" panose="020B0604020202020204" charset="0"/>
      <p:regular r:id="rId21"/>
    </p:embeddedFont>
    <p:embeddedFont>
      <p:font typeface="Canva Sans Bold" panose="020B0604020202020204" charset="0"/>
      <p:regular r:id="rId22"/>
    </p:embeddedFont>
    <p:embeddedFont>
      <p:font typeface="TT Hoves" panose="020B0604020202020204" charset="0"/>
      <p:regular r:id="rId23"/>
    </p:embeddedFont>
    <p:embeddedFont>
      <p:font typeface="TT Hoves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020" autoAdjust="0"/>
  </p:normalViewPr>
  <p:slideViewPr>
    <p:cSldViewPr>
      <p:cViewPr varScale="1">
        <p:scale>
          <a:sx n="39" d="100"/>
          <a:sy n="39" d="100"/>
        </p:scale>
        <p:origin x="94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03-Jul-24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03-Jul-24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03-Jul-24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03-Jul-24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03-Jul-24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03-Jul-24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03-Jul-24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03-Jul-24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03-Jul-24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03-Jul-24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A030"/>
        </a:solidFill>
        <a:effectLst/>
      </p:bgPr>
    </p:bg>
    <p:spTree>
      <p:nvGrpSpPr>
        <p:cNvPr id="1" name=""/>
        <p:cNvGrpSpPr/>
        <p:nvPr/>
      </p:nvGrpSpPr>
      <p:grpSpPr>
        <a:xfrm>
          <a:off x="0" y="0"/>
          <a:ext cx="0" cy="0"/>
          <a:chOff x="0" y="0"/>
          <a:chExt cx="0" cy="0"/>
        </a:xfrm>
      </p:grpSpPr>
      <p:sp>
        <p:nvSpPr>
          <p:cNvPr id="2" name="Freeform 2"/>
          <p:cNvSpPr/>
          <p:nvPr/>
        </p:nvSpPr>
        <p:spPr>
          <a:xfrm rot="5400000">
            <a:off x="1891804" y="-1208410"/>
            <a:ext cx="8229600" cy="11726114"/>
          </a:xfrm>
          <a:custGeom>
            <a:avLst/>
            <a:gdLst/>
            <a:ahLst/>
            <a:cxnLst/>
            <a:rect l="l" t="t" r="r" b="b"/>
            <a:pathLst>
              <a:path w="8229600" h="11726114">
                <a:moveTo>
                  <a:pt x="0" y="0"/>
                </a:moveTo>
                <a:lnTo>
                  <a:pt x="8229600" y="0"/>
                </a:lnTo>
                <a:lnTo>
                  <a:pt x="8229600" y="11726114"/>
                </a:lnTo>
                <a:lnTo>
                  <a:pt x="0" y="1172611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3" name="Group 3"/>
          <p:cNvGrpSpPr/>
          <p:nvPr/>
        </p:nvGrpSpPr>
        <p:grpSpPr>
          <a:xfrm>
            <a:off x="10013472" y="1028700"/>
            <a:ext cx="7245828" cy="8211606"/>
            <a:chOff x="0" y="0"/>
            <a:chExt cx="715637" cy="811023"/>
          </a:xfrm>
        </p:grpSpPr>
        <p:sp>
          <p:nvSpPr>
            <p:cNvPr id="4" name="Freeform 4"/>
            <p:cNvSpPr/>
            <p:nvPr/>
          </p:nvSpPr>
          <p:spPr>
            <a:xfrm>
              <a:off x="0" y="0"/>
              <a:ext cx="715637" cy="811023"/>
            </a:xfrm>
            <a:custGeom>
              <a:avLst/>
              <a:gdLst/>
              <a:ahLst/>
              <a:cxnLst/>
              <a:rect l="l" t="t" r="r" b="b"/>
              <a:pathLst>
                <a:path w="715637" h="811023">
                  <a:moveTo>
                    <a:pt x="48081" y="0"/>
                  </a:moveTo>
                  <a:lnTo>
                    <a:pt x="667556" y="0"/>
                  </a:lnTo>
                  <a:cubicBezTo>
                    <a:pt x="694111" y="0"/>
                    <a:pt x="715637" y="21527"/>
                    <a:pt x="715637" y="48081"/>
                  </a:cubicBezTo>
                  <a:lnTo>
                    <a:pt x="715637" y="762942"/>
                  </a:lnTo>
                  <a:cubicBezTo>
                    <a:pt x="715637" y="775694"/>
                    <a:pt x="710572" y="787923"/>
                    <a:pt x="701555" y="796940"/>
                  </a:cubicBezTo>
                  <a:cubicBezTo>
                    <a:pt x="692538" y="805957"/>
                    <a:pt x="680308" y="811023"/>
                    <a:pt x="667556" y="811023"/>
                  </a:cubicBezTo>
                  <a:lnTo>
                    <a:pt x="48081" y="811023"/>
                  </a:lnTo>
                  <a:cubicBezTo>
                    <a:pt x="21527" y="811023"/>
                    <a:pt x="0" y="789496"/>
                    <a:pt x="0" y="762942"/>
                  </a:cubicBezTo>
                  <a:lnTo>
                    <a:pt x="0" y="48081"/>
                  </a:lnTo>
                  <a:cubicBezTo>
                    <a:pt x="0" y="21527"/>
                    <a:pt x="21527" y="0"/>
                    <a:pt x="48081" y="0"/>
                  </a:cubicBezTo>
                  <a:close/>
                </a:path>
              </a:pathLst>
            </a:custGeom>
            <a:blipFill>
              <a:blip r:embed="rId4"/>
              <a:stretch>
                <a:fillRect l="-54675" r="-54675"/>
              </a:stretch>
            </a:blipFill>
            <a:ln w="28575" cap="rnd">
              <a:solidFill>
                <a:srgbClr val="000000"/>
              </a:solidFill>
              <a:prstDash val="solid"/>
              <a:round/>
            </a:ln>
          </p:spPr>
        </p:sp>
      </p:grpSp>
      <p:sp>
        <p:nvSpPr>
          <p:cNvPr id="5" name="Freeform 5"/>
          <p:cNvSpPr/>
          <p:nvPr/>
        </p:nvSpPr>
        <p:spPr>
          <a:xfrm>
            <a:off x="5297164" y="4852317"/>
            <a:ext cx="3982851" cy="5675046"/>
          </a:xfrm>
          <a:custGeom>
            <a:avLst/>
            <a:gdLst/>
            <a:ahLst/>
            <a:cxnLst/>
            <a:rect l="l" t="t" r="r" b="b"/>
            <a:pathLst>
              <a:path w="3982851" h="5675046">
                <a:moveTo>
                  <a:pt x="0" y="0"/>
                </a:moveTo>
                <a:lnTo>
                  <a:pt x="3982850" y="0"/>
                </a:lnTo>
                <a:lnTo>
                  <a:pt x="3982850" y="5675046"/>
                </a:lnTo>
                <a:lnTo>
                  <a:pt x="0" y="567504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TextBox 6"/>
          <p:cNvSpPr txBox="1"/>
          <p:nvPr/>
        </p:nvSpPr>
        <p:spPr>
          <a:xfrm>
            <a:off x="561368" y="1333500"/>
            <a:ext cx="8536927" cy="6356340"/>
          </a:xfrm>
          <a:prstGeom prst="rect">
            <a:avLst/>
          </a:prstGeom>
        </p:spPr>
        <p:txBody>
          <a:bodyPr lIns="0" tIns="0" rIns="0" bIns="0" rtlCol="0" anchor="t">
            <a:spAutoFit/>
          </a:bodyPr>
          <a:lstStyle/>
          <a:p>
            <a:pPr algn="l">
              <a:lnSpc>
                <a:spcPts val="12349"/>
              </a:lnSpc>
            </a:pPr>
            <a:r>
              <a:rPr lang="en-US" sz="12999" spc="-324">
                <a:solidFill>
                  <a:srgbClr val="000000"/>
                </a:solidFill>
                <a:latin typeface="TT Hoves Bold"/>
              </a:rPr>
              <a:t>Amazon Reviews Analysis with NLP</a:t>
            </a:r>
          </a:p>
        </p:txBody>
      </p:sp>
      <p:sp>
        <p:nvSpPr>
          <p:cNvPr id="7" name="TextBox 7"/>
          <p:cNvSpPr txBox="1"/>
          <p:nvPr/>
        </p:nvSpPr>
        <p:spPr>
          <a:xfrm>
            <a:off x="561368" y="7951572"/>
            <a:ext cx="9064368" cy="2311675"/>
          </a:xfrm>
          <a:prstGeom prst="rect">
            <a:avLst/>
          </a:prstGeom>
        </p:spPr>
        <p:txBody>
          <a:bodyPr lIns="0" tIns="0" rIns="0" bIns="0" rtlCol="0" anchor="t">
            <a:spAutoFit/>
          </a:bodyPr>
          <a:lstStyle/>
          <a:p>
            <a:pPr algn="just">
              <a:lnSpc>
                <a:spcPts val="3635"/>
              </a:lnSpc>
            </a:pPr>
            <a:r>
              <a:rPr lang="en-US" sz="3635" u="sng" spc="-130">
                <a:solidFill>
                  <a:srgbClr val="000000"/>
                </a:solidFill>
                <a:latin typeface="TT Hoves Bold"/>
              </a:rPr>
              <a:t>Group 2</a:t>
            </a:r>
          </a:p>
          <a:p>
            <a:pPr algn="just">
              <a:lnSpc>
                <a:spcPts val="3635"/>
              </a:lnSpc>
            </a:pPr>
            <a:r>
              <a:rPr lang="en-US" sz="3635" spc="-130">
                <a:solidFill>
                  <a:srgbClr val="000000"/>
                </a:solidFill>
                <a:latin typeface="TT Hoves Bold"/>
              </a:rPr>
              <a:t>Wambui Githinji, Lynette Mwiti, Felix Njoroge, Wilfred Lekishorumongi, Monica Mwangi, Joan Maina</a:t>
            </a:r>
          </a:p>
          <a:p>
            <a:pPr algn="just">
              <a:lnSpc>
                <a:spcPts val="3635"/>
              </a:lnSpc>
            </a:pPr>
            <a:endParaRPr lang="en-US" sz="3635" spc="-130">
              <a:solidFill>
                <a:srgbClr val="000000"/>
              </a:solidFill>
              <a:latin typeface="TT Hoves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8EBED"/>
        </a:solidFill>
        <a:effectLst/>
      </p:bgPr>
    </p:bg>
    <p:spTree>
      <p:nvGrpSpPr>
        <p:cNvPr id="1" name=""/>
        <p:cNvGrpSpPr/>
        <p:nvPr/>
      </p:nvGrpSpPr>
      <p:grpSpPr>
        <a:xfrm>
          <a:off x="0" y="0"/>
          <a:ext cx="0" cy="0"/>
          <a:chOff x="0" y="0"/>
          <a:chExt cx="0" cy="0"/>
        </a:xfrm>
      </p:grpSpPr>
      <p:sp>
        <p:nvSpPr>
          <p:cNvPr id="2" name="Freeform 2"/>
          <p:cNvSpPr/>
          <p:nvPr/>
        </p:nvSpPr>
        <p:spPr>
          <a:xfrm>
            <a:off x="8045073" y="71754"/>
            <a:ext cx="9808264" cy="10215246"/>
          </a:xfrm>
          <a:custGeom>
            <a:avLst/>
            <a:gdLst/>
            <a:ahLst/>
            <a:cxnLst/>
            <a:rect l="l" t="t" r="r" b="b"/>
            <a:pathLst>
              <a:path w="9808264" h="10215246">
                <a:moveTo>
                  <a:pt x="0" y="0"/>
                </a:moveTo>
                <a:lnTo>
                  <a:pt x="9808264" y="0"/>
                </a:lnTo>
                <a:lnTo>
                  <a:pt x="9808264" y="10215246"/>
                </a:lnTo>
                <a:lnTo>
                  <a:pt x="0" y="10215246"/>
                </a:lnTo>
                <a:lnTo>
                  <a:pt x="0" y="0"/>
                </a:lnTo>
                <a:close/>
              </a:path>
            </a:pathLst>
          </a:custGeom>
          <a:blipFill>
            <a:blip r:embed="rId2"/>
            <a:stretch>
              <a:fillRect/>
            </a:stretch>
          </a:blipFill>
        </p:spPr>
      </p:sp>
      <p:sp>
        <p:nvSpPr>
          <p:cNvPr id="3" name="TextBox 3"/>
          <p:cNvSpPr txBox="1"/>
          <p:nvPr/>
        </p:nvSpPr>
        <p:spPr>
          <a:xfrm>
            <a:off x="1028700" y="2710329"/>
            <a:ext cx="6312118" cy="3338195"/>
          </a:xfrm>
          <a:prstGeom prst="rect">
            <a:avLst/>
          </a:prstGeom>
        </p:spPr>
        <p:txBody>
          <a:bodyPr lIns="0" tIns="0" rIns="0" bIns="0" rtlCol="0" anchor="t">
            <a:spAutoFit/>
          </a:bodyPr>
          <a:lstStyle/>
          <a:p>
            <a:pPr algn="ctr">
              <a:lnSpc>
                <a:spcPts val="4480"/>
              </a:lnSpc>
              <a:spcBef>
                <a:spcPct val="0"/>
              </a:spcBef>
            </a:pPr>
            <a:r>
              <a:rPr lang="en-US" sz="3200">
                <a:solidFill>
                  <a:srgbClr val="000000"/>
                </a:solidFill>
                <a:latin typeface="TT Hoves"/>
              </a:rPr>
              <a:t>The analysis shows that reviews with a positive recommendation (review_do_recommend = True) generally have higher ratings compared to those without a recommendation.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8EBED"/>
        </a:solidFill>
        <a:effectLst/>
      </p:bgPr>
    </p:bg>
    <p:spTree>
      <p:nvGrpSpPr>
        <p:cNvPr id="1" name=""/>
        <p:cNvGrpSpPr/>
        <p:nvPr/>
      </p:nvGrpSpPr>
      <p:grpSpPr>
        <a:xfrm>
          <a:off x="0" y="0"/>
          <a:ext cx="0" cy="0"/>
          <a:chOff x="0" y="0"/>
          <a:chExt cx="0" cy="0"/>
        </a:xfrm>
      </p:grpSpPr>
      <p:sp>
        <p:nvSpPr>
          <p:cNvPr id="2" name="Freeform 2"/>
          <p:cNvSpPr/>
          <p:nvPr/>
        </p:nvSpPr>
        <p:spPr>
          <a:xfrm>
            <a:off x="36494" y="6121334"/>
            <a:ext cx="18251506" cy="4165666"/>
          </a:xfrm>
          <a:custGeom>
            <a:avLst/>
            <a:gdLst/>
            <a:ahLst/>
            <a:cxnLst/>
            <a:rect l="l" t="t" r="r" b="b"/>
            <a:pathLst>
              <a:path w="18251506" h="4165666">
                <a:moveTo>
                  <a:pt x="0" y="0"/>
                </a:moveTo>
                <a:lnTo>
                  <a:pt x="18251506" y="0"/>
                </a:lnTo>
                <a:lnTo>
                  <a:pt x="18251506" y="4165666"/>
                </a:lnTo>
                <a:lnTo>
                  <a:pt x="0" y="4165666"/>
                </a:lnTo>
                <a:lnTo>
                  <a:pt x="0" y="0"/>
                </a:lnTo>
                <a:close/>
              </a:path>
            </a:pathLst>
          </a:custGeom>
          <a:blipFill>
            <a:blip r:embed="rId2"/>
            <a:stretch>
              <a:fillRect t="-48284" b="-97074"/>
            </a:stretch>
          </a:blipFill>
        </p:spPr>
      </p:sp>
      <p:sp>
        <p:nvSpPr>
          <p:cNvPr id="3" name="TextBox 3"/>
          <p:cNvSpPr txBox="1"/>
          <p:nvPr/>
        </p:nvSpPr>
        <p:spPr>
          <a:xfrm>
            <a:off x="0" y="2815121"/>
            <a:ext cx="18288000" cy="1447151"/>
          </a:xfrm>
          <a:prstGeom prst="rect">
            <a:avLst/>
          </a:prstGeom>
        </p:spPr>
        <p:txBody>
          <a:bodyPr lIns="0" tIns="0" rIns="0" bIns="0" rtlCol="0" anchor="t">
            <a:spAutoFit/>
          </a:bodyPr>
          <a:lstStyle/>
          <a:p>
            <a:pPr marL="896108" lvl="1" indent="-448054" algn="l">
              <a:lnSpc>
                <a:spcPts val="5810"/>
              </a:lnSpc>
              <a:buFont typeface="Arial"/>
              <a:buChar char="•"/>
            </a:pPr>
            <a:r>
              <a:rPr lang="en-US" sz="4150">
                <a:solidFill>
                  <a:srgbClr val="000000"/>
                </a:solidFill>
                <a:latin typeface="TT Hoves"/>
              </a:rPr>
              <a:t>Sentiment analysis was conducted to classify reviews as positive, negative, or neutral using NLP techniques</a:t>
            </a:r>
          </a:p>
        </p:txBody>
      </p:sp>
      <p:sp>
        <p:nvSpPr>
          <p:cNvPr id="4" name="TextBox 4"/>
          <p:cNvSpPr txBox="1"/>
          <p:nvPr/>
        </p:nvSpPr>
        <p:spPr>
          <a:xfrm>
            <a:off x="0" y="640407"/>
            <a:ext cx="10218463" cy="1377949"/>
          </a:xfrm>
          <a:prstGeom prst="rect">
            <a:avLst/>
          </a:prstGeom>
        </p:spPr>
        <p:txBody>
          <a:bodyPr lIns="0" tIns="0" rIns="0" bIns="0" rtlCol="0" anchor="t">
            <a:spAutoFit/>
          </a:bodyPr>
          <a:lstStyle/>
          <a:p>
            <a:pPr algn="ctr">
              <a:lnSpc>
                <a:spcPts val="11200"/>
              </a:lnSpc>
              <a:spcBef>
                <a:spcPct val="0"/>
              </a:spcBef>
            </a:pPr>
            <a:r>
              <a:rPr lang="en-US" sz="8000">
                <a:solidFill>
                  <a:srgbClr val="000000"/>
                </a:solidFill>
                <a:latin typeface="TT Hoves Bold"/>
              </a:rPr>
              <a:t>Sentiment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8EBED"/>
        </a:solidFill>
        <a:effectLst/>
      </p:bgPr>
    </p:bg>
    <p:spTree>
      <p:nvGrpSpPr>
        <p:cNvPr id="1" name=""/>
        <p:cNvGrpSpPr/>
        <p:nvPr/>
      </p:nvGrpSpPr>
      <p:grpSpPr>
        <a:xfrm>
          <a:off x="0" y="0"/>
          <a:ext cx="0" cy="0"/>
          <a:chOff x="0" y="0"/>
          <a:chExt cx="0" cy="0"/>
        </a:xfrm>
      </p:grpSpPr>
      <p:sp>
        <p:nvSpPr>
          <p:cNvPr id="2" name="Freeform 2"/>
          <p:cNvSpPr/>
          <p:nvPr/>
        </p:nvSpPr>
        <p:spPr>
          <a:xfrm>
            <a:off x="1552935" y="259833"/>
            <a:ext cx="14196394" cy="9320241"/>
          </a:xfrm>
          <a:custGeom>
            <a:avLst/>
            <a:gdLst/>
            <a:ahLst/>
            <a:cxnLst/>
            <a:rect l="l" t="t" r="r" b="b"/>
            <a:pathLst>
              <a:path w="14196394" h="9320241">
                <a:moveTo>
                  <a:pt x="0" y="0"/>
                </a:moveTo>
                <a:lnTo>
                  <a:pt x="14196394" y="0"/>
                </a:lnTo>
                <a:lnTo>
                  <a:pt x="14196394" y="9320241"/>
                </a:lnTo>
                <a:lnTo>
                  <a:pt x="0" y="9320241"/>
                </a:lnTo>
                <a:lnTo>
                  <a:pt x="0" y="0"/>
                </a:lnTo>
                <a:close/>
              </a:path>
            </a:pathLst>
          </a:custGeom>
          <a:blipFill>
            <a:blip r:embed="rId2"/>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8EBED"/>
        </a:solidFill>
        <a:effectLst/>
      </p:bgPr>
    </p:bg>
    <p:spTree>
      <p:nvGrpSpPr>
        <p:cNvPr id="1" name=""/>
        <p:cNvGrpSpPr/>
        <p:nvPr/>
      </p:nvGrpSpPr>
      <p:grpSpPr>
        <a:xfrm>
          <a:off x="0" y="0"/>
          <a:ext cx="0" cy="0"/>
          <a:chOff x="0" y="0"/>
          <a:chExt cx="0" cy="0"/>
        </a:xfrm>
      </p:grpSpPr>
      <p:sp>
        <p:nvSpPr>
          <p:cNvPr id="2" name="Freeform 2"/>
          <p:cNvSpPr/>
          <p:nvPr/>
        </p:nvSpPr>
        <p:spPr>
          <a:xfrm>
            <a:off x="1028700" y="1288999"/>
            <a:ext cx="14641628" cy="7507785"/>
          </a:xfrm>
          <a:custGeom>
            <a:avLst/>
            <a:gdLst/>
            <a:ahLst/>
            <a:cxnLst/>
            <a:rect l="l" t="t" r="r" b="b"/>
            <a:pathLst>
              <a:path w="14641628" h="7507785">
                <a:moveTo>
                  <a:pt x="0" y="0"/>
                </a:moveTo>
                <a:lnTo>
                  <a:pt x="14641628" y="0"/>
                </a:lnTo>
                <a:lnTo>
                  <a:pt x="14641628" y="7507786"/>
                </a:lnTo>
                <a:lnTo>
                  <a:pt x="0" y="7507786"/>
                </a:lnTo>
                <a:lnTo>
                  <a:pt x="0" y="0"/>
                </a:lnTo>
                <a:close/>
              </a:path>
            </a:pathLst>
          </a:custGeom>
          <a:blipFill>
            <a:blip r:embed="rId2"/>
            <a:stretch>
              <a:fillRect l="-72" r="-1077" b="-1707"/>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8EBED"/>
        </a:solidFill>
        <a:effectLst/>
      </p:bgPr>
    </p:bg>
    <p:spTree>
      <p:nvGrpSpPr>
        <p:cNvPr id="1" name=""/>
        <p:cNvGrpSpPr/>
        <p:nvPr/>
      </p:nvGrpSpPr>
      <p:grpSpPr>
        <a:xfrm>
          <a:off x="0" y="0"/>
          <a:ext cx="0" cy="0"/>
          <a:chOff x="0" y="0"/>
          <a:chExt cx="0" cy="0"/>
        </a:xfrm>
      </p:grpSpPr>
      <p:sp>
        <p:nvSpPr>
          <p:cNvPr id="2" name="Freeform 2"/>
          <p:cNvSpPr/>
          <p:nvPr/>
        </p:nvSpPr>
        <p:spPr>
          <a:xfrm>
            <a:off x="2293543" y="1528493"/>
            <a:ext cx="13700913" cy="7230013"/>
          </a:xfrm>
          <a:custGeom>
            <a:avLst/>
            <a:gdLst/>
            <a:ahLst/>
            <a:cxnLst/>
            <a:rect l="l" t="t" r="r" b="b"/>
            <a:pathLst>
              <a:path w="13700913" h="7230013">
                <a:moveTo>
                  <a:pt x="0" y="0"/>
                </a:moveTo>
                <a:lnTo>
                  <a:pt x="13700914" y="0"/>
                </a:lnTo>
                <a:lnTo>
                  <a:pt x="13700914" y="7230014"/>
                </a:lnTo>
                <a:lnTo>
                  <a:pt x="0" y="7230014"/>
                </a:lnTo>
                <a:lnTo>
                  <a:pt x="0" y="0"/>
                </a:lnTo>
                <a:close/>
              </a:path>
            </a:pathLst>
          </a:custGeom>
          <a:blipFill>
            <a:blip r:embed="rId2"/>
            <a:stretch>
              <a:fillRect r="-852"/>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8EBED"/>
        </a:solidFill>
        <a:effectLst/>
      </p:bgPr>
    </p:bg>
    <p:spTree>
      <p:nvGrpSpPr>
        <p:cNvPr id="1" name=""/>
        <p:cNvGrpSpPr/>
        <p:nvPr/>
      </p:nvGrpSpPr>
      <p:grpSpPr>
        <a:xfrm>
          <a:off x="0" y="0"/>
          <a:ext cx="0" cy="0"/>
          <a:chOff x="0" y="0"/>
          <a:chExt cx="0" cy="0"/>
        </a:xfrm>
      </p:grpSpPr>
      <p:sp>
        <p:nvSpPr>
          <p:cNvPr id="2" name="TextBox 2"/>
          <p:cNvSpPr txBox="1"/>
          <p:nvPr/>
        </p:nvSpPr>
        <p:spPr>
          <a:xfrm>
            <a:off x="-697183" y="1093143"/>
            <a:ext cx="10218463" cy="1377949"/>
          </a:xfrm>
          <a:prstGeom prst="rect">
            <a:avLst/>
          </a:prstGeom>
        </p:spPr>
        <p:txBody>
          <a:bodyPr lIns="0" tIns="0" rIns="0" bIns="0" rtlCol="0" anchor="t">
            <a:spAutoFit/>
          </a:bodyPr>
          <a:lstStyle/>
          <a:p>
            <a:pPr algn="ctr">
              <a:lnSpc>
                <a:spcPts val="11200"/>
              </a:lnSpc>
              <a:spcBef>
                <a:spcPct val="0"/>
              </a:spcBef>
            </a:pPr>
            <a:r>
              <a:rPr lang="en-US" sz="8000">
                <a:solidFill>
                  <a:srgbClr val="000000"/>
                </a:solidFill>
                <a:latin typeface="TT Hoves Bold"/>
              </a:rPr>
              <a:t>MODELLING</a:t>
            </a:r>
          </a:p>
        </p:txBody>
      </p:sp>
      <p:sp>
        <p:nvSpPr>
          <p:cNvPr id="3" name="TextBox 3"/>
          <p:cNvSpPr txBox="1"/>
          <p:nvPr/>
        </p:nvSpPr>
        <p:spPr>
          <a:xfrm>
            <a:off x="754559" y="3138988"/>
            <a:ext cx="17533441" cy="4380851"/>
          </a:xfrm>
          <a:prstGeom prst="rect">
            <a:avLst/>
          </a:prstGeom>
        </p:spPr>
        <p:txBody>
          <a:bodyPr lIns="0" tIns="0" rIns="0" bIns="0" rtlCol="0" anchor="t">
            <a:spAutoFit/>
          </a:bodyPr>
          <a:lstStyle/>
          <a:p>
            <a:pPr algn="l">
              <a:lnSpc>
                <a:spcPts val="5810"/>
              </a:lnSpc>
            </a:pPr>
            <a:r>
              <a:rPr lang="en-US" sz="4150" dirty="0">
                <a:solidFill>
                  <a:srgbClr val="000000"/>
                </a:solidFill>
                <a:latin typeface="TT Hoves"/>
              </a:rPr>
              <a:t>Two deep learning models are used;</a:t>
            </a:r>
          </a:p>
          <a:p>
            <a:pPr marL="896108" lvl="1" indent="-448054" algn="l">
              <a:lnSpc>
                <a:spcPts val="5810"/>
              </a:lnSpc>
              <a:buFont typeface="Arial"/>
              <a:buChar char="•"/>
            </a:pPr>
            <a:r>
              <a:rPr lang="en-US" sz="4150" dirty="0">
                <a:solidFill>
                  <a:srgbClr val="000000"/>
                </a:solidFill>
                <a:latin typeface="TT Hoves"/>
              </a:rPr>
              <a:t>a Simple RNN </a:t>
            </a:r>
          </a:p>
          <a:p>
            <a:pPr marL="896108" lvl="1" indent="-448054" algn="l">
              <a:lnSpc>
                <a:spcPts val="5810"/>
              </a:lnSpc>
              <a:buFont typeface="Arial"/>
              <a:buChar char="•"/>
            </a:pPr>
            <a:r>
              <a:rPr lang="en-US" sz="4150" dirty="0">
                <a:solidFill>
                  <a:srgbClr val="000000"/>
                </a:solidFill>
                <a:latin typeface="TT Hoves"/>
              </a:rPr>
              <a:t>an LSTM, </a:t>
            </a:r>
          </a:p>
          <a:p>
            <a:pPr algn="l">
              <a:lnSpc>
                <a:spcPts val="5810"/>
              </a:lnSpc>
            </a:pPr>
            <a:r>
              <a:rPr lang="en-US" sz="4150" dirty="0">
                <a:solidFill>
                  <a:srgbClr val="000000"/>
                </a:solidFill>
                <a:latin typeface="TT Hoves"/>
              </a:rPr>
              <a:t> They are built to predict the </a:t>
            </a:r>
            <a:r>
              <a:rPr lang="en-US" sz="4150" dirty="0" err="1">
                <a:solidFill>
                  <a:srgbClr val="000000"/>
                </a:solidFill>
                <a:latin typeface="TT Hoves"/>
              </a:rPr>
              <a:t>the</a:t>
            </a:r>
            <a:r>
              <a:rPr lang="en-US" sz="4150" dirty="0">
                <a:solidFill>
                  <a:srgbClr val="000000"/>
                </a:solidFill>
                <a:latin typeface="TT Hoves"/>
              </a:rPr>
              <a:t> reviews as positive or negative.</a:t>
            </a:r>
          </a:p>
          <a:p>
            <a:pPr algn="l">
              <a:lnSpc>
                <a:spcPts val="5810"/>
              </a:lnSpc>
            </a:pPr>
            <a:endParaRPr lang="en-US" sz="4150" dirty="0">
              <a:solidFill>
                <a:srgbClr val="000000"/>
              </a:solidFill>
              <a:latin typeface="TT Hoves"/>
            </a:endParaRPr>
          </a:p>
          <a:p>
            <a:pPr algn="l">
              <a:lnSpc>
                <a:spcPts val="5810"/>
              </a:lnSpc>
            </a:pPr>
            <a:endParaRPr lang="en-US" sz="4150" dirty="0">
              <a:solidFill>
                <a:srgbClr val="000000"/>
              </a:solidFill>
              <a:latin typeface="TT Hoves"/>
            </a:endParaRPr>
          </a:p>
        </p:txBody>
      </p:sp>
      <p:sp>
        <p:nvSpPr>
          <p:cNvPr id="4" name="Freeform 4"/>
          <p:cNvSpPr/>
          <p:nvPr/>
        </p:nvSpPr>
        <p:spPr>
          <a:xfrm>
            <a:off x="13203109" y="6703770"/>
            <a:ext cx="4684991" cy="3146125"/>
          </a:xfrm>
          <a:custGeom>
            <a:avLst/>
            <a:gdLst/>
            <a:ahLst/>
            <a:cxnLst/>
            <a:rect l="l" t="t" r="r" b="b"/>
            <a:pathLst>
              <a:path w="4684991" h="3146125">
                <a:moveTo>
                  <a:pt x="0" y="0"/>
                </a:moveTo>
                <a:lnTo>
                  <a:pt x="4684990" y="0"/>
                </a:lnTo>
                <a:lnTo>
                  <a:pt x="4684990" y="3146125"/>
                </a:lnTo>
                <a:lnTo>
                  <a:pt x="0" y="3146125"/>
                </a:lnTo>
                <a:lnTo>
                  <a:pt x="0" y="0"/>
                </a:lnTo>
                <a:close/>
              </a:path>
            </a:pathLst>
          </a:custGeom>
          <a:blipFill>
            <a:blip r:embed="rId2"/>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8EBED"/>
        </a:solidFill>
        <a:effectLst/>
      </p:bgPr>
    </p:bg>
    <p:spTree>
      <p:nvGrpSpPr>
        <p:cNvPr id="1" name=""/>
        <p:cNvGrpSpPr/>
        <p:nvPr/>
      </p:nvGrpSpPr>
      <p:grpSpPr>
        <a:xfrm>
          <a:off x="0" y="0"/>
          <a:ext cx="0" cy="0"/>
          <a:chOff x="0" y="0"/>
          <a:chExt cx="0" cy="0"/>
        </a:xfrm>
      </p:grpSpPr>
      <p:sp>
        <p:nvSpPr>
          <p:cNvPr id="2" name="TextBox 2"/>
          <p:cNvSpPr txBox="1"/>
          <p:nvPr/>
        </p:nvSpPr>
        <p:spPr>
          <a:xfrm>
            <a:off x="0" y="2962924"/>
            <a:ext cx="18288000" cy="7314551"/>
          </a:xfrm>
          <a:prstGeom prst="rect">
            <a:avLst/>
          </a:prstGeom>
        </p:spPr>
        <p:txBody>
          <a:bodyPr lIns="0" tIns="0" rIns="0" bIns="0" rtlCol="0" anchor="t">
            <a:spAutoFit/>
          </a:bodyPr>
          <a:lstStyle/>
          <a:p>
            <a:pPr algn="l">
              <a:lnSpc>
                <a:spcPts val="5810"/>
              </a:lnSpc>
            </a:pPr>
            <a:r>
              <a:rPr lang="en-US" sz="4150">
                <a:solidFill>
                  <a:srgbClr val="000000"/>
                </a:solidFill>
                <a:latin typeface="TT Hoves"/>
              </a:rPr>
              <a:t>These are the model performance results;</a:t>
            </a:r>
          </a:p>
          <a:p>
            <a:pPr marL="896108" lvl="1" indent="-448054" algn="l">
              <a:lnSpc>
                <a:spcPts val="5810"/>
              </a:lnSpc>
              <a:buFont typeface="Arial"/>
              <a:buChar char="•"/>
            </a:pPr>
            <a:r>
              <a:rPr lang="en-US" sz="4150">
                <a:solidFill>
                  <a:srgbClr val="000000"/>
                </a:solidFill>
                <a:latin typeface="TT Hoves"/>
              </a:rPr>
              <a:t>SimpleRNN Model: With an AUC of 0.91, the SimpleRNN model performs much better than the LSTM model in distinguishing between the classes. It has a high true positive rate and a low false positive rate across various thresholds.</a:t>
            </a:r>
          </a:p>
          <a:p>
            <a:pPr algn="l">
              <a:lnSpc>
                <a:spcPts val="5810"/>
              </a:lnSpc>
            </a:pPr>
            <a:endParaRPr lang="en-US" sz="4150">
              <a:solidFill>
                <a:srgbClr val="000000"/>
              </a:solidFill>
              <a:latin typeface="TT Hoves"/>
            </a:endParaRPr>
          </a:p>
          <a:p>
            <a:pPr marL="896108" lvl="1" indent="-448054" algn="l">
              <a:lnSpc>
                <a:spcPts val="5810"/>
              </a:lnSpc>
              <a:buFont typeface="Arial"/>
              <a:buChar char="•"/>
            </a:pPr>
            <a:r>
              <a:rPr lang="en-US" sz="4150">
                <a:solidFill>
                  <a:srgbClr val="000000"/>
                </a:solidFill>
                <a:latin typeface="TT Hoves"/>
              </a:rPr>
              <a:t>LSTM Model: With an AUC of 0.53, the LSTM model is only marginally better than random guessing. This indicates that the LSTM model is ineffective for this particular task or Amazon reviews dataset.</a:t>
            </a:r>
          </a:p>
          <a:p>
            <a:pPr algn="l">
              <a:lnSpc>
                <a:spcPts val="5810"/>
              </a:lnSpc>
            </a:pPr>
            <a:endParaRPr lang="en-US" sz="4150">
              <a:solidFill>
                <a:srgbClr val="000000"/>
              </a:solidFill>
              <a:latin typeface="TT Hoves"/>
            </a:endParaRPr>
          </a:p>
        </p:txBody>
      </p:sp>
      <p:sp>
        <p:nvSpPr>
          <p:cNvPr id="3" name="TextBox 3"/>
          <p:cNvSpPr txBox="1"/>
          <p:nvPr/>
        </p:nvSpPr>
        <p:spPr>
          <a:xfrm>
            <a:off x="0" y="866775"/>
            <a:ext cx="10218463" cy="1377949"/>
          </a:xfrm>
          <a:prstGeom prst="rect">
            <a:avLst/>
          </a:prstGeom>
        </p:spPr>
        <p:txBody>
          <a:bodyPr lIns="0" tIns="0" rIns="0" bIns="0" rtlCol="0" anchor="t">
            <a:spAutoFit/>
          </a:bodyPr>
          <a:lstStyle/>
          <a:p>
            <a:pPr algn="ctr">
              <a:lnSpc>
                <a:spcPts val="11200"/>
              </a:lnSpc>
              <a:spcBef>
                <a:spcPct val="0"/>
              </a:spcBef>
            </a:pPr>
            <a:r>
              <a:rPr lang="en-US" sz="8000">
                <a:solidFill>
                  <a:srgbClr val="000000"/>
                </a:solidFill>
                <a:latin typeface="TT Hoves Bold"/>
              </a:rPr>
              <a:t>Model Performance</a:t>
            </a:r>
          </a:p>
        </p:txBody>
      </p:sp>
      <p:sp>
        <p:nvSpPr>
          <p:cNvPr id="4" name="Freeform 4"/>
          <p:cNvSpPr/>
          <p:nvPr/>
        </p:nvSpPr>
        <p:spPr>
          <a:xfrm rot="-10800000">
            <a:off x="14725722" y="0"/>
            <a:ext cx="2780502" cy="3961855"/>
          </a:xfrm>
          <a:custGeom>
            <a:avLst/>
            <a:gdLst/>
            <a:ahLst/>
            <a:cxnLst/>
            <a:rect l="l" t="t" r="r" b="b"/>
            <a:pathLst>
              <a:path w="2780502" h="3961855">
                <a:moveTo>
                  <a:pt x="0" y="0"/>
                </a:moveTo>
                <a:lnTo>
                  <a:pt x="2780502" y="0"/>
                </a:lnTo>
                <a:lnTo>
                  <a:pt x="2780502" y="3961855"/>
                </a:lnTo>
                <a:lnTo>
                  <a:pt x="0" y="396185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8EBED"/>
        </a:solidFill>
        <a:effectLst/>
      </p:bgPr>
    </p:bg>
    <p:spTree>
      <p:nvGrpSpPr>
        <p:cNvPr id="1" name=""/>
        <p:cNvGrpSpPr/>
        <p:nvPr/>
      </p:nvGrpSpPr>
      <p:grpSpPr>
        <a:xfrm>
          <a:off x="0" y="0"/>
          <a:ext cx="0" cy="0"/>
          <a:chOff x="0" y="0"/>
          <a:chExt cx="0" cy="0"/>
        </a:xfrm>
      </p:grpSpPr>
      <p:sp>
        <p:nvSpPr>
          <p:cNvPr id="2" name="Freeform 2"/>
          <p:cNvSpPr/>
          <p:nvPr/>
        </p:nvSpPr>
        <p:spPr>
          <a:xfrm>
            <a:off x="15392488" y="354531"/>
            <a:ext cx="2643993" cy="2916489"/>
          </a:xfrm>
          <a:custGeom>
            <a:avLst/>
            <a:gdLst/>
            <a:ahLst/>
            <a:cxnLst/>
            <a:rect l="l" t="t" r="r" b="b"/>
            <a:pathLst>
              <a:path w="2643993" h="2916489">
                <a:moveTo>
                  <a:pt x="0" y="0"/>
                </a:moveTo>
                <a:lnTo>
                  <a:pt x="2643992" y="0"/>
                </a:lnTo>
                <a:lnTo>
                  <a:pt x="2643992" y="2916490"/>
                </a:lnTo>
                <a:lnTo>
                  <a:pt x="0" y="2916490"/>
                </a:lnTo>
                <a:lnTo>
                  <a:pt x="0" y="0"/>
                </a:lnTo>
                <a:close/>
              </a:path>
            </a:pathLst>
          </a:custGeom>
          <a:blipFill>
            <a:blip r:embed="rId2"/>
            <a:stretch>
              <a:fillRect l="-1556" r="-1556"/>
            </a:stretch>
          </a:blipFill>
        </p:spPr>
      </p:sp>
      <p:sp>
        <p:nvSpPr>
          <p:cNvPr id="3" name="TextBox 3"/>
          <p:cNvSpPr txBox="1"/>
          <p:nvPr/>
        </p:nvSpPr>
        <p:spPr>
          <a:xfrm>
            <a:off x="503039" y="1042839"/>
            <a:ext cx="10218463" cy="1377949"/>
          </a:xfrm>
          <a:prstGeom prst="rect">
            <a:avLst/>
          </a:prstGeom>
        </p:spPr>
        <p:txBody>
          <a:bodyPr lIns="0" tIns="0" rIns="0" bIns="0" rtlCol="0" anchor="t">
            <a:spAutoFit/>
          </a:bodyPr>
          <a:lstStyle/>
          <a:p>
            <a:pPr algn="ctr">
              <a:lnSpc>
                <a:spcPts val="11200"/>
              </a:lnSpc>
              <a:spcBef>
                <a:spcPct val="0"/>
              </a:spcBef>
            </a:pPr>
            <a:r>
              <a:rPr lang="en-US" sz="8000">
                <a:solidFill>
                  <a:srgbClr val="000000"/>
                </a:solidFill>
                <a:latin typeface="TT Hoves Bold"/>
              </a:rPr>
              <a:t>Model Evaluation</a:t>
            </a:r>
          </a:p>
        </p:txBody>
      </p:sp>
      <p:sp>
        <p:nvSpPr>
          <p:cNvPr id="4" name="TextBox 4"/>
          <p:cNvSpPr txBox="1"/>
          <p:nvPr/>
        </p:nvSpPr>
        <p:spPr>
          <a:xfrm>
            <a:off x="503039" y="3643637"/>
            <a:ext cx="17533441" cy="5847701"/>
          </a:xfrm>
          <a:prstGeom prst="rect">
            <a:avLst/>
          </a:prstGeom>
        </p:spPr>
        <p:txBody>
          <a:bodyPr lIns="0" tIns="0" rIns="0" bIns="0" rtlCol="0" anchor="t">
            <a:spAutoFit/>
          </a:bodyPr>
          <a:lstStyle/>
          <a:p>
            <a:pPr marL="896108" lvl="1" indent="-448054" algn="l">
              <a:lnSpc>
                <a:spcPts val="5810"/>
              </a:lnSpc>
              <a:buFont typeface="Arial"/>
              <a:buChar char="•"/>
            </a:pPr>
            <a:r>
              <a:rPr lang="en-US" sz="4150">
                <a:solidFill>
                  <a:srgbClr val="000000"/>
                </a:solidFill>
                <a:latin typeface="TT Hoves"/>
              </a:rPr>
              <a:t>Hyperparameter tuning is performed to optimize the models for better performance.</a:t>
            </a:r>
          </a:p>
          <a:p>
            <a:pPr marL="896108" lvl="1" indent="-448054" algn="l">
              <a:lnSpc>
                <a:spcPts val="5810"/>
              </a:lnSpc>
              <a:buFont typeface="Arial"/>
              <a:buChar char="•"/>
            </a:pPr>
            <a:endParaRPr lang="en-US" sz="4150">
              <a:solidFill>
                <a:srgbClr val="000000"/>
              </a:solidFill>
              <a:latin typeface="TT Hoves"/>
            </a:endParaRPr>
          </a:p>
          <a:p>
            <a:pPr marL="896108" lvl="1" indent="-448054" algn="l">
              <a:lnSpc>
                <a:spcPts val="5810"/>
              </a:lnSpc>
              <a:buFont typeface="Arial"/>
              <a:buChar char="•"/>
            </a:pPr>
            <a:r>
              <a:rPr lang="en-US" sz="4150">
                <a:solidFill>
                  <a:srgbClr val="000000"/>
                </a:solidFill>
                <a:latin typeface="TT Hoves"/>
              </a:rPr>
              <a:t>The Model tuning for simple RNN Accuracy score is 0.8694 which has no huge difference from the model before tuning which was 0.8658.</a:t>
            </a:r>
          </a:p>
          <a:p>
            <a:pPr marL="896108" lvl="1" indent="-448054" algn="l">
              <a:lnSpc>
                <a:spcPts val="5810"/>
              </a:lnSpc>
              <a:buFont typeface="Arial"/>
              <a:buChar char="•"/>
            </a:pPr>
            <a:endParaRPr lang="en-US" sz="4150">
              <a:solidFill>
                <a:srgbClr val="000000"/>
              </a:solidFill>
              <a:latin typeface="TT Hoves"/>
            </a:endParaRPr>
          </a:p>
          <a:p>
            <a:pPr marL="896108" lvl="1" indent="-448054" algn="l">
              <a:lnSpc>
                <a:spcPts val="5810"/>
              </a:lnSpc>
              <a:buFont typeface="Arial"/>
              <a:buChar char="•"/>
            </a:pPr>
            <a:r>
              <a:rPr lang="en-US" sz="4150">
                <a:solidFill>
                  <a:srgbClr val="000000"/>
                </a:solidFill>
                <a:latin typeface="TT Hoves"/>
              </a:rPr>
              <a:t>The score is slightly higher than our objective of achieving 0.85 accurracy score. The model is therefore satisfactory.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8EBED"/>
        </a:solidFill>
        <a:effectLst/>
      </p:bgPr>
    </p:bg>
    <p:spTree>
      <p:nvGrpSpPr>
        <p:cNvPr id="1" name=""/>
        <p:cNvGrpSpPr/>
        <p:nvPr/>
      </p:nvGrpSpPr>
      <p:grpSpPr>
        <a:xfrm>
          <a:off x="0" y="0"/>
          <a:ext cx="0" cy="0"/>
          <a:chOff x="0" y="0"/>
          <a:chExt cx="0" cy="0"/>
        </a:xfrm>
      </p:grpSpPr>
      <p:sp>
        <p:nvSpPr>
          <p:cNvPr id="2" name="TextBox 2"/>
          <p:cNvSpPr txBox="1"/>
          <p:nvPr/>
        </p:nvSpPr>
        <p:spPr>
          <a:xfrm>
            <a:off x="226369" y="266700"/>
            <a:ext cx="11584632" cy="1331262"/>
          </a:xfrm>
          <a:prstGeom prst="rect">
            <a:avLst/>
          </a:prstGeom>
        </p:spPr>
        <p:txBody>
          <a:bodyPr wrap="square" lIns="0" tIns="0" rIns="0" bIns="0" rtlCol="0" anchor="t">
            <a:spAutoFit/>
          </a:bodyPr>
          <a:lstStyle/>
          <a:p>
            <a:pPr algn="ctr">
              <a:lnSpc>
                <a:spcPts val="11200"/>
              </a:lnSpc>
              <a:spcBef>
                <a:spcPct val="0"/>
              </a:spcBef>
            </a:pPr>
            <a:r>
              <a:rPr lang="en-US" sz="8000" dirty="0">
                <a:solidFill>
                  <a:srgbClr val="000000"/>
                </a:solidFill>
                <a:latin typeface="TT Hoves Bold"/>
              </a:rPr>
              <a:t>RECOMMENDATIONS</a:t>
            </a:r>
          </a:p>
        </p:txBody>
      </p:sp>
      <p:sp>
        <p:nvSpPr>
          <p:cNvPr id="3" name="TextBox 3"/>
          <p:cNvSpPr txBox="1"/>
          <p:nvPr/>
        </p:nvSpPr>
        <p:spPr>
          <a:xfrm>
            <a:off x="226369" y="1608849"/>
            <a:ext cx="17299631" cy="9035102"/>
          </a:xfrm>
          <a:prstGeom prst="rect">
            <a:avLst/>
          </a:prstGeom>
        </p:spPr>
        <p:txBody>
          <a:bodyPr wrap="square" lIns="0" tIns="0" rIns="0" bIns="0" rtlCol="0" anchor="t">
            <a:spAutoFit/>
          </a:bodyPr>
          <a:lstStyle/>
          <a:p>
            <a:pPr algn="l">
              <a:lnSpc>
                <a:spcPts val="3570"/>
              </a:lnSpc>
            </a:pPr>
            <a:endParaRPr dirty="0"/>
          </a:p>
          <a:p>
            <a:pPr marL="744981" lvl="1" indent="-372491" algn="l">
              <a:lnSpc>
                <a:spcPts val="4830"/>
              </a:lnSpc>
              <a:buFont typeface="Arial"/>
              <a:buChar char="•"/>
            </a:pPr>
            <a:r>
              <a:rPr lang="en-US" sz="3450" dirty="0">
                <a:solidFill>
                  <a:srgbClr val="000000"/>
                </a:solidFill>
                <a:latin typeface="TT Hoves Bold"/>
              </a:rPr>
              <a:t>Customer Feedback:</a:t>
            </a:r>
          </a:p>
          <a:p>
            <a:pPr algn="l">
              <a:lnSpc>
                <a:spcPts val="4830"/>
              </a:lnSpc>
            </a:pPr>
            <a:r>
              <a:rPr lang="en-US" sz="3450" dirty="0">
                <a:solidFill>
                  <a:srgbClr val="000000"/>
                </a:solidFill>
                <a:latin typeface="TT Hoves"/>
              </a:rPr>
              <a:t>Maintain product quality, enhance customer service, and solicit feedback to bolster positive reviews.</a:t>
            </a:r>
          </a:p>
          <a:p>
            <a:pPr algn="l">
              <a:lnSpc>
                <a:spcPts val="4830"/>
              </a:lnSpc>
            </a:pPr>
            <a:endParaRPr lang="en-US" sz="3450" dirty="0">
              <a:solidFill>
                <a:srgbClr val="000000"/>
              </a:solidFill>
              <a:latin typeface="TT Hoves"/>
            </a:endParaRPr>
          </a:p>
          <a:p>
            <a:pPr marL="744981" lvl="1" indent="-372491" algn="l">
              <a:lnSpc>
                <a:spcPts val="4830"/>
              </a:lnSpc>
              <a:buFont typeface="Arial"/>
              <a:buChar char="•"/>
            </a:pPr>
            <a:r>
              <a:rPr lang="en-US" sz="3450" dirty="0">
                <a:solidFill>
                  <a:srgbClr val="000000"/>
                </a:solidFill>
                <a:latin typeface="TT Hoves"/>
              </a:rPr>
              <a:t> </a:t>
            </a:r>
            <a:r>
              <a:rPr lang="en-US" sz="3450" dirty="0">
                <a:solidFill>
                  <a:srgbClr val="000000"/>
                </a:solidFill>
                <a:latin typeface="TT Hoves Bold"/>
              </a:rPr>
              <a:t>Product Preference:</a:t>
            </a:r>
          </a:p>
          <a:p>
            <a:pPr algn="l">
              <a:lnSpc>
                <a:spcPts val="4830"/>
              </a:lnSpc>
            </a:pPr>
            <a:r>
              <a:rPr lang="en-US" sz="3450" dirty="0">
                <a:solidFill>
                  <a:srgbClr val="000000"/>
                </a:solidFill>
                <a:latin typeface="TT Hoves"/>
              </a:rPr>
              <a:t>Expand preferred product categories, improve features based on feedback, and maintain competitive pricing.</a:t>
            </a:r>
          </a:p>
          <a:p>
            <a:pPr algn="l">
              <a:lnSpc>
                <a:spcPts val="4830"/>
              </a:lnSpc>
            </a:pPr>
            <a:endParaRPr lang="en-US" sz="3450" dirty="0">
              <a:solidFill>
                <a:srgbClr val="000000"/>
              </a:solidFill>
              <a:latin typeface="TT Hoves"/>
            </a:endParaRPr>
          </a:p>
          <a:p>
            <a:pPr marL="744981" lvl="1" indent="-372491" algn="l">
              <a:lnSpc>
                <a:spcPts val="4830"/>
              </a:lnSpc>
              <a:buFont typeface="Arial"/>
              <a:buChar char="•"/>
            </a:pPr>
            <a:r>
              <a:rPr lang="en-US" sz="3450" dirty="0">
                <a:solidFill>
                  <a:srgbClr val="000000"/>
                </a:solidFill>
                <a:latin typeface="TT Hoves"/>
              </a:rPr>
              <a:t>  </a:t>
            </a:r>
            <a:r>
              <a:rPr lang="en-US" sz="3450" dirty="0">
                <a:solidFill>
                  <a:srgbClr val="000000"/>
                </a:solidFill>
                <a:latin typeface="TT Hoves Bold"/>
              </a:rPr>
              <a:t>Trend Analysis:</a:t>
            </a:r>
          </a:p>
          <a:p>
            <a:pPr algn="l">
              <a:lnSpc>
                <a:spcPts val="4830"/>
              </a:lnSpc>
            </a:pPr>
            <a:r>
              <a:rPr lang="en-US" sz="3450" dirty="0">
                <a:solidFill>
                  <a:srgbClr val="000000"/>
                </a:solidFill>
                <a:latin typeface="TT Hoves"/>
              </a:rPr>
              <a:t>Correlate sales spikes with launches, updates, or campaigns to adapt strategies.</a:t>
            </a:r>
          </a:p>
          <a:p>
            <a:pPr algn="l">
              <a:lnSpc>
                <a:spcPts val="4830"/>
              </a:lnSpc>
            </a:pPr>
            <a:endParaRPr lang="en-US" sz="3450" dirty="0">
              <a:solidFill>
                <a:srgbClr val="000000"/>
              </a:solidFill>
              <a:latin typeface="TT Hoves"/>
            </a:endParaRPr>
          </a:p>
          <a:p>
            <a:pPr marL="744981" lvl="1" indent="-372491" algn="l">
              <a:lnSpc>
                <a:spcPts val="4830"/>
              </a:lnSpc>
              <a:buFont typeface="Arial"/>
              <a:buChar char="•"/>
            </a:pPr>
            <a:r>
              <a:rPr lang="en-US" sz="3450" dirty="0">
                <a:solidFill>
                  <a:srgbClr val="000000"/>
                </a:solidFill>
                <a:latin typeface="TT Hoves Bold"/>
              </a:rPr>
              <a:t>User Experience</a:t>
            </a:r>
            <a:r>
              <a:rPr lang="en-US" sz="3450" dirty="0">
                <a:solidFill>
                  <a:srgbClr val="000000"/>
                </a:solidFill>
                <a:latin typeface="TT Hoves"/>
              </a:rPr>
              <a:t>:</a:t>
            </a:r>
          </a:p>
          <a:p>
            <a:pPr algn="l">
              <a:lnSpc>
                <a:spcPts val="4830"/>
              </a:lnSpc>
            </a:pPr>
            <a:r>
              <a:rPr lang="en-US" sz="3450" dirty="0">
                <a:solidFill>
                  <a:srgbClr val="000000"/>
                </a:solidFill>
                <a:latin typeface="TT Hoves"/>
              </a:rPr>
              <a:t>Incentivize detailed reviews to enhance credibility and trust.</a:t>
            </a:r>
          </a:p>
          <a:p>
            <a:pPr algn="l">
              <a:lnSpc>
                <a:spcPts val="4830"/>
              </a:lnSpc>
            </a:pPr>
            <a:endParaRPr lang="en-US" sz="3450" dirty="0">
              <a:solidFill>
                <a:srgbClr val="000000"/>
              </a:solidFill>
              <a:latin typeface="TT Hove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8EBED"/>
        </a:solidFill>
        <a:effectLst/>
      </p:bgPr>
    </p:bg>
    <p:spTree>
      <p:nvGrpSpPr>
        <p:cNvPr id="1" name=""/>
        <p:cNvGrpSpPr/>
        <p:nvPr/>
      </p:nvGrpSpPr>
      <p:grpSpPr>
        <a:xfrm>
          <a:off x="0" y="0"/>
          <a:ext cx="0" cy="0"/>
          <a:chOff x="0" y="0"/>
          <a:chExt cx="0" cy="0"/>
        </a:xfrm>
      </p:grpSpPr>
      <p:sp>
        <p:nvSpPr>
          <p:cNvPr id="2" name="Freeform 2"/>
          <p:cNvSpPr/>
          <p:nvPr/>
        </p:nvSpPr>
        <p:spPr>
          <a:xfrm>
            <a:off x="3868780" y="1028700"/>
            <a:ext cx="10550440" cy="6829321"/>
          </a:xfrm>
          <a:custGeom>
            <a:avLst/>
            <a:gdLst/>
            <a:ahLst/>
            <a:cxnLst/>
            <a:rect l="l" t="t" r="r" b="b"/>
            <a:pathLst>
              <a:path w="10550440" h="6829321">
                <a:moveTo>
                  <a:pt x="0" y="0"/>
                </a:moveTo>
                <a:lnTo>
                  <a:pt x="10550440" y="0"/>
                </a:lnTo>
                <a:lnTo>
                  <a:pt x="10550440" y="6829321"/>
                </a:lnTo>
                <a:lnTo>
                  <a:pt x="0" y="6829321"/>
                </a:lnTo>
                <a:lnTo>
                  <a:pt x="0" y="0"/>
                </a:lnTo>
                <a:close/>
              </a:path>
            </a:pathLst>
          </a:custGeom>
          <a:blipFill>
            <a:blip r:embed="rId2"/>
            <a:stretch>
              <a:fillRect l="-12896" r="-12896"/>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BED"/>
        </a:solidFill>
        <a:effectLst/>
      </p:bgPr>
    </p:bg>
    <p:spTree>
      <p:nvGrpSpPr>
        <p:cNvPr id="1" name=""/>
        <p:cNvGrpSpPr/>
        <p:nvPr/>
      </p:nvGrpSpPr>
      <p:grpSpPr>
        <a:xfrm>
          <a:off x="0" y="0"/>
          <a:ext cx="0" cy="0"/>
          <a:chOff x="0" y="0"/>
          <a:chExt cx="0" cy="0"/>
        </a:xfrm>
      </p:grpSpPr>
      <p:sp>
        <p:nvSpPr>
          <p:cNvPr id="2" name="Freeform 2"/>
          <p:cNvSpPr/>
          <p:nvPr/>
        </p:nvSpPr>
        <p:spPr>
          <a:xfrm>
            <a:off x="1028700" y="3386752"/>
            <a:ext cx="7049828" cy="3951697"/>
          </a:xfrm>
          <a:custGeom>
            <a:avLst/>
            <a:gdLst/>
            <a:ahLst/>
            <a:cxnLst/>
            <a:rect l="l" t="t" r="r" b="b"/>
            <a:pathLst>
              <a:path w="7049828" h="3951697">
                <a:moveTo>
                  <a:pt x="0" y="0"/>
                </a:moveTo>
                <a:lnTo>
                  <a:pt x="7049828" y="0"/>
                </a:lnTo>
                <a:lnTo>
                  <a:pt x="7049828" y="3951698"/>
                </a:lnTo>
                <a:lnTo>
                  <a:pt x="0" y="3951698"/>
                </a:lnTo>
                <a:lnTo>
                  <a:pt x="0" y="0"/>
                </a:lnTo>
                <a:close/>
              </a:path>
            </a:pathLst>
          </a:custGeom>
          <a:blipFill>
            <a:blip r:embed="rId2"/>
            <a:stretch>
              <a:fillRect/>
            </a:stretch>
          </a:blipFill>
        </p:spPr>
      </p:sp>
      <p:sp>
        <p:nvSpPr>
          <p:cNvPr id="3" name="TextBox 3"/>
          <p:cNvSpPr txBox="1"/>
          <p:nvPr/>
        </p:nvSpPr>
        <p:spPr>
          <a:xfrm>
            <a:off x="1028700" y="997570"/>
            <a:ext cx="6639741" cy="1216026"/>
          </a:xfrm>
          <a:prstGeom prst="rect">
            <a:avLst/>
          </a:prstGeom>
        </p:spPr>
        <p:txBody>
          <a:bodyPr lIns="0" tIns="0" rIns="0" bIns="0" rtlCol="0" anchor="t">
            <a:spAutoFit/>
          </a:bodyPr>
          <a:lstStyle/>
          <a:p>
            <a:pPr marL="0" lvl="0" indent="0" algn="l">
              <a:lnSpc>
                <a:spcPts val="9025"/>
              </a:lnSpc>
              <a:spcBef>
                <a:spcPct val="0"/>
              </a:spcBef>
            </a:pPr>
            <a:r>
              <a:rPr lang="en-US" sz="9500" spc="-237">
                <a:solidFill>
                  <a:srgbClr val="000000"/>
                </a:solidFill>
                <a:latin typeface="TT Hoves"/>
              </a:rPr>
              <a:t>CONTENTS</a:t>
            </a:r>
          </a:p>
        </p:txBody>
      </p:sp>
      <p:grpSp>
        <p:nvGrpSpPr>
          <p:cNvPr id="4" name="Group 4"/>
          <p:cNvGrpSpPr/>
          <p:nvPr/>
        </p:nvGrpSpPr>
        <p:grpSpPr>
          <a:xfrm>
            <a:off x="10650778" y="1028700"/>
            <a:ext cx="4259053" cy="785867"/>
            <a:chOff x="0" y="0"/>
            <a:chExt cx="5678738" cy="1047823"/>
          </a:xfrm>
        </p:grpSpPr>
        <p:sp>
          <p:nvSpPr>
            <p:cNvPr id="5" name="TextBox 5"/>
            <p:cNvSpPr txBox="1"/>
            <p:nvPr/>
          </p:nvSpPr>
          <p:spPr>
            <a:xfrm>
              <a:off x="0" y="456638"/>
              <a:ext cx="5678738" cy="591185"/>
            </a:xfrm>
            <a:prstGeom prst="rect">
              <a:avLst/>
            </a:prstGeom>
          </p:spPr>
          <p:txBody>
            <a:bodyPr lIns="0" tIns="0" rIns="0" bIns="0" rtlCol="0" anchor="t">
              <a:spAutoFit/>
            </a:bodyPr>
            <a:lstStyle/>
            <a:p>
              <a:pPr algn="l">
                <a:lnSpc>
                  <a:spcPts val="3780"/>
                </a:lnSpc>
              </a:pPr>
              <a:r>
                <a:rPr lang="en-US" sz="2700" u="none">
                  <a:solidFill>
                    <a:srgbClr val="000000"/>
                  </a:solidFill>
                  <a:latin typeface="TT Hoves"/>
                </a:rPr>
                <a:t>The Problem</a:t>
              </a:r>
              <a:r>
                <a:rPr lang="en-US" sz="2700">
                  <a:solidFill>
                    <a:srgbClr val="000000"/>
                  </a:solidFill>
                  <a:latin typeface="TT Hoves"/>
                </a:rPr>
                <a:t> Statement</a:t>
              </a:r>
            </a:p>
          </p:txBody>
        </p:sp>
        <p:sp>
          <p:nvSpPr>
            <p:cNvPr id="6" name="TextBox 6"/>
            <p:cNvSpPr txBox="1"/>
            <p:nvPr/>
          </p:nvSpPr>
          <p:spPr>
            <a:xfrm>
              <a:off x="0" y="-47625"/>
              <a:ext cx="1493556" cy="525144"/>
            </a:xfrm>
            <a:prstGeom prst="rect">
              <a:avLst/>
            </a:prstGeom>
          </p:spPr>
          <p:txBody>
            <a:bodyPr lIns="0" tIns="0" rIns="0" bIns="0" rtlCol="0" anchor="t">
              <a:spAutoFit/>
            </a:bodyPr>
            <a:lstStyle/>
            <a:p>
              <a:pPr algn="l">
                <a:lnSpc>
                  <a:spcPts val="3360"/>
                </a:lnSpc>
              </a:pPr>
              <a:r>
                <a:rPr lang="en-US" sz="2400">
                  <a:solidFill>
                    <a:srgbClr val="000000"/>
                  </a:solidFill>
                  <a:latin typeface="TT Hoves Bold"/>
                </a:rPr>
                <a:t>01</a:t>
              </a:r>
            </a:p>
          </p:txBody>
        </p:sp>
      </p:grpSp>
      <p:grpSp>
        <p:nvGrpSpPr>
          <p:cNvPr id="7" name="Group 7"/>
          <p:cNvGrpSpPr/>
          <p:nvPr/>
        </p:nvGrpSpPr>
        <p:grpSpPr>
          <a:xfrm>
            <a:off x="10650778" y="2469233"/>
            <a:ext cx="2849155" cy="802003"/>
            <a:chOff x="0" y="0"/>
            <a:chExt cx="3798873" cy="1069338"/>
          </a:xfrm>
        </p:grpSpPr>
        <p:sp>
          <p:nvSpPr>
            <p:cNvPr id="8" name="TextBox 8"/>
            <p:cNvSpPr txBox="1"/>
            <p:nvPr/>
          </p:nvSpPr>
          <p:spPr>
            <a:xfrm>
              <a:off x="0" y="-47625"/>
              <a:ext cx="1086656" cy="525144"/>
            </a:xfrm>
            <a:prstGeom prst="rect">
              <a:avLst/>
            </a:prstGeom>
          </p:spPr>
          <p:txBody>
            <a:bodyPr lIns="0" tIns="0" rIns="0" bIns="0" rtlCol="0" anchor="t">
              <a:spAutoFit/>
            </a:bodyPr>
            <a:lstStyle/>
            <a:p>
              <a:pPr marL="0" lvl="1" indent="0" algn="l">
                <a:lnSpc>
                  <a:spcPts val="3360"/>
                </a:lnSpc>
              </a:pPr>
              <a:r>
                <a:rPr lang="en-US" sz="2400" u="none" strike="noStrike">
                  <a:solidFill>
                    <a:srgbClr val="000000"/>
                  </a:solidFill>
                  <a:latin typeface="TT Hoves Bold"/>
                </a:rPr>
                <a:t>02</a:t>
              </a:r>
            </a:p>
          </p:txBody>
        </p:sp>
        <p:sp>
          <p:nvSpPr>
            <p:cNvPr id="9" name="TextBox 9"/>
            <p:cNvSpPr txBox="1"/>
            <p:nvPr/>
          </p:nvSpPr>
          <p:spPr>
            <a:xfrm>
              <a:off x="0" y="478153"/>
              <a:ext cx="3798873" cy="591185"/>
            </a:xfrm>
            <a:prstGeom prst="rect">
              <a:avLst/>
            </a:prstGeom>
          </p:spPr>
          <p:txBody>
            <a:bodyPr lIns="0" tIns="0" rIns="0" bIns="0" rtlCol="0" anchor="t">
              <a:spAutoFit/>
            </a:bodyPr>
            <a:lstStyle/>
            <a:p>
              <a:pPr algn="l">
                <a:lnSpc>
                  <a:spcPts val="3780"/>
                </a:lnSpc>
              </a:pPr>
              <a:r>
                <a:rPr lang="en-US" sz="2700">
                  <a:solidFill>
                    <a:srgbClr val="000000"/>
                  </a:solidFill>
                  <a:latin typeface="TT Hoves"/>
                </a:rPr>
                <a:t>Objectives</a:t>
              </a:r>
            </a:p>
          </p:txBody>
        </p:sp>
      </p:grpSp>
      <p:grpSp>
        <p:nvGrpSpPr>
          <p:cNvPr id="10" name="Group 10"/>
          <p:cNvGrpSpPr/>
          <p:nvPr/>
        </p:nvGrpSpPr>
        <p:grpSpPr>
          <a:xfrm>
            <a:off x="10650778" y="3925902"/>
            <a:ext cx="4875757" cy="732504"/>
            <a:chOff x="0" y="0"/>
            <a:chExt cx="6501010" cy="976671"/>
          </a:xfrm>
        </p:grpSpPr>
        <p:sp>
          <p:nvSpPr>
            <p:cNvPr id="11" name="TextBox 11"/>
            <p:cNvSpPr txBox="1"/>
            <p:nvPr/>
          </p:nvSpPr>
          <p:spPr>
            <a:xfrm>
              <a:off x="0" y="-47625"/>
              <a:ext cx="940073" cy="525144"/>
            </a:xfrm>
            <a:prstGeom prst="rect">
              <a:avLst/>
            </a:prstGeom>
          </p:spPr>
          <p:txBody>
            <a:bodyPr lIns="0" tIns="0" rIns="0" bIns="0" rtlCol="0" anchor="t">
              <a:spAutoFit/>
            </a:bodyPr>
            <a:lstStyle/>
            <a:p>
              <a:pPr marL="0" lvl="1" indent="0" algn="l">
                <a:lnSpc>
                  <a:spcPts val="3360"/>
                </a:lnSpc>
              </a:pPr>
              <a:r>
                <a:rPr lang="en-US" sz="2400" u="none" strike="noStrike">
                  <a:solidFill>
                    <a:srgbClr val="000000"/>
                  </a:solidFill>
                  <a:latin typeface="TT Hoves Bold"/>
                </a:rPr>
                <a:t>03</a:t>
              </a:r>
            </a:p>
          </p:txBody>
        </p:sp>
        <p:sp>
          <p:nvSpPr>
            <p:cNvPr id="12" name="TextBox 12"/>
            <p:cNvSpPr txBox="1"/>
            <p:nvPr/>
          </p:nvSpPr>
          <p:spPr>
            <a:xfrm>
              <a:off x="0" y="451527"/>
              <a:ext cx="6501010" cy="525144"/>
            </a:xfrm>
            <a:prstGeom prst="rect">
              <a:avLst/>
            </a:prstGeom>
          </p:spPr>
          <p:txBody>
            <a:bodyPr lIns="0" tIns="0" rIns="0" bIns="0" rtlCol="0" anchor="t">
              <a:spAutoFit/>
            </a:bodyPr>
            <a:lstStyle/>
            <a:p>
              <a:pPr algn="l">
                <a:lnSpc>
                  <a:spcPts val="3360"/>
                </a:lnSpc>
              </a:pPr>
              <a:r>
                <a:rPr lang="en-US" sz="2400">
                  <a:solidFill>
                    <a:srgbClr val="000000"/>
                  </a:solidFill>
                  <a:latin typeface="TT Hoves"/>
                </a:rPr>
                <a:t>Exploratory Data Analysis (EDA)</a:t>
              </a:r>
            </a:p>
          </p:txBody>
        </p:sp>
      </p:grpSp>
      <p:grpSp>
        <p:nvGrpSpPr>
          <p:cNvPr id="13" name="Group 13"/>
          <p:cNvGrpSpPr/>
          <p:nvPr/>
        </p:nvGrpSpPr>
        <p:grpSpPr>
          <a:xfrm>
            <a:off x="10650778" y="6819270"/>
            <a:ext cx="6608522" cy="802003"/>
            <a:chOff x="0" y="0"/>
            <a:chExt cx="8811362" cy="1069338"/>
          </a:xfrm>
        </p:grpSpPr>
        <p:sp>
          <p:nvSpPr>
            <p:cNvPr id="14" name="TextBox 14"/>
            <p:cNvSpPr txBox="1"/>
            <p:nvPr/>
          </p:nvSpPr>
          <p:spPr>
            <a:xfrm>
              <a:off x="0" y="-47625"/>
              <a:ext cx="825418" cy="525144"/>
            </a:xfrm>
            <a:prstGeom prst="rect">
              <a:avLst/>
            </a:prstGeom>
          </p:spPr>
          <p:txBody>
            <a:bodyPr lIns="0" tIns="0" rIns="0" bIns="0" rtlCol="0" anchor="t">
              <a:spAutoFit/>
            </a:bodyPr>
            <a:lstStyle/>
            <a:p>
              <a:pPr marL="0" lvl="1" indent="0" algn="l">
                <a:lnSpc>
                  <a:spcPts val="3360"/>
                </a:lnSpc>
              </a:pPr>
              <a:r>
                <a:rPr lang="en-US" sz="2400" u="none" strike="noStrike">
                  <a:solidFill>
                    <a:srgbClr val="000000"/>
                  </a:solidFill>
                  <a:latin typeface="TT Hoves Bold"/>
                </a:rPr>
                <a:t>05</a:t>
              </a:r>
            </a:p>
          </p:txBody>
        </p:sp>
        <p:sp>
          <p:nvSpPr>
            <p:cNvPr id="15" name="TextBox 15"/>
            <p:cNvSpPr txBox="1"/>
            <p:nvPr/>
          </p:nvSpPr>
          <p:spPr>
            <a:xfrm>
              <a:off x="0" y="478153"/>
              <a:ext cx="8811362" cy="591185"/>
            </a:xfrm>
            <a:prstGeom prst="rect">
              <a:avLst/>
            </a:prstGeom>
          </p:spPr>
          <p:txBody>
            <a:bodyPr lIns="0" tIns="0" rIns="0" bIns="0" rtlCol="0" anchor="t">
              <a:spAutoFit/>
            </a:bodyPr>
            <a:lstStyle/>
            <a:p>
              <a:pPr algn="l">
                <a:lnSpc>
                  <a:spcPts val="3780"/>
                </a:lnSpc>
              </a:pPr>
              <a:r>
                <a:rPr lang="en-US" sz="2700">
                  <a:solidFill>
                    <a:srgbClr val="000000"/>
                  </a:solidFill>
                  <a:latin typeface="TT Hoves"/>
                </a:rPr>
                <a:t>Modeling</a:t>
              </a:r>
            </a:p>
          </p:txBody>
        </p:sp>
      </p:grpSp>
      <p:grpSp>
        <p:nvGrpSpPr>
          <p:cNvPr id="16" name="Group 16"/>
          <p:cNvGrpSpPr/>
          <p:nvPr/>
        </p:nvGrpSpPr>
        <p:grpSpPr>
          <a:xfrm>
            <a:off x="10650778" y="5362601"/>
            <a:ext cx="3586382" cy="754548"/>
            <a:chOff x="0" y="0"/>
            <a:chExt cx="4781842" cy="1006064"/>
          </a:xfrm>
        </p:grpSpPr>
        <p:sp>
          <p:nvSpPr>
            <p:cNvPr id="17" name="TextBox 17"/>
            <p:cNvSpPr txBox="1"/>
            <p:nvPr/>
          </p:nvSpPr>
          <p:spPr>
            <a:xfrm>
              <a:off x="0" y="-47625"/>
              <a:ext cx="766269" cy="496889"/>
            </a:xfrm>
            <a:prstGeom prst="rect">
              <a:avLst/>
            </a:prstGeom>
          </p:spPr>
          <p:txBody>
            <a:bodyPr lIns="0" tIns="0" rIns="0" bIns="0" rtlCol="0" anchor="t">
              <a:spAutoFit/>
            </a:bodyPr>
            <a:lstStyle/>
            <a:p>
              <a:pPr marL="0" lvl="1" indent="0" algn="l">
                <a:lnSpc>
                  <a:spcPts val="3161"/>
                </a:lnSpc>
              </a:pPr>
              <a:r>
                <a:rPr lang="en-US" sz="2258" u="none" strike="noStrike">
                  <a:solidFill>
                    <a:srgbClr val="000000"/>
                  </a:solidFill>
                  <a:latin typeface="TT Hoves Bold"/>
                </a:rPr>
                <a:t>04</a:t>
              </a:r>
            </a:p>
          </p:txBody>
        </p:sp>
        <p:sp>
          <p:nvSpPr>
            <p:cNvPr id="18" name="TextBox 18"/>
            <p:cNvSpPr txBox="1"/>
            <p:nvPr/>
          </p:nvSpPr>
          <p:spPr>
            <a:xfrm>
              <a:off x="0" y="447042"/>
              <a:ext cx="4781842" cy="559022"/>
            </a:xfrm>
            <a:prstGeom prst="rect">
              <a:avLst/>
            </a:prstGeom>
          </p:spPr>
          <p:txBody>
            <a:bodyPr lIns="0" tIns="0" rIns="0" bIns="0" rtlCol="0" anchor="t">
              <a:spAutoFit/>
            </a:bodyPr>
            <a:lstStyle/>
            <a:p>
              <a:pPr algn="l">
                <a:lnSpc>
                  <a:spcPts val="3556"/>
                </a:lnSpc>
              </a:pPr>
              <a:r>
                <a:rPr lang="en-US" sz="2540">
                  <a:solidFill>
                    <a:srgbClr val="000000"/>
                  </a:solidFill>
                  <a:latin typeface="TT Hoves"/>
                </a:rPr>
                <a:t>Sentiment Analysis</a:t>
              </a:r>
            </a:p>
          </p:txBody>
        </p:sp>
      </p:grpSp>
      <p:grpSp>
        <p:nvGrpSpPr>
          <p:cNvPr id="19" name="Group 19"/>
          <p:cNvGrpSpPr/>
          <p:nvPr/>
        </p:nvGrpSpPr>
        <p:grpSpPr>
          <a:xfrm>
            <a:off x="10650778" y="8278498"/>
            <a:ext cx="3586382" cy="802003"/>
            <a:chOff x="0" y="0"/>
            <a:chExt cx="4781842" cy="1069338"/>
          </a:xfrm>
        </p:grpSpPr>
        <p:sp>
          <p:nvSpPr>
            <p:cNvPr id="20" name="TextBox 20"/>
            <p:cNvSpPr txBox="1"/>
            <p:nvPr/>
          </p:nvSpPr>
          <p:spPr>
            <a:xfrm>
              <a:off x="0" y="-47625"/>
              <a:ext cx="1558691" cy="525144"/>
            </a:xfrm>
            <a:prstGeom prst="rect">
              <a:avLst/>
            </a:prstGeom>
          </p:spPr>
          <p:txBody>
            <a:bodyPr lIns="0" tIns="0" rIns="0" bIns="0" rtlCol="0" anchor="t">
              <a:spAutoFit/>
            </a:bodyPr>
            <a:lstStyle/>
            <a:p>
              <a:pPr marL="0" lvl="1" indent="0" algn="l">
                <a:lnSpc>
                  <a:spcPts val="3360"/>
                </a:lnSpc>
              </a:pPr>
              <a:r>
                <a:rPr lang="en-US" sz="2400" u="none" strike="noStrike">
                  <a:solidFill>
                    <a:srgbClr val="000000"/>
                  </a:solidFill>
                  <a:latin typeface="TT Hoves Bold"/>
                </a:rPr>
                <a:t>06</a:t>
              </a:r>
            </a:p>
          </p:txBody>
        </p:sp>
        <p:sp>
          <p:nvSpPr>
            <p:cNvPr id="21" name="TextBox 21"/>
            <p:cNvSpPr txBox="1"/>
            <p:nvPr/>
          </p:nvSpPr>
          <p:spPr>
            <a:xfrm>
              <a:off x="0" y="478153"/>
              <a:ext cx="4781842" cy="591185"/>
            </a:xfrm>
            <a:prstGeom prst="rect">
              <a:avLst/>
            </a:prstGeom>
          </p:spPr>
          <p:txBody>
            <a:bodyPr lIns="0" tIns="0" rIns="0" bIns="0" rtlCol="0" anchor="t">
              <a:spAutoFit/>
            </a:bodyPr>
            <a:lstStyle/>
            <a:p>
              <a:pPr algn="l">
                <a:lnSpc>
                  <a:spcPts val="3780"/>
                </a:lnSpc>
              </a:pPr>
              <a:r>
                <a:rPr lang="en-US" sz="2700">
                  <a:solidFill>
                    <a:srgbClr val="000000"/>
                  </a:solidFill>
                  <a:latin typeface="TT Hoves"/>
                </a:rPr>
                <a:t>Reccomendations</a:t>
              </a:r>
            </a:p>
          </p:txBody>
        </p:sp>
      </p:gr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BED"/>
        </a:solidFill>
        <a:effectLst/>
      </p:bgPr>
    </p:bg>
    <p:spTree>
      <p:nvGrpSpPr>
        <p:cNvPr id="1" name=""/>
        <p:cNvGrpSpPr/>
        <p:nvPr/>
      </p:nvGrpSpPr>
      <p:grpSpPr>
        <a:xfrm>
          <a:off x="0" y="0"/>
          <a:ext cx="0" cy="0"/>
          <a:chOff x="0" y="0"/>
          <a:chExt cx="0" cy="0"/>
        </a:xfrm>
      </p:grpSpPr>
      <p:sp>
        <p:nvSpPr>
          <p:cNvPr id="2" name="Freeform 2"/>
          <p:cNvSpPr/>
          <p:nvPr/>
        </p:nvSpPr>
        <p:spPr>
          <a:xfrm rot="-10800000">
            <a:off x="15002394" y="6431828"/>
            <a:ext cx="2780502" cy="3961855"/>
          </a:xfrm>
          <a:custGeom>
            <a:avLst/>
            <a:gdLst/>
            <a:ahLst/>
            <a:cxnLst/>
            <a:rect l="l" t="t" r="r" b="b"/>
            <a:pathLst>
              <a:path w="2780502" h="3961855">
                <a:moveTo>
                  <a:pt x="0" y="0"/>
                </a:moveTo>
                <a:lnTo>
                  <a:pt x="2780502" y="0"/>
                </a:lnTo>
                <a:lnTo>
                  <a:pt x="2780502" y="3961855"/>
                </a:lnTo>
                <a:lnTo>
                  <a:pt x="0" y="396185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4123310" y="2420486"/>
            <a:ext cx="3659586" cy="2122560"/>
          </a:xfrm>
          <a:custGeom>
            <a:avLst/>
            <a:gdLst/>
            <a:ahLst/>
            <a:cxnLst/>
            <a:rect l="l" t="t" r="r" b="b"/>
            <a:pathLst>
              <a:path w="3659586" h="2122560">
                <a:moveTo>
                  <a:pt x="0" y="0"/>
                </a:moveTo>
                <a:lnTo>
                  <a:pt x="3659586" y="0"/>
                </a:lnTo>
                <a:lnTo>
                  <a:pt x="3659586" y="2122560"/>
                </a:lnTo>
                <a:lnTo>
                  <a:pt x="0" y="21225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91342" y="857485"/>
            <a:ext cx="14811052" cy="1965770"/>
          </a:xfrm>
          <a:prstGeom prst="rect">
            <a:avLst/>
          </a:prstGeom>
        </p:spPr>
        <p:txBody>
          <a:bodyPr lIns="0" tIns="0" rIns="0" bIns="0" rtlCol="0" anchor="t">
            <a:spAutoFit/>
          </a:bodyPr>
          <a:lstStyle/>
          <a:p>
            <a:pPr algn="l">
              <a:lnSpc>
                <a:spcPts val="7518"/>
              </a:lnSpc>
            </a:pPr>
            <a:r>
              <a:rPr lang="en-US" sz="7914" spc="-197">
                <a:solidFill>
                  <a:srgbClr val="000000"/>
                </a:solidFill>
                <a:latin typeface="TT Hoves Bold"/>
              </a:rPr>
              <a:t>PROBLEM STATEMENT</a:t>
            </a:r>
          </a:p>
          <a:p>
            <a:pPr marL="0" lvl="0" indent="0" algn="l">
              <a:lnSpc>
                <a:spcPts val="7518"/>
              </a:lnSpc>
              <a:spcBef>
                <a:spcPct val="0"/>
              </a:spcBef>
            </a:pPr>
            <a:endParaRPr lang="en-US" sz="7914" spc="-197">
              <a:solidFill>
                <a:srgbClr val="000000"/>
              </a:solidFill>
              <a:latin typeface="TT Hoves Bold"/>
            </a:endParaRPr>
          </a:p>
        </p:txBody>
      </p:sp>
      <p:sp>
        <p:nvSpPr>
          <p:cNvPr id="5" name="TextBox 5"/>
          <p:cNvSpPr txBox="1"/>
          <p:nvPr/>
        </p:nvSpPr>
        <p:spPr>
          <a:xfrm>
            <a:off x="0" y="3586541"/>
            <a:ext cx="13080501" cy="4383436"/>
          </a:xfrm>
          <a:prstGeom prst="rect">
            <a:avLst/>
          </a:prstGeom>
        </p:spPr>
        <p:txBody>
          <a:bodyPr lIns="0" tIns="0" rIns="0" bIns="0" rtlCol="0" anchor="t">
            <a:spAutoFit/>
          </a:bodyPr>
          <a:lstStyle/>
          <a:p>
            <a:pPr marL="984718" lvl="1" indent="-492359" algn="just">
              <a:lnSpc>
                <a:spcPts val="4332"/>
              </a:lnSpc>
              <a:buFont typeface="Arial"/>
              <a:buChar char="•"/>
            </a:pPr>
            <a:r>
              <a:rPr lang="en-US" sz="4560" spc="-114">
                <a:solidFill>
                  <a:srgbClr val="000000"/>
                </a:solidFill>
                <a:latin typeface="TT Hoves"/>
              </a:rPr>
              <a:t>Reviews are critical to businesses as they offer insights into customer satisfaction, preferences and areas of improvement.</a:t>
            </a:r>
          </a:p>
          <a:p>
            <a:pPr algn="just">
              <a:lnSpc>
                <a:spcPts val="4332"/>
              </a:lnSpc>
            </a:pPr>
            <a:endParaRPr lang="en-US" sz="4560" spc="-114">
              <a:solidFill>
                <a:srgbClr val="000000"/>
              </a:solidFill>
              <a:latin typeface="TT Hoves"/>
            </a:endParaRPr>
          </a:p>
          <a:p>
            <a:pPr marL="984718" lvl="1" indent="-492359" algn="just">
              <a:lnSpc>
                <a:spcPts val="4332"/>
              </a:lnSpc>
              <a:buFont typeface="Arial"/>
              <a:buChar char="•"/>
            </a:pPr>
            <a:r>
              <a:rPr lang="en-US" sz="4560" spc="-114">
                <a:solidFill>
                  <a:srgbClr val="000000"/>
                </a:solidFill>
                <a:latin typeface="TT Hoves"/>
              </a:rPr>
              <a:t>Businesses need to understand and interpret these reviews in order to cut through the competition. Lots of reviews are generated daily and manually analyzing them is impractical.</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BED"/>
        </a:solidFill>
        <a:effectLst/>
      </p:bgPr>
    </p:bg>
    <p:spTree>
      <p:nvGrpSpPr>
        <p:cNvPr id="1" name=""/>
        <p:cNvGrpSpPr/>
        <p:nvPr/>
      </p:nvGrpSpPr>
      <p:grpSpPr>
        <a:xfrm>
          <a:off x="0" y="0"/>
          <a:ext cx="0" cy="0"/>
          <a:chOff x="0" y="0"/>
          <a:chExt cx="0" cy="0"/>
        </a:xfrm>
      </p:grpSpPr>
      <p:sp>
        <p:nvSpPr>
          <p:cNvPr id="2" name="TextBox 2"/>
          <p:cNvSpPr txBox="1"/>
          <p:nvPr/>
        </p:nvSpPr>
        <p:spPr>
          <a:xfrm>
            <a:off x="0" y="1511531"/>
            <a:ext cx="17712176" cy="8714740"/>
          </a:xfrm>
          <a:prstGeom prst="rect">
            <a:avLst/>
          </a:prstGeom>
        </p:spPr>
        <p:txBody>
          <a:bodyPr lIns="0" tIns="0" rIns="0" bIns="0" rtlCol="0" anchor="t">
            <a:spAutoFit/>
          </a:bodyPr>
          <a:lstStyle/>
          <a:p>
            <a:pPr marL="906780" lvl="1" indent="-453390" algn="l">
              <a:lnSpc>
                <a:spcPts val="5880"/>
              </a:lnSpc>
              <a:buFont typeface="Arial"/>
              <a:buChar char="•"/>
            </a:pPr>
            <a:r>
              <a:rPr lang="en-US" sz="4200">
                <a:solidFill>
                  <a:srgbClr val="000000"/>
                </a:solidFill>
                <a:latin typeface="TT Hoves Bold"/>
              </a:rPr>
              <a:t>Broad Objective</a:t>
            </a:r>
            <a:r>
              <a:rPr lang="en-US" sz="4200">
                <a:solidFill>
                  <a:srgbClr val="000000"/>
                </a:solidFill>
                <a:latin typeface="TT Hoves"/>
              </a:rPr>
              <a:t>: Use Sentiment analysis to help the businesses get actionable insights from the feedback received from customers.</a:t>
            </a:r>
          </a:p>
          <a:p>
            <a:pPr marL="906780" lvl="1" indent="-453390" algn="l">
              <a:lnSpc>
                <a:spcPts val="5880"/>
              </a:lnSpc>
              <a:buFont typeface="Arial"/>
              <a:buChar char="•"/>
            </a:pPr>
            <a:r>
              <a:rPr lang="en-US" sz="4200">
                <a:solidFill>
                  <a:srgbClr val="000000"/>
                </a:solidFill>
                <a:latin typeface="TT Hoves Bold"/>
              </a:rPr>
              <a:t>Specific objectives</a:t>
            </a:r>
            <a:r>
              <a:rPr lang="en-US" sz="4200">
                <a:solidFill>
                  <a:srgbClr val="000000"/>
                </a:solidFill>
                <a:latin typeface="TT Hoves"/>
              </a:rPr>
              <a:t>:</a:t>
            </a:r>
          </a:p>
          <a:p>
            <a:pPr marL="1770381" lvl="2" indent="-590127" algn="l">
              <a:lnSpc>
                <a:spcPts val="5740"/>
              </a:lnSpc>
              <a:buFont typeface="Arial"/>
              <a:buChar char="⚬"/>
            </a:pPr>
            <a:r>
              <a:rPr lang="en-US" sz="4100">
                <a:solidFill>
                  <a:srgbClr val="000000"/>
                </a:solidFill>
                <a:latin typeface="TT Hoves"/>
              </a:rPr>
              <a:t>Conduct exploratory data analysis to understand the distribution of reviews over time, across brands and products.</a:t>
            </a:r>
          </a:p>
          <a:p>
            <a:pPr marL="1770381" lvl="2" indent="-590127" algn="l">
              <a:lnSpc>
                <a:spcPts val="5740"/>
              </a:lnSpc>
              <a:buFont typeface="Arial"/>
              <a:buChar char="⚬"/>
            </a:pPr>
            <a:r>
              <a:rPr lang="en-US" sz="4100">
                <a:solidFill>
                  <a:srgbClr val="000000"/>
                </a:solidFill>
                <a:latin typeface="TT Hoves"/>
              </a:rPr>
              <a:t>Determine the sentiment of the reviews (positive or negative) to understand overall customer satisfaction and feedback.</a:t>
            </a:r>
          </a:p>
          <a:p>
            <a:pPr marL="1770381" lvl="2" indent="-590127" algn="l">
              <a:lnSpc>
                <a:spcPts val="5740"/>
              </a:lnSpc>
              <a:buFont typeface="Arial"/>
              <a:buChar char="⚬"/>
            </a:pPr>
            <a:r>
              <a:rPr lang="en-US" sz="4100">
                <a:solidFill>
                  <a:srgbClr val="000000"/>
                </a:solidFill>
                <a:latin typeface="TT Hoves"/>
              </a:rPr>
              <a:t>Utilize sentiment analysis to help our stakeholders understand customer preferences across various products.</a:t>
            </a:r>
          </a:p>
          <a:p>
            <a:pPr marL="1770381" lvl="2" indent="-590127" algn="l">
              <a:lnSpc>
                <a:spcPts val="5740"/>
              </a:lnSpc>
              <a:buFont typeface="Arial"/>
              <a:buChar char="⚬"/>
            </a:pPr>
            <a:r>
              <a:rPr lang="en-US" sz="4100">
                <a:solidFill>
                  <a:srgbClr val="000000"/>
                </a:solidFill>
                <a:latin typeface="TT Hoves"/>
              </a:rPr>
              <a:t>Leverage customer reviews to identify areas for improvement in products based on user experience.</a:t>
            </a:r>
          </a:p>
          <a:p>
            <a:pPr marL="1770381" lvl="2" indent="-590127" algn="l">
              <a:lnSpc>
                <a:spcPts val="5740"/>
              </a:lnSpc>
              <a:buFont typeface="Arial"/>
              <a:buChar char="⚬"/>
            </a:pPr>
            <a:r>
              <a:rPr lang="en-US" sz="4100">
                <a:solidFill>
                  <a:srgbClr val="000000"/>
                </a:solidFill>
                <a:latin typeface="TT Hoves"/>
              </a:rPr>
              <a:t>Build a classifier model to help predict reviews as positive or negative</a:t>
            </a:r>
          </a:p>
        </p:txBody>
      </p:sp>
      <p:sp>
        <p:nvSpPr>
          <p:cNvPr id="3" name="TextBox 3"/>
          <p:cNvSpPr txBox="1"/>
          <p:nvPr/>
        </p:nvSpPr>
        <p:spPr>
          <a:xfrm>
            <a:off x="729407" y="-152400"/>
            <a:ext cx="7455904" cy="1359999"/>
          </a:xfrm>
          <a:prstGeom prst="rect">
            <a:avLst/>
          </a:prstGeom>
        </p:spPr>
        <p:txBody>
          <a:bodyPr lIns="0" tIns="0" rIns="0" bIns="0" rtlCol="0" anchor="t">
            <a:spAutoFit/>
          </a:bodyPr>
          <a:lstStyle/>
          <a:p>
            <a:pPr algn="ctr">
              <a:lnSpc>
                <a:spcPts val="11139"/>
              </a:lnSpc>
              <a:spcBef>
                <a:spcPct val="0"/>
              </a:spcBef>
            </a:pPr>
            <a:r>
              <a:rPr lang="en-US" sz="7956">
                <a:solidFill>
                  <a:srgbClr val="000000"/>
                </a:solidFill>
                <a:latin typeface="TT Hoves Bold"/>
              </a:rPr>
              <a:t>OBJECTIVES</a:t>
            </a: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BED"/>
        </a:solidFill>
        <a:effectLst/>
      </p:bgPr>
    </p:bg>
    <p:spTree>
      <p:nvGrpSpPr>
        <p:cNvPr id="1" name=""/>
        <p:cNvGrpSpPr/>
        <p:nvPr/>
      </p:nvGrpSpPr>
      <p:grpSpPr>
        <a:xfrm>
          <a:off x="0" y="0"/>
          <a:ext cx="0" cy="0"/>
          <a:chOff x="0" y="0"/>
          <a:chExt cx="0" cy="0"/>
        </a:xfrm>
      </p:grpSpPr>
      <p:sp>
        <p:nvSpPr>
          <p:cNvPr id="2" name="Freeform 2"/>
          <p:cNvSpPr/>
          <p:nvPr/>
        </p:nvSpPr>
        <p:spPr>
          <a:xfrm>
            <a:off x="5186185" y="1148640"/>
            <a:ext cx="11022145" cy="9138360"/>
          </a:xfrm>
          <a:custGeom>
            <a:avLst/>
            <a:gdLst/>
            <a:ahLst/>
            <a:cxnLst/>
            <a:rect l="l" t="t" r="r" b="b"/>
            <a:pathLst>
              <a:path w="11022145" h="9138360">
                <a:moveTo>
                  <a:pt x="0" y="0"/>
                </a:moveTo>
                <a:lnTo>
                  <a:pt x="11022145" y="0"/>
                </a:lnTo>
                <a:lnTo>
                  <a:pt x="11022145" y="9138360"/>
                </a:lnTo>
                <a:lnTo>
                  <a:pt x="0" y="91383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970586" y="7864057"/>
            <a:ext cx="2306042" cy="1099820"/>
          </a:xfrm>
          <a:prstGeom prst="rect">
            <a:avLst/>
          </a:prstGeom>
        </p:spPr>
        <p:txBody>
          <a:bodyPr lIns="0" tIns="0" rIns="0" bIns="0" rtlCol="0" anchor="t">
            <a:spAutoFit/>
          </a:bodyPr>
          <a:lstStyle/>
          <a:p>
            <a:pPr algn="l">
              <a:lnSpc>
                <a:spcPts val="4479"/>
              </a:lnSpc>
              <a:spcBef>
                <a:spcPct val="0"/>
              </a:spcBef>
            </a:pPr>
            <a:r>
              <a:rPr lang="en-US" sz="3199">
                <a:solidFill>
                  <a:srgbClr val="000000"/>
                </a:solidFill>
                <a:latin typeface="TT Hoves Bold"/>
              </a:rPr>
              <a:t>Data </a:t>
            </a:r>
          </a:p>
          <a:p>
            <a:pPr algn="l">
              <a:lnSpc>
                <a:spcPts val="4479"/>
              </a:lnSpc>
              <a:spcBef>
                <a:spcPct val="0"/>
              </a:spcBef>
            </a:pPr>
            <a:r>
              <a:rPr lang="en-US" sz="3199">
                <a:solidFill>
                  <a:srgbClr val="000000"/>
                </a:solidFill>
                <a:latin typeface="TT Hoves Bold"/>
              </a:rPr>
              <a:t>preparation</a:t>
            </a:r>
          </a:p>
        </p:txBody>
      </p:sp>
      <p:sp>
        <p:nvSpPr>
          <p:cNvPr id="4" name="TextBox 4"/>
          <p:cNvSpPr txBox="1"/>
          <p:nvPr/>
        </p:nvSpPr>
        <p:spPr>
          <a:xfrm>
            <a:off x="7382445" y="6174975"/>
            <a:ext cx="1131530" cy="528320"/>
          </a:xfrm>
          <a:prstGeom prst="rect">
            <a:avLst/>
          </a:prstGeom>
        </p:spPr>
        <p:txBody>
          <a:bodyPr lIns="0" tIns="0" rIns="0" bIns="0" rtlCol="0" anchor="t">
            <a:spAutoFit/>
          </a:bodyPr>
          <a:lstStyle/>
          <a:p>
            <a:pPr algn="l">
              <a:lnSpc>
                <a:spcPts val="4480"/>
              </a:lnSpc>
              <a:spcBef>
                <a:spcPct val="0"/>
              </a:spcBef>
            </a:pPr>
            <a:r>
              <a:rPr lang="en-US" sz="3200">
                <a:solidFill>
                  <a:srgbClr val="000000"/>
                </a:solidFill>
                <a:latin typeface="TT Hoves Bold"/>
              </a:rPr>
              <a:t>EDA</a:t>
            </a:r>
          </a:p>
        </p:txBody>
      </p:sp>
      <p:sp>
        <p:nvSpPr>
          <p:cNvPr id="5" name="TextBox 5"/>
          <p:cNvSpPr txBox="1"/>
          <p:nvPr/>
        </p:nvSpPr>
        <p:spPr>
          <a:xfrm>
            <a:off x="8871447" y="3715615"/>
            <a:ext cx="2345432" cy="1090295"/>
          </a:xfrm>
          <a:prstGeom prst="rect">
            <a:avLst/>
          </a:prstGeom>
        </p:spPr>
        <p:txBody>
          <a:bodyPr lIns="0" tIns="0" rIns="0" bIns="0" rtlCol="0" anchor="t">
            <a:spAutoFit/>
          </a:bodyPr>
          <a:lstStyle/>
          <a:p>
            <a:pPr algn="l">
              <a:lnSpc>
                <a:spcPts val="4480"/>
              </a:lnSpc>
              <a:spcBef>
                <a:spcPct val="0"/>
              </a:spcBef>
            </a:pPr>
            <a:r>
              <a:rPr lang="en-US" sz="3200">
                <a:solidFill>
                  <a:srgbClr val="000000"/>
                </a:solidFill>
                <a:latin typeface="TT Hoves Bold"/>
              </a:rPr>
              <a:t>Feature </a:t>
            </a:r>
          </a:p>
          <a:p>
            <a:pPr algn="l">
              <a:lnSpc>
                <a:spcPts val="4480"/>
              </a:lnSpc>
              <a:spcBef>
                <a:spcPct val="0"/>
              </a:spcBef>
            </a:pPr>
            <a:r>
              <a:rPr lang="en-US" sz="3200">
                <a:solidFill>
                  <a:srgbClr val="000000"/>
                </a:solidFill>
                <a:latin typeface="TT Hoves Bold"/>
              </a:rPr>
              <a:t>Engineering</a:t>
            </a:r>
          </a:p>
        </p:txBody>
      </p:sp>
      <p:sp>
        <p:nvSpPr>
          <p:cNvPr id="6" name="TextBox 6"/>
          <p:cNvSpPr txBox="1"/>
          <p:nvPr/>
        </p:nvSpPr>
        <p:spPr>
          <a:xfrm>
            <a:off x="10939682" y="1320295"/>
            <a:ext cx="2859269" cy="1580848"/>
          </a:xfrm>
          <a:prstGeom prst="rect">
            <a:avLst/>
          </a:prstGeom>
        </p:spPr>
        <p:txBody>
          <a:bodyPr lIns="0" tIns="0" rIns="0" bIns="0" rtlCol="0" anchor="t">
            <a:spAutoFit/>
          </a:bodyPr>
          <a:lstStyle/>
          <a:p>
            <a:pPr algn="l">
              <a:lnSpc>
                <a:spcPts val="4216"/>
              </a:lnSpc>
              <a:spcBef>
                <a:spcPct val="0"/>
              </a:spcBef>
            </a:pPr>
            <a:r>
              <a:rPr lang="en-US" sz="3011">
                <a:solidFill>
                  <a:srgbClr val="000000"/>
                </a:solidFill>
                <a:latin typeface="TT Hoves Bold"/>
              </a:rPr>
              <a:t>Model Selection </a:t>
            </a:r>
          </a:p>
          <a:p>
            <a:pPr algn="l">
              <a:lnSpc>
                <a:spcPts val="4216"/>
              </a:lnSpc>
              <a:spcBef>
                <a:spcPct val="0"/>
              </a:spcBef>
            </a:pPr>
            <a:r>
              <a:rPr lang="en-US" sz="3011">
                <a:solidFill>
                  <a:srgbClr val="000000"/>
                </a:solidFill>
                <a:latin typeface="TT Hoves Bold"/>
              </a:rPr>
              <a:t>and Building</a:t>
            </a:r>
          </a:p>
        </p:txBody>
      </p:sp>
      <p:sp>
        <p:nvSpPr>
          <p:cNvPr id="7" name="TextBox 7"/>
          <p:cNvSpPr txBox="1"/>
          <p:nvPr/>
        </p:nvSpPr>
        <p:spPr>
          <a:xfrm>
            <a:off x="13798951" y="-47625"/>
            <a:ext cx="2053134" cy="1090295"/>
          </a:xfrm>
          <a:prstGeom prst="rect">
            <a:avLst/>
          </a:prstGeom>
        </p:spPr>
        <p:txBody>
          <a:bodyPr lIns="0" tIns="0" rIns="0" bIns="0" rtlCol="0" anchor="t">
            <a:spAutoFit/>
          </a:bodyPr>
          <a:lstStyle/>
          <a:p>
            <a:pPr algn="ctr">
              <a:lnSpc>
                <a:spcPts val="4480"/>
              </a:lnSpc>
              <a:spcBef>
                <a:spcPct val="0"/>
              </a:spcBef>
            </a:pPr>
            <a:r>
              <a:rPr lang="en-US" sz="3200">
                <a:solidFill>
                  <a:srgbClr val="000000"/>
                </a:solidFill>
                <a:latin typeface="TT Hoves Bold"/>
              </a:rPr>
              <a:t>Model </a:t>
            </a:r>
          </a:p>
          <a:p>
            <a:pPr algn="ctr">
              <a:lnSpc>
                <a:spcPts val="4480"/>
              </a:lnSpc>
              <a:spcBef>
                <a:spcPct val="0"/>
              </a:spcBef>
            </a:pPr>
            <a:r>
              <a:rPr lang="en-US" sz="3200">
                <a:solidFill>
                  <a:srgbClr val="000000"/>
                </a:solidFill>
                <a:latin typeface="TT Hoves Bold"/>
              </a:rPr>
              <a:t>Evaluation</a:t>
            </a:r>
          </a:p>
        </p:txBody>
      </p:sp>
      <p:sp>
        <p:nvSpPr>
          <p:cNvPr id="8" name="TextBox 8"/>
          <p:cNvSpPr txBox="1"/>
          <p:nvPr/>
        </p:nvSpPr>
        <p:spPr>
          <a:xfrm>
            <a:off x="495091" y="-116052"/>
            <a:ext cx="5294741" cy="1493497"/>
          </a:xfrm>
          <a:prstGeom prst="rect">
            <a:avLst/>
          </a:prstGeom>
        </p:spPr>
        <p:txBody>
          <a:bodyPr lIns="0" tIns="0" rIns="0" bIns="0" rtlCol="0" anchor="t">
            <a:spAutoFit/>
          </a:bodyPr>
          <a:lstStyle/>
          <a:p>
            <a:pPr algn="ctr">
              <a:lnSpc>
                <a:spcPts val="12181"/>
              </a:lnSpc>
            </a:pPr>
            <a:r>
              <a:rPr lang="en-US" sz="8700">
                <a:solidFill>
                  <a:srgbClr val="000000"/>
                </a:solidFill>
                <a:latin typeface="TT Hoves Bold"/>
              </a:rPr>
              <a:t>STEPS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BED"/>
        </a:solidFill>
        <a:effectLst/>
      </p:bgPr>
    </p:bg>
    <p:spTree>
      <p:nvGrpSpPr>
        <p:cNvPr id="1" name=""/>
        <p:cNvGrpSpPr/>
        <p:nvPr/>
      </p:nvGrpSpPr>
      <p:grpSpPr>
        <a:xfrm>
          <a:off x="0" y="0"/>
          <a:ext cx="0" cy="0"/>
          <a:chOff x="0" y="0"/>
          <a:chExt cx="0" cy="0"/>
        </a:xfrm>
      </p:grpSpPr>
      <p:sp>
        <p:nvSpPr>
          <p:cNvPr id="2" name="Freeform 2"/>
          <p:cNvSpPr/>
          <p:nvPr/>
        </p:nvSpPr>
        <p:spPr>
          <a:xfrm>
            <a:off x="5422207" y="0"/>
            <a:ext cx="12465892" cy="9442415"/>
          </a:xfrm>
          <a:custGeom>
            <a:avLst/>
            <a:gdLst/>
            <a:ahLst/>
            <a:cxnLst/>
            <a:rect l="l" t="t" r="r" b="b"/>
            <a:pathLst>
              <a:path w="12465892" h="9442415">
                <a:moveTo>
                  <a:pt x="0" y="0"/>
                </a:moveTo>
                <a:lnTo>
                  <a:pt x="12465892" y="0"/>
                </a:lnTo>
                <a:lnTo>
                  <a:pt x="12465892" y="9442415"/>
                </a:lnTo>
                <a:lnTo>
                  <a:pt x="0" y="9442415"/>
                </a:lnTo>
                <a:lnTo>
                  <a:pt x="0" y="0"/>
                </a:lnTo>
                <a:close/>
              </a:path>
            </a:pathLst>
          </a:custGeom>
          <a:blipFill>
            <a:blip r:embed="rId2"/>
            <a:stretch>
              <a:fillRect t="-471" b="-1065"/>
            </a:stretch>
          </a:blipFill>
        </p:spPr>
      </p:sp>
      <p:sp>
        <p:nvSpPr>
          <p:cNvPr id="3" name="TextBox 3"/>
          <p:cNvSpPr txBox="1"/>
          <p:nvPr/>
        </p:nvSpPr>
        <p:spPr>
          <a:xfrm>
            <a:off x="552177" y="-171450"/>
            <a:ext cx="3953708"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rPr>
              <a:t>EDA</a:t>
            </a:r>
          </a:p>
        </p:txBody>
      </p:sp>
      <p:sp>
        <p:nvSpPr>
          <p:cNvPr id="4" name="TextBox 4"/>
          <p:cNvSpPr txBox="1"/>
          <p:nvPr/>
        </p:nvSpPr>
        <p:spPr>
          <a:xfrm>
            <a:off x="250353" y="4033159"/>
            <a:ext cx="4870030" cy="1672316"/>
          </a:xfrm>
          <a:prstGeom prst="rect">
            <a:avLst/>
          </a:prstGeom>
        </p:spPr>
        <p:txBody>
          <a:bodyPr lIns="0" tIns="0" rIns="0" bIns="0" rtlCol="0" anchor="t">
            <a:spAutoFit/>
          </a:bodyPr>
          <a:lstStyle/>
          <a:p>
            <a:pPr algn="ctr">
              <a:lnSpc>
                <a:spcPts val="4425"/>
              </a:lnSpc>
            </a:pPr>
            <a:r>
              <a:rPr lang="en-US" sz="3160">
                <a:solidFill>
                  <a:srgbClr val="000000"/>
                </a:solidFill>
                <a:latin typeface="Canva Sans"/>
              </a:rPr>
              <a:t>Reviews with higher ratings tend to have a higher count.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BED"/>
        </a:solidFill>
        <a:effectLst/>
      </p:bgPr>
    </p:bg>
    <p:spTree>
      <p:nvGrpSpPr>
        <p:cNvPr id="1" name=""/>
        <p:cNvGrpSpPr/>
        <p:nvPr/>
      </p:nvGrpSpPr>
      <p:grpSpPr>
        <a:xfrm>
          <a:off x="0" y="0"/>
          <a:ext cx="0" cy="0"/>
          <a:chOff x="0" y="0"/>
          <a:chExt cx="0" cy="0"/>
        </a:xfrm>
      </p:grpSpPr>
      <p:sp>
        <p:nvSpPr>
          <p:cNvPr id="2" name="Freeform 2"/>
          <p:cNvSpPr/>
          <p:nvPr/>
        </p:nvSpPr>
        <p:spPr>
          <a:xfrm>
            <a:off x="5826122" y="452736"/>
            <a:ext cx="12461878" cy="10071455"/>
          </a:xfrm>
          <a:custGeom>
            <a:avLst/>
            <a:gdLst/>
            <a:ahLst/>
            <a:cxnLst/>
            <a:rect l="l" t="t" r="r" b="b"/>
            <a:pathLst>
              <a:path w="12461878" h="10071455">
                <a:moveTo>
                  <a:pt x="0" y="0"/>
                </a:moveTo>
                <a:lnTo>
                  <a:pt x="12461878" y="0"/>
                </a:lnTo>
                <a:lnTo>
                  <a:pt x="12461878" y="10071455"/>
                </a:lnTo>
                <a:lnTo>
                  <a:pt x="0" y="10071455"/>
                </a:lnTo>
                <a:lnTo>
                  <a:pt x="0" y="0"/>
                </a:lnTo>
                <a:close/>
              </a:path>
            </a:pathLst>
          </a:custGeom>
          <a:blipFill>
            <a:blip r:embed="rId2"/>
            <a:stretch>
              <a:fillRect l="-807" t="-406" b="-1155"/>
            </a:stretch>
          </a:blipFill>
        </p:spPr>
      </p:sp>
      <p:sp>
        <p:nvSpPr>
          <p:cNvPr id="3" name="TextBox 3"/>
          <p:cNvSpPr txBox="1"/>
          <p:nvPr/>
        </p:nvSpPr>
        <p:spPr>
          <a:xfrm>
            <a:off x="1028700" y="3166030"/>
            <a:ext cx="4308565" cy="3338195"/>
          </a:xfrm>
          <a:prstGeom prst="rect">
            <a:avLst/>
          </a:prstGeom>
        </p:spPr>
        <p:txBody>
          <a:bodyPr lIns="0" tIns="0" rIns="0" bIns="0" rtlCol="0" anchor="t">
            <a:spAutoFit/>
          </a:bodyPr>
          <a:lstStyle/>
          <a:p>
            <a:pPr algn="ctr">
              <a:lnSpc>
                <a:spcPts val="4480"/>
              </a:lnSpc>
              <a:spcBef>
                <a:spcPct val="0"/>
              </a:spcBef>
            </a:pPr>
            <a:r>
              <a:rPr lang="en-US" sz="3200">
                <a:solidFill>
                  <a:srgbClr val="000000"/>
                </a:solidFill>
                <a:latin typeface="TT Hoves"/>
              </a:rPr>
              <a:t>There is a slight fluctuation in average ratings over time, but no clear trend is evident from the monthly average ratings plot.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EBED"/>
        </a:solidFill>
        <a:effectLst/>
      </p:bgPr>
    </p:bg>
    <p:spTree>
      <p:nvGrpSpPr>
        <p:cNvPr id="1" name=""/>
        <p:cNvGrpSpPr/>
        <p:nvPr/>
      </p:nvGrpSpPr>
      <p:grpSpPr>
        <a:xfrm>
          <a:off x="0" y="0"/>
          <a:ext cx="0" cy="0"/>
          <a:chOff x="0" y="0"/>
          <a:chExt cx="0" cy="0"/>
        </a:xfrm>
      </p:grpSpPr>
      <p:sp>
        <p:nvSpPr>
          <p:cNvPr id="2" name="Freeform 2"/>
          <p:cNvSpPr/>
          <p:nvPr/>
        </p:nvSpPr>
        <p:spPr>
          <a:xfrm>
            <a:off x="5937145" y="1490092"/>
            <a:ext cx="12350855" cy="8042077"/>
          </a:xfrm>
          <a:custGeom>
            <a:avLst/>
            <a:gdLst/>
            <a:ahLst/>
            <a:cxnLst/>
            <a:rect l="l" t="t" r="r" b="b"/>
            <a:pathLst>
              <a:path w="12350855" h="8042077">
                <a:moveTo>
                  <a:pt x="0" y="0"/>
                </a:moveTo>
                <a:lnTo>
                  <a:pt x="12350855" y="0"/>
                </a:lnTo>
                <a:lnTo>
                  <a:pt x="12350855" y="8042078"/>
                </a:lnTo>
                <a:lnTo>
                  <a:pt x="0" y="8042078"/>
                </a:lnTo>
                <a:lnTo>
                  <a:pt x="0" y="0"/>
                </a:lnTo>
                <a:close/>
              </a:path>
            </a:pathLst>
          </a:custGeom>
          <a:blipFill>
            <a:blip r:embed="rId2"/>
            <a:stretch>
              <a:fillRect l="-126" t="-938" r="-1897"/>
            </a:stretch>
          </a:blipFill>
        </p:spPr>
      </p:sp>
      <p:sp>
        <p:nvSpPr>
          <p:cNvPr id="3" name="TextBox 3"/>
          <p:cNvSpPr txBox="1"/>
          <p:nvPr/>
        </p:nvSpPr>
        <p:spPr>
          <a:xfrm>
            <a:off x="500509" y="3256246"/>
            <a:ext cx="4777848" cy="4462145"/>
          </a:xfrm>
          <a:prstGeom prst="rect">
            <a:avLst/>
          </a:prstGeom>
        </p:spPr>
        <p:txBody>
          <a:bodyPr lIns="0" tIns="0" rIns="0" bIns="0" rtlCol="0" anchor="t">
            <a:spAutoFit/>
          </a:bodyPr>
          <a:lstStyle/>
          <a:p>
            <a:pPr algn="ctr">
              <a:lnSpc>
                <a:spcPts val="4480"/>
              </a:lnSpc>
              <a:spcBef>
                <a:spcPct val="0"/>
              </a:spcBef>
            </a:pPr>
            <a:r>
              <a:rPr lang="en-US" sz="3200">
                <a:solidFill>
                  <a:srgbClr val="000000"/>
                </a:solidFill>
                <a:latin typeface="TT Hoves"/>
              </a:rPr>
              <a:t>The analysis shows that reviews with a positive recommendation (review_do_recommend = True) generally have higher ratings compared to those without a recommendation.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EBED"/>
        </a:solidFill>
        <a:effectLst/>
      </p:bgPr>
    </p:bg>
    <p:spTree>
      <p:nvGrpSpPr>
        <p:cNvPr id="1" name=""/>
        <p:cNvGrpSpPr/>
        <p:nvPr/>
      </p:nvGrpSpPr>
      <p:grpSpPr>
        <a:xfrm>
          <a:off x="0" y="0"/>
          <a:ext cx="0" cy="0"/>
          <a:chOff x="0" y="0"/>
          <a:chExt cx="0" cy="0"/>
        </a:xfrm>
      </p:grpSpPr>
      <p:sp>
        <p:nvSpPr>
          <p:cNvPr id="2" name="Freeform 2"/>
          <p:cNvSpPr/>
          <p:nvPr/>
        </p:nvSpPr>
        <p:spPr>
          <a:xfrm>
            <a:off x="5582626" y="140951"/>
            <a:ext cx="12510676" cy="10005099"/>
          </a:xfrm>
          <a:custGeom>
            <a:avLst/>
            <a:gdLst/>
            <a:ahLst/>
            <a:cxnLst/>
            <a:rect l="l" t="t" r="r" b="b"/>
            <a:pathLst>
              <a:path w="12510676" h="10005099">
                <a:moveTo>
                  <a:pt x="0" y="0"/>
                </a:moveTo>
                <a:lnTo>
                  <a:pt x="12510676" y="0"/>
                </a:lnTo>
                <a:lnTo>
                  <a:pt x="12510676" y="10005098"/>
                </a:lnTo>
                <a:lnTo>
                  <a:pt x="0" y="10005098"/>
                </a:lnTo>
                <a:lnTo>
                  <a:pt x="0" y="0"/>
                </a:lnTo>
                <a:close/>
              </a:path>
            </a:pathLst>
          </a:custGeom>
          <a:blipFill>
            <a:blip r:embed="rId2"/>
            <a:stretch>
              <a:fillRect l="-804"/>
            </a:stretch>
          </a:blipFill>
        </p:spPr>
      </p:sp>
      <p:sp>
        <p:nvSpPr>
          <p:cNvPr id="3" name="TextBox 3"/>
          <p:cNvSpPr txBox="1"/>
          <p:nvPr/>
        </p:nvSpPr>
        <p:spPr>
          <a:xfrm>
            <a:off x="651420" y="3412491"/>
            <a:ext cx="4327558" cy="1652270"/>
          </a:xfrm>
          <a:prstGeom prst="rect">
            <a:avLst/>
          </a:prstGeom>
        </p:spPr>
        <p:txBody>
          <a:bodyPr lIns="0" tIns="0" rIns="0" bIns="0" rtlCol="0" anchor="t">
            <a:spAutoFit/>
          </a:bodyPr>
          <a:lstStyle/>
          <a:p>
            <a:pPr algn="ctr">
              <a:lnSpc>
                <a:spcPts val="4480"/>
              </a:lnSpc>
              <a:spcBef>
                <a:spcPct val="0"/>
              </a:spcBef>
            </a:pPr>
            <a:r>
              <a:rPr lang="en-US" sz="3200">
                <a:solidFill>
                  <a:srgbClr val="000000"/>
                </a:solidFill>
                <a:latin typeface="TT Hoves"/>
              </a:rPr>
              <a:t>It is evident that shorter reviews tend to receive higher ratings.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578</Words>
  <Application>Microsoft Office PowerPoint</Application>
  <PresentationFormat>Custom</PresentationFormat>
  <Paragraphs>75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Canva Sans</vt:lpstr>
      <vt:lpstr>Canva Sans Bold</vt:lpstr>
      <vt:lpstr>TT Hoves</vt:lpstr>
      <vt:lpstr>Arial</vt:lpstr>
      <vt:lpstr>Calibri</vt:lpstr>
      <vt:lpstr>TT Hoves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Reviews Analysis with NLP</dc:title>
  <dc:creator>Administrator</dc:creator>
  <cp:lastModifiedBy>Joan Maina</cp:lastModifiedBy>
  <cp:revision>2</cp:revision>
  <dcterms:created xsi:type="dcterms:W3CDTF">2006-08-16T00:00:00Z</dcterms:created>
  <dcterms:modified xsi:type="dcterms:W3CDTF">2024-07-03T03:30:04Z</dcterms:modified>
  <dc:identifier>DAGJu2mAIbM</dc:identifier>
</cp:coreProperties>
</file>