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63" r:id="rId16"/>
    <p:sldId id="273" r:id="rId17"/>
    <p:sldId id="264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Maina" userId="6570c6106fc40d69" providerId="LiveId" clId="{3BAAF5D3-1B5C-4359-97B7-D88C5C442BB9}"/>
    <pc:docChg chg="addSld modSld">
      <pc:chgData name="Joan Maina" userId="6570c6106fc40d69" providerId="LiveId" clId="{3BAAF5D3-1B5C-4359-97B7-D88C5C442BB9}" dt="2024-02-20T14:57:26.679" v="191"/>
      <pc:docMkLst>
        <pc:docMk/>
      </pc:docMkLst>
      <pc:sldChg chg="setBg">
        <pc:chgData name="Joan Maina" userId="6570c6106fc40d69" providerId="LiveId" clId="{3BAAF5D3-1B5C-4359-97B7-D88C5C442BB9}" dt="2024-02-20T14:56:16.541" v="160"/>
        <pc:sldMkLst>
          <pc:docMk/>
          <pc:sldMk cId="0" sldId="256"/>
        </pc:sldMkLst>
      </pc:sldChg>
      <pc:sldChg chg="setBg">
        <pc:chgData name="Joan Maina" userId="6570c6106fc40d69" providerId="LiveId" clId="{3BAAF5D3-1B5C-4359-97B7-D88C5C442BB9}" dt="2024-02-20T14:57:26.679" v="191"/>
        <pc:sldMkLst>
          <pc:docMk/>
          <pc:sldMk cId="0" sldId="264"/>
        </pc:sldMkLst>
      </pc:sldChg>
      <pc:sldChg chg="modSp new mod setBg">
        <pc:chgData name="Joan Maina" userId="6570c6106fc40d69" providerId="LiveId" clId="{3BAAF5D3-1B5C-4359-97B7-D88C5C442BB9}" dt="2024-02-20T14:54:55.519" v="126"/>
        <pc:sldMkLst>
          <pc:docMk/>
          <pc:sldMk cId="2475891441" sldId="273"/>
        </pc:sldMkLst>
        <pc:spChg chg="mod">
          <ac:chgData name="Joan Maina" userId="6570c6106fc40d69" providerId="LiveId" clId="{3BAAF5D3-1B5C-4359-97B7-D88C5C442BB9}" dt="2024-02-20T14:51:48.960" v="15" actId="20577"/>
          <ac:spMkLst>
            <pc:docMk/>
            <pc:sldMk cId="2475891441" sldId="273"/>
            <ac:spMk id="2" creationId="{095D031C-DCAD-84D1-802C-B415BFC9BAD6}"/>
          </ac:spMkLst>
        </pc:spChg>
        <pc:spChg chg="mod">
          <ac:chgData name="Joan Maina" userId="6570c6106fc40d69" providerId="LiveId" clId="{3BAAF5D3-1B5C-4359-97B7-D88C5C442BB9}" dt="2024-02-20T14:53:10.023" v="112" actId="5793"/>
          <ac:spMkLst>
            <pc:docMk/>
            <pc:sldMk cId="2475891441" sldId="273"/>
            <ac:spMk id="3" creationId="{BCB88D70-91B4-90ED-8358-D1F6660A4F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Production Studio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Author: Joan Maina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36-2603-C30A-09D6-F7334E38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59334" cy="557752"/>
          </a:xfrm>
        </p:spPr>
        <p:txBody>
          <a:bodyPr/>
          <a:lstStyle/>
          <a:p>
            <a:r>
              <a:rPr lang="en-US" sz="2000" b="1" dirty="0"/>
              <a:t>Correlation between the length of the movie and the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28CE-1795-9BFE-6AE7-007C9519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is a very low correlation between the length of the movie and the profits.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B2C3E-6E6D-AD99-1BEF-5E6EB7AB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01" y="1736140"/>
            <a:ext cx="4690592" cy="268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62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8A6-BB12-C021-7503-4B789FB4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8667"/>
            <a:ext cx="8438162" cy="503257"/>
          </a:xfrm>
        </p:spPr>
        <p:txBody>
          <a:bodyPr/>
          <a:lstStyle/>
          <a:p>
            <a:r>
              <a:rPr lang="en-US" sz="1800" b="1" dirty="0"/>
              <a:t>Correlation between the production budget and the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67E6-3EF1-66BE-77F4-C3E06775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03" y="811924"/>
            <a:ext cx="8650997" cy="375695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There is a high correlation between the production budget and the profits. This shows that the more investment put into production, the more revenue is earned.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A8D-65E2-92DA-4EE6-CBF4F069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7" y="1853599"/>
            <a:ext cx="4319356" cy="2981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19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63CE-022E-4A9C-4390-E92E1CA7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F600-6F40-E671-D459-27CDC06FC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Shows results for</a:t>
            </a:r>
          </a:p>
          <a:p>
            <a:r>
              <a:rPr lang="en-US" dirty="0"/>
              <a:t>Distribution of profits among the studios</a:t>
            </a:r>
          </a:p>
          <a:p>
            <a:r>
              <a:rPr lang="en-US" dirty="0"/>
              <a:t>Distribution of genres among the studios</a:t>
            </a:r>
          </a:p>
        </p:txBody>
      </p:sp>
    </p:spTree>
    <p:extLst>
      <p:ext uri="{BB962C8B-B14F-4D97-AF65-F5344CB8AC3E}">
        <p14:creationId xmlns:p14="http://schemas.microsoft.com/office/powerpoint/2010/main" val="88705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FABB-1881-848E-518C-A4650A8D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43569" cy="513537"/>
          </a:xfrm>
        </p:spPr>
        <p:txBody>
          <a:bodyPr/>
          <a:lstStyle/>
          <a:p>
            <a:r>
              <a:rPr lang="en-US" dirty="0"/>
              <a:t>Distribution of profits among the studios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7C74-FEEC-AA82-1C90-C48CC0AD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03" y="898634"/>
            <a:ext cx="8650997" cy="367024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From the data we can see that there are 89 studios in the market.</a:t>
            </a:r>
          </a:p>
          <a:p>
            <a:pPr marL="114300" indent="0">
              <a:buNone/>
            </a:pPr>
            <a:r>
              <a:rPr lang="en-US" dirty="0"/>
              <a:t>The mean profit in the industry is USD 14B. This is indicative of how much revenue could be brought by venturing into the market.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2104-0AF1-4EC9-344F-51A2D7BD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0" y="2161422"/>
            <a:ext cx="2271428" cy="26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0497-1EFB-E79A-DFEE-A8080EF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genres among the studios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5671-21BB-54AD-DFEC-108AF7450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Fox studio has a has the widest range production across the genres at 6.</a:t>
            </a:r>
          </a:p>
          <a:p>
            <a:pPr marL="114300" indent="0">
              <a:buNone/>
            </a:pPr>
            <a:r>
              <a:rPr lang="en-US" dirty="0"/>
              <a:t>Given it is the 3rd highest among the most profitable studios it could indicate that versatility in production could mean more profits.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D0B4-B5FE-571C-1309-3DFADBD4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6" y="2454454"/>
            <a:ext cx="2737889" cy="20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 correlation between profit and worldwide gross. If the grossing of a movie is high then this is an indicator that the profit is also high.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grossing genre 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Action,Adventure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SciFi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genre will result in higher profits than the rest of the genres.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length of a movie does not directly affect its grossing value/profits.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budgets highly affects profits. A big investment in budget could result in a high profit.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in a variety of genres could result in a high revenue for the movie studio.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031C-DCAD-84D1-802C-B415BFC9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8D70-91B4-90ED-8358-D1F6660A4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market mean budget at USD 38.8B, a budget film above this will see a return of </a:t>
            </a:r>
            <a:r>
              <a:rPr lang="en-US" dirty="0" err="1"/>
              <a:t>Usd</a:t>
            </a:r>
            <a:r>
              <a:rPr lang="en-US" dirty="0"/>
              <a:t> 14.3B.   </a:t>
            </a:r>
          </a:p>
          <a:p>
            <a:r>
              <a:rPr lang="en-US" dirty="0"/>
              <a:t>Investing in mix of genres is </a:t>
            </a:r>
            <a:r>
              <a:rPr lang="en-US" dirty="0" err="1"/>
              <a:t>recomended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9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</a:rPr>
              <a:t>joan.maina@student.moringaschool.com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@JoanWaMaina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Business Problem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Data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Methods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Results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Conclusions</a:t>
            </a: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wants to venture into movie production and have decided to create a movie studio.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however have no information on to guide their decision.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need to know the types of movies doing well at the box office and actionable insights to inform their course of action.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 taken with the analysis seeks to look 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revenue/profit margins in the industry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movie that would be successful by exploring the genres, production budget and runtime(length) of the movie.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between the budget, genre and runtime of the movie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this project was obtained from the Phase 1 Project Repository.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repository's folder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zippedData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movie datasets from: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Office Mojo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Rotten Tomatoes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TheMovieDB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represents movies by genre, budget, grossing at the Box office, release year, runtime, date of release, number of reviews, movie rating and the studios involved in production.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variables this analysis will focus on to derive insights.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can be divided into three main parts.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focuses on data preparation.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steps include: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Importing libraries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Reading and cleaning provided data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Dealing with missing values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Joining datasets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section focuses on visualizations and insights.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characteristic we will be: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Creating visualizations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Drawing conclusions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Providing recommendations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a summary of the findings and recommendations will be in the last section.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317-130C-ED33-113B-42F26B64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8F55-3ED0-A115-BAEC-E3B8A41FE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The profit analysis for the industry showing results for: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Profits over the years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Profits per genre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relationship to worldwide gross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in relation to the runtime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in relation to the budget</a:t>
            </a:r>
          </a:p>
        </p:txBody>
      </p:sp>
    </p:spTree>
    <p:extLst>
      <p:ext uri="{BB962C8B-B14F-4D97-AF65-F5344CB8AC3E}">
        <p14:creationId xmlns:p14="http://schemas.microsoft.com/office/powerpoint/2010/main" val="32138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48638" y="173893"/>
            <a:ext cx="8359334" cy="54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 trend of profits over the year 2000-2020</a:t>
            </a:r>
            <a:br>
              <a:rPr lang="en" sz="2400" b="1" dirty="0"/>
            </a:br>
            <a:endParaRPr sz="2400"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48639" y="811924"/>
            <a:ext cx="8737706" cy="405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trend of profits has been fluctuating erratically over the years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7DF-0E99-1D5D-166B-F583359E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2" y="1156392"/>
            <a:ext cx="5944115" cy="3542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B10-016E-83C8-062E-45478F0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07" y="156100"/>
            <a:ext cx="8264741" cy="577850"/>
          </a:xfrm>
        </p:spPr>
        <p:txBody>
          <a:bodyPr/>
          <a:lstStyle/>
          <a:p>
            <a:r>
              <a:rPr lang="en-US" dirty="0"/>
              <a:t>Profits per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BD9D-593C-AB0B-949F-56B54946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45" y="843455"/>
            <a:ext cx="8532755" cy="3725420"/>
          </a:xfrm>
        </p:spPr>
        <p:txBody>
          <a:bodyPr/>
          <a:lstStyle/>
          <a:p>
            <a:pPr marL="11430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Action,Adventure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SciFi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resulted in highest profit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genres.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6500D-8567-AF85-7C0F-3B1B4960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7" y="1387366"/>
            <a:ext cx="6725896" cy="356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2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66CF-0051-AE77-A94F-DF316AB8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2" y="259037"/>
            <a:ext cx="8410902" cy="474060"/>
          </a:xfrm>
        </p:spPr>
        <p:txBody>
          <a:bodyPr/>
          <a:lstStyle/>
          <a:p>
            <a:r>
              <a:rPr lang="en-US" sz="2400" b="1" dirty="0"/>
              <a:t>Relationship between Worldwide gross and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F1DA-9CB8-2B96-36E9-3DB7E271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22" y="950352"/>
            <a:ext cx="8836571" cy="393411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There is a direct relationship between worldwide gross and profits.</a:t>
            </a:r>
          </a:p>
          <a:p>
            <a:pPr marL="114300" indent="0">
              <a:buNone/>
            </a:pPr>
            <a:r>
              <a:rPr lang="en-US" dirty="0"/>
              <a:t>This is an indication that high grossing movies, genres result in high profits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9FE88-076C-0CDC-4E78-4FA98913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0" y="1676508"/>
            <a:ext cx="3227770" cy="329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721</Words>
  <Application>Microsoft Office PowerPoint</Application>
  <PresentationFormat>On-screen Show (16:9)</PresentationFormat>
  <Paragraphs>84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Symbol</vt:lpstr>
      <vt:lpstr>Calibri</vt:lpstr>
      <vt:lpstr>Proxima Nova</vt:lpstr>
      <vt:lpstr>Roboto</vt:lpstr>
      <vt:lpstr>Spearmint</vt:lpstr>
      <vt:lpstr>Movie Production Studio</vt:lpstr>
      <vt:lpstr>Outline</vt:lpstr>
      <vt:lpstr>Business Problem</vt:lpstr>
      <vt:lpstr>Data</vt:lpstr>
      <vt:lpstr>Methods</vt:lpstr>
      <vt:lpstr>Results</vt:lpstr>
      <vt:lpstr>A trend of profits over the year 2000-2020 </vt:lpstr>
      <vt:lpstr>Profits per genre</vt:lpstr>
      <vt:lpstr>Relationship between Worldwide gross and profits</vt:lpstr>
      <vt:lpstr>Correlation between the length of the movie and the profits</vt:lpstr>
      <vt:lpstr>Correlation between the production budget and the profits</vt:lpstr>
      <vt:lpstr>Market analysis </vt:lpstr>
      <vt:lpstr>Distribution of profits among the studios</vt:lpstr>
      <vt:lpstr>Distribution of genres among the studios</vt:lpstr>
      <vt:lpstr>Conclusions</vt:lpstr>
      <vt:lpstr>Recommendations</vt:lpstr>
      <vt:lpstr>Thank You!  Email: joan.maina@student.moringaschool.com GitHub: @JoanWaMaina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Studio</dc:title>
  <dc:creator>Administrator</dc:creator>
  <cp:lastModifiedBy>Joan Maina</cp:lastModifiedBy>
  <cp:revision>1</cp:revision>
  <dcterms:modified xsi:type="dcterms:W3CDTF">2024-02-20T14:57:51Z</dcterms:modified>
</cp:coreProperties>
</file>