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5" r:id="rId6"/>
    <p:sldId id="266" r:id="rId7"/>
    <p:sldId id="260" r:id="rId8"/>
  </p:sldIdLst>
  <p:sldSz cx="7772400" cy="10058400"/>
  <p:notesSz cx="7772400" cy="100584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04875" y="9265857"/>
            <a:ext cx="5943600" cy="25398"/>
          </a:xfrm>
          <a:prstGeom prst="rect">
            <a:avLst/>
          </a:prstGeom>
        </p:spPr>
      </p:pic>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04875" y="758452"/>
            <a:ext cx="5943600" cy="24883"/>
          </a:xfrm>
          <a:prstGeom prst="rect">
            <a:avLst/>
          </a:prstGeom>
        </p:spPr>
      </p:pic>
      <p:pic>
        <p:nvPicPr>
          <p:cNvPr id="17" name="bg object 17"/>
          <p:cNvPicPr/>
          <p:nvPr/>
        </p:nvPicPr>
        <p:blipFill>
          <a:blip r:embed="rId7" cstate="print"/>
          <a:stretch>
            <a:fillRect/>
          </a:stretch>
        </p:blipFill>
        <p:spPr>
          <a:xfrm>
            <a:off x="904875" y="9405268"/>
            <a:ext cx="5943600" cy="25243"/>
          </a:xfrm>
          <a:prstGeom prst="rect">
            <a:avLst/>
          </a:prstGeom>
        </p:spPr>
      </p:pic>
      <p:sp>
        <p:nvSpPr>
          <p:cNvPr id="2" name="Holder 2"/>
          <p:cNvSpPr>
            <a:spLocks noGrp="1"/>
          </p:cNvSpPr>
          <p:nvPr>
            <p:ph type="title"/>
          </p:nvPr>
        </p:nvSpPr>
        <p:spPr>
          <a:xfrm>
            <a:off x="892860" y="1100073"/>
            <a:ext cx="4946650" cy="949325"/>
          </a:xfrm>
          <a:prstGeom prst="rect">
            <a:avLst/>
          </a:prstGeom>
        </p:spPr>
        <p:txBody>
          <a:bodyPr wrap="square" lIns="0" tIns="0" rIns="0" bIns="0">
            <a:spAutoFit/>
          </a:bodyPr>
          <a:lstStyle>
            <a:lvl1pPr>
              <a:defRPr sz="3000" b="1" i="0">
                <a:solidFill>
                  <a:schemeClr val="tx1"/>
                </a:solidFill>
                <a:latin typeface="Calibri"/>
                <a:cs typeface="Calibri"/>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914704" y="9446462"/>
            <a:ext cx="147319"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30480">
              <a:lnSpc>
                <a:spcPct val="100000"/>
              </a:lnSpc>
              <a:spcBef>
                <a:spcPts val="100"/>
              </a:spcBef>
            </a:pPr>
            <a:r>
              <a:rPr spc="-5" dirty="0"/>
              <a:t>Online</a:t>
            </a:r>
            <a:r>
              <a:rPr spc="-15" dirty="0"/>
              <a:t> </a:t>
            </a:r>
            <a:r>
              <a:rPr spc="-5" dirty="0"/>
              <a:t>Social</a:t>
            </a:r>
            <a:r>
              <a:rPr spc="-10" dirty="0"/>
              <a:t> </a:t>
            </a:r>
            <a:r>
              <a:rPr dirty="0"/>
              <a:t>Network</a:t>
            </a:r>
            <a:r>
              <a:rPr spc="-5" dirty="0"/>
              <a:t> Analysis</a:t>
            </a:r>
          </a:p>
          <a:p>
            <a:pPr marL="12700">
              <a:lnSpc>
                <a:spcPct val="100000"/>
              </a:lnSpc>
              <a:spcBef>
                <a:spcPts val="70"/>
              </a:spcBef>
            </a:pPr>
            <a:r>
              <a:rPr b="0" spc="-5" dirty="0">
                <a:latin typeface="Calibri"/>
                <a:cs typeface="Calibri"/>
              </a:rPr>
              <a:t>Twitter</a:t>
            </a:r>
            <a:r>
              <a:rPr b="0" spc="-15" dirty="0">
                <a:latin typeface="Calibri"/>
                <a:cs typeface="Calibri"/>
              </a:rPr>
              <a:t> </a:t>
            </a:r>
            <a:r>
              <a:rPr b="0" spc="-5" dirty="0">
                <a:latin typeface="Calibri"/>
                <a:cs typeface="Calibri"/>
              </a:rPr>
              <a:t>Network</a:t>
            </a:r>
            <a:r>
              <a:rPr b="0" spc="-15" dirty="0">
                <a:latin typeface="Calibri"/>
                <a:cs typeface="Calibri"/>
              </a:rPr>
              <a:t> </a:t>
            </a:r>
            <a:r>
              <a:rPr b="0" spc="-5" dirty="0">
                <a:latin typeface="Calibri"/>
                <a:cs typeface="Calibri"/>
              </a:rPr>
              <a:t>Analysis</a:t>
            </a:r>
          </a:p>
        </p:txBody>
      </p:sp>
      <p:sp>
        <p:nvSpPr>
          <p:cNvPr id="5" name="object 5"/>
          <p:cNvSpPr txBox="1"/>
          <p:nvPr/>
        </p:nvSpPr>
        <p:spPr>
          <a:xfrm>
            <a:off x="892860" y="7352538"/>
            <a:ext cx="1350010"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latin typeface="Segoe UI"/>
                <a:cs typeface="Segoe UI"/>
              </a:rPr>
              <a:t>Joan Wambui</a:t>
            </a:r>
            <a:endParaRPr sz="1600" dirty="0">
              <a:latin typeface="Segoe UI"/>
              <a:cs typeface="Segoe UI"/>
            </a:endParaRPr>
          </a:p>
        </p:txBody>
      </p:sp>
      <p:pic>
        <p:nvPicPr>
          <p:cNvPr id="7" name="object 7"/>
          <p:cNvPicPr/>
          <p:nvPr/>
        </p:nvPicPr>
        <p:blipFill>
          <a:blip r:embed="rId2" cstate="print"/>
          <a:stretch>
            <a:fillRect/>
          </a:stretch>
        </p:blipFill>
        <p:spPr>
          <a:xfrm>
            <a:off x="904875" y="2264282"/>
            <a:ext cx="5943600" cy="38100"/>
          </a:xfrm>
          <a:prstGeom prst="rect">
            <a:avLst/>
          </a:prstGeom>
        </p:spPr>
      </p:pic>
      <p:pic>
        <p:nvPicPr>
          <p:cNvPr id="8" name="object 8"/>
          <p:cNvPicPr/>
          <p:nvPr/>
        </p:nvPicPr>
        <p:blipFill>
          <a:blip r:embed="rId3" cstate="print"/>
          <a:stretch>
            <a:fillRect/>
          </a:stretch>
        </p:blipFill>
        <p:spPr>
          <a:xfrm>
            <a:off x="904875" y="2479929"/>
            <a:ext cx="5943600" cy="328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9002" y="1295400"/>
            <a:ext cx="5954395" cy="6248634"/>
          </a:xfrm>
          <a:prstGeom prst="rect">
            <a:avLst/>
          </a:prstGeom>
        </p:spPr>
        <p:txBody>
          <a:bodyPr vert="horz" wrap="square" lIns="0" tIns="12065" rIns="0" bIns="0" rtlCol="0">
            <a:spAutoFit/>
          </a:bodyPr>
          <a:lstStyle/>
          <a:p>
            <a:pPr marL="22860">
              <a:lnSpc>
                <a:spcPct val="100000"/>
              </a:lnSpc>
              <a:spcBef>
                <a:spcPts val="95"/>
              </a:spcBef>
            </a:pPr>
            <a:r>
              <a:rPr lang="en-US" sz="1600" b="1" spc="-5" dirty="0">
                <a:latin typeface="Segoe UI"/>
                <a:cs typeface="Segoe UI"/>
              </a:rPr>
              <a:t>Introduction</a:t>
            </a:r>
            <a:endParaRPr lang="en-US" sz="1100" b="1" dirty="0"/>
          </a:p>
          <a:p>
            <a:pPr>
              <a:lnSpc>
                <a:spcPct val="150000"/>
              </a:lnSpc>
            </a:pPr>
            <a:r>
              <a:rPr lang="en-US" sz="1100" spc="-5" dirty="0">
                <a:latin typeface="Segoe UI"/>
                <a:cs typeface="Segoe UI"/>
              </a:rPr>
              <a:t>Twitter is one of the most influential social media platforms, where millions of users share information daily. It serves as a hub for real-time updates, conversations, and the exchange of ideas across various domains. In this project, we focus on analyzing Twitter activity related to the #MamaMbogaMoment, a grassroots initiative. Our goal is to perform network analysis of the users engaging with this hashtag, leveraging key social media analysis concepts to better understand the relationships and interactions within this network.</a:t>
            </a:r>
            <a:br>
              <a:rPr lang="en-US" sz="1100" spc="-5" dirty="0">
                <a:latin typeface="Segoe UI"/>
                <a:cs typeface="Segoe UI"/>
              </a:rPr>
            </a:br>
            <a:endParaRPr lang="en-US" sz="1100" spc="-5" dirty="0">
              <a:latin typeface="Segoe UI"/>
              <a:cs typeface="Segoe UI"/>
            </a:endParaRPr>
          </a:p>
          <a:p>
            <a:pPr>
              <a:lnSpc>
                <a:spcPct val="150000"/>
              </a:lnSpc>
            </a:pPr>
            <a:r>
              <a:rPr lang="en-US" sz="1100" spc="-5" dirty="0">
                <a:latin typeface="Segoe UI"/>
                <a:cs typeface="Segoe UI"/>
              </a:rPr>
              <a:t>By visualizing the interactions of Twitter users in the context of #MamaMbogaMoment, we will create a network graph that highlights significant nodes and their roles in spreading and sharing content. This analysis will allow us to identify key influencers, assess the network structure, and highlight any patterns of influence.</a:t>
            </a:r>
            <a:br>
              <a:rPr lang="en-US" sz="1100" spc="-5" dirty="0">
                <a:latin typeface="Segoe UI"/>
                <a:cs typeface="Segoe UI"/>
              </a:rPr>
            </a:br>
            <a:br>
              <a:rPr lang="en-US" sz="1100" spc="-5" dirty="0">
                <a:latin typeface="Segoe UI"/>
                <a:cs typeface="Segoe UI"/>
              </a:rPr>
            </a:br>
            <a:br>
              <a:rPr lang="en-US" sz="1100" spc="-5" dirty="0">
                <a:latin typeface="Segoe UI"/>
                <a:cs typeface="Segoe UI"/>
              </a:rPr>
            </a:br>
            <a:br>
              <a:rPr lang="en-US" sz="1100" spc="-5" dirty="0">
                <a:latin typeface="Segoe UI"/>
                <a:cs typeface="Segoe UI"/>
              </a:rPr>
            </a:br>
            <a:endParaRPr lang="en-US" sz="1100" spc="-5" dirty="0">
              <a:latin typeface="Segoe UI"/>
              <a:cs typeface="Segoe UI"/>
            </a:endParaRPr>
          </a:p>
          <a:p>
            <a:pPr marL="22860">
              <a:spcBef>
                <a:spcPts val="95"/>
              </a:spcBef>
            </a:pPr>
            <a:r>
              <a:rPr lang="en-US" sz="1600" b="1" spc="-5" dirty="0">
                <a:latin typeface="Segoe UI"/>
                <a:cs typeface="Segoe UI"/>
              </a:rPr>
              <a:t>Why Twitter?</a:t>
            </a:r>
          </a:p>
          <a:p>
            <a:pPr>
              <a:lnSpc>
                <a:spcPct val="150000"/>
              </a:lnSpc>
            </a:pPr>
            <a:r>
              <a:rPr lang="en-US" sz="1100" dirty="0">
                <a:latin typeface="Segoe UI"/>
                <a:cs typeface="Segoe UI"/>
              </a:rPr>
              <a:t>Twitter is a rich source of publicly available data, making it ideal for network analysis. Its real-time nature and wide reach allow us to gather insights from public profiles with fewer restrictions. By utilizing Twitter’s API, we can access large amounts of information and evaluate user interactions around trending topics. For this analysis, Twitter's accessibility and its users’ propensity to engage in conversations make it the ideal platform.</a:t>
            </a:r>
          </a:p>
          <a:p>
            <a:pPr marL="22860" marR="466725">
              <a:lnSpc>
                <a:spcPct val="166400"/>
              </a:lnSpc>
              <a:spcBef>
                <a:spcPts val="5"/>
              </a:spcBef>
            </a:pPr>
            <a:endParaRPr lang="en-US" sz="1100" dirty="0">
              <a:latin typeface="Segoe UI"/>
              <a:cs typeface="Segoe UI"/>
            </a:endParaRPr>
          </a:p>
          <a:p>
            <a:pPr>
              <a:lnSpc>
                <a:spcPct val="100000"/>
              </a:lnSpc>
            </a:pPr>
            <a:endParaRPr lang="en-US" sz="1400" dirty="0">
              <a:latin typeface="Segoe UI"/>
              <a:cs typeface="Segoe UI"/>
            </a:endParaRPr>
          </a:p>
          <a:p>
            <a:pPr>
              <a:lnSpc>
                <a:spcPct val="100000"/>
              </a:lnSpc>
              <a:spcBef>
                <a:spcPts val="20"/>
              </a:spcBef>
            </a:pPr>
            <a:endParaRPr lang="en-US" sz="1050" dirty="0">
              <a:latin typeface="Segoe UI"/>
              <a:cs typeface="Segoe UI"/>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860" y="915669"/>
            <a:ext cx="5953760" cy="3133550"/>
          </a:xfrm>
          <a:prstGeom prst="rect">
            <a:avLst/>
          </a:prstGeom>
        </p:spPr>
        <p:txBody>
          <a:bodyPr vert="horz" wrap="square" lIns="0" tIns="12065" rIns="0" bIns="0" rtlCol="0">
            <a:spAutoFit/>
          </a:bodyPr>
          <a:lstStyle/>
          <a:p>
            <a:pPr marL="12700">
              <a:lnSpc>
                <a:spcPct val="100000"/>
              </a:lnSpc>
              <a:spcBef>
                <a:spcPts val="95"/>
              </a:spcBef>
            </a:pPr>
            <a:r>
              <a:rPr sz="1300" b="1" spc="-10" dirty="0">
                <a:latin typeface="Segoe UI"/>
                <a:cs typeface="Segoe UI"/>
              </a:rPr>
              <a:t>Approach</a:t>
            </a:r>
            <a:endParaRPr sz="1300" dirty="0">
              <a:latin typeface="Segoe UI"/>
              <a:cs typeface="Segoe UI"/>
            </a:endParaRPr>
          </a:p>
          <a:p>
            <a:pPr marL="12700">
              <a:lnSpc>
                <a:spcPct val="150000"/>
              </a:lnSpc>
              <a:spcBef>
                <a:spcPts val="1150"/>
              </a:spcBef>
            </a:pPr>
            <a:r>
              <a:rPr sz="1100" spc="-5" dirty="0">
                <a:latin typeface="Segoe UI"/>
                <a:cs typeface="Segoe UI"/>
              </a:rPr>
              <a:t>Following</a:t>
            </a:r>
            <a:r>
              <a:rPr sz="1100" dirty="0">
                <a:latin typeface="Segoe UI"/>
                <a:cs typeface="Segoe UI"/>
              </a:rPr>
              <a:t> </a:t>
            </a:r>
            <a:r>
              <a:rPr sz="1100" spc="-5" dirty="0">
                <a:latin typeface="Segoe UI"/>
                <a:cs typeface="Segoe UI"/>
              </a:rPr>
              <a:t>are</a:t>
            </a:r>
            <a:r>
              <a:rPr sz="1100" dirty="0">
                <a:latin typeface="Segoe UI"/>
                <a:cs typeface="Segoe UI"/>
              </a:rPr>
              <a:t> the</a:t>
            </a:r>
            <a:r>
              <a:rPr sz="1100" spc="5" dirty="0">
                <a:latin typeface="Segoe UI"/>
                <a:cs typeface="Segoe UI"/>
              </a:rPr>
              <a:t> </a:t>
            </a:r>
            <a:r>
              <a:rPr sz="1100" dirty="0">
                <a:latin typeface="Segoe UI"/>
                <a:cs typeface="Segoe UI"/>
              </a:rPr>
              <a:t>t</a:t>
            </a:r>
            <a:r>
              <a:rPr lang="en-US" sz="1100" dirty="0">
                <a:latin typeface="Segoe UI"/>
                <a:cs typeface="Segoe UI"/>
              </a:rPr>
              <a:t>wo </a:t>
            </a:r>
            <a:r>
              <a:rPr sz="1100" spc="-5" dirty="0">
                <a:latin typeface="Segoe UI"/>
                <a:cs typeface="Segoe UI"/>
              </a:rPr>
              <a:t>steps</a:t>
            </a:r>
            <a:r>
              <a:rPr sz="1100" dirty="0">
                <a:latin typeface="Segoe UI"/>
                <a:cs typeface="Segoe UI"/>
              </a:rPr>
              <a:t> that</a:t>
            </a:r>
            <a:r>
              <a:rPr sz="1100" spc="5" dirty="0">
                <a:latin typeface="Segoe UI"/>
                <a:cs typeface="Segoe UI"/>
              </a:rPr>
              <a:t> </a:t>
            </a:r>
            <a:r>
              <a:rPr sz="1100" dirty="0">
                <a:latin typeface="Segoe UI"/>
                <a:cs typeface="Segoe UI"/>
              </a:rPr>
              <a:t>we </a:t>
            </a:r>
            <a:r>
              <a:rPr sz="1100" spc="-5" dirty="0">
                <a:latin typeface="Segoe UI"/>
                <a:cs typeface="Segoe UI"/>
              </a:rPr>
              <a:t>take</a:t>
            </a:r>
            <a:r>
              <a:rPr sz="1100" spc="10" dirty="0">
                <a:latin typeface="Segoe UI"/>
                <a:cs typeface="Segoe UI"/>
              </a:rPr>
              <a:t> </a:t>
            </a:r>
            <a:r>
              <a:rPr sz="1100" dirty="0">
                <a:latin typeface="Segoe UI"/>
                <a:cs typeface="Segoe UI"/>
              </a:rPr>
              <a:t>to </a:t>
            </a:r>
            <a:r>
              <a:rPr sz="1100" spc="-5" dirty="0">
                <a:latin typeface="Segoe UI"/>
                <a:cs typeface="Segoe UI"/>
              </a:rPr>
              <a:t>perform</a:t>
            </a:r>
            <a:r>
              <a:rPr sz="1100" dirty="0">
                <a:latin typeface="Segoe UI"/>
                <a:cs typeface="Segoe UI"/>
              </a:rPr>
              <a:t> </a:t>
            </a:r>
            <a:r>
              <a:rPr sz="1100" spc="-5" dirty="0">
                <a:latin typeface="Segoe UI"/>
                <a:cs typeface="Segoe UI"/>
              </a:rPr>
              <a:t>analysis</a:t>
            </a:r>
            <a:r>
              <a:rPr sz="1100" spc="5" dirty="0">
                <a:latin typeface="Segoe UI"/>
                <a:cs typeface="Segoe UI"/>
              </a:rPr>
              <a:t> </a:t>
            </a:r>
            <a:r>
              <a:rPr sz="1100" dirty="0">
                <a:latin typeface="Segoe UI"/>
                <a:cs typeface="Segoe UI"/>
              </a:rPr>
              <a:t>on </a:t>
            </a:r>
            <a:r>
              <a:rPr sz="1100" spc="-5" dirty="0">
                <a:latin typeface="Segoe UI"/>
                <a:cs typeface="Segoe UI"/>
              </a:rPr>
              <a:t>twitter</a:t>
            </a:r>
            <a:r>
              <a:rPr sz="1100" spc="5" dirty="0">
                <a:latin typeface="Segoe UI"/>
                <a:cs typeface="Segoe UI"/>
              </a:rPr>
              <a:t> </a:t>
            </a:r>
            <a:r>
              <a:rPr sz="1100" spc="-5" dirty="0">
                <a:latin typeface="Segoe UI"/>
                <a:cs typeface="Segoe UI"/>
              </a:rPr>
              <a:t>network</a:t>
            </a:r>
            <a:endParaRPr sz="1100" dirty="0">
              <a:latin typeface="Segoe UI"/>
              <a:cs typeface="Segoe UI"/>
            </a:endParaRPr>
          </a:p>
          <a:p>
            <a:pPr>
              <a:lnSpc>
                <a:spcPct val="100000"/>
              </a:lnSpc>
            </a:pPr>
            <a:endParaRPr sz="1400" dirty="0">
              <a:latin typeface="Segoe UI"/>
              <a:cs typeface="Segoe UI"/>
            </a:endParaRPr>
          </a:p>
          <a:p>
            <a:pPr marL="260985">
              <a:lnSpc>
                <a:spcPct val="100000"/>
              </a:lnSpc>
              <a:spcBef>
                <a:spcPts val="95"/>
              </a:spcBef>
            </a:pPr>
            <a:r>
              <a:rPr lang="en-US" sz="1300" b="1" spc="-5" dirty="0">
                <a:latin typeface="Segoe UI"/>
                <a:cs typeface="Segoe UI"/>
              </a:rPr>
              <a:t>1.</a:t>
            </a:r>
            <a:r>
              <a:rPr lang="en-US" sz="1300" b="1" spc="315" dirty="0">
                <a:latin typeface="Segoe UI"/>
                <a:cs typeface="Segoe UI"/>
              </a:rPr>
              <a:t> </a:t>
            </a:r>
            <a:r>
              <a:rPr lang="en-US" sz="1300" b="1" spc="-5" dirty="0">
                <a:latin typeface="Segoe UI"/>
                <a:cs typeface="Segoe UI"/>
              </a:rPr>
              <a:t>Data</a:t>
            </a:r>
            <a:r>
              <a:rPr lang="en-US" sz="1300" b="1" spc="-20" dirty="0">
                <a:latin typeface="Segoe UI"/>
                <a:cs typeface="Segoe UI"/>
              </a:rPr>
              <a:t> </a:t>
            </a:r>
            <a:r>
              <a:rPr lang="en-US" sz="1300" b="1" spc="-5" dirty="0">
                <a:latin typeface="Segoe UI"/>
                <a:cs typeface="Segoe UI"/>
              </a:rPr>
              <a:t>Visualization</a:t>
            </a:r>
            <a:endParaRPr lang="en-US" sz="1300" dirty="0">
              <a:latin typeface="Segoe UI"/>
              <a:cs typeface="Segoe UI"/>
            </a:endParaRPr>
          </a:p>
          <a:p>
            <a:pPr marL="22860" marR="5080" indent="-10795">
              <a:lnSpc>
                <a:spcPct val="150000"/>
              </a:lnSpc>
              <a:spcBef>
                <a:spcPts val="270"/>
              </a:spcBef>
            </a:pPr>
            <a:r>
              <a:rPr lang="en-US" sz="1050" dirty="0">
                <a:latin typeface="Segoe UI"/>
                <a:cs typeface="Segoe UI"/>
              </a:rPr>
              <a:t>Data</a:t>
            </a:r>
            <a:r>
              <a:rPr lang="en-US" sz="1050" spc="-10" dirty="0">
                <a:latin typeface="Segoe UI"/>
                <a:cs typeface="Segoe UI"/>
              </a:rPr>
              <a:t> </a:t>
            </a:r>
            <a:r>
              <a:rPr lang="en-US" sz="1050" spc="-5" dirty="0">
                <a:latin typeface="Segoe UI"/>
                <a:cs typeface="Segoe UI"/>
              </a:rPr>
              <a:t>collected</a:t>
            </a:r>
            <a:r>
              <a:rPr lang="en-US" sz="1050" dirty="0">
                <a:latin typeface="Segoe UI"/>
                <a:cs typeface="Segoe UI"/>
              </a:rPr>
              <a:t> from</a:t>
            </a:r>
            <a:r>
              <a:rPr lang="en-US" sz="1050" spc="-5" dirty="0">
                <a:latin typeface="Segoe UI"/>
                <a:cs typeface="Segoe UI"/>
              </a:rPr>
              <a:t> </a:t>
            </a:r>
            <a:r>
              <a:rPr lang="en-US" sz="1050" dirty="0">
                <a:latin typeface="Segoe UI"/>
                <a:cs typeface="Segoe UI"/>
              </a:rPr>
              <a:t>the</a:t>
            </a:r>
            <a:r>
              <a:rPr lang="en-US" sz="1050" spc="-15" dirty="0">
                <a:latin typeface="Segoe UI"/>
                <a:cs typeface="Segoe UI"/>
              </a:rPr>
              <a:t> </a:t>
            </a:r>
            <a:r>
              <a:rPr lang="en-US" sz="1050" dirty="0">
                <a:latin typeface="Segoe UI"/>
                <a:cs typeface="Segoe UI"/>
              </a:rPr>
              <a:t>above</a:t>
            </a:r>
            <a:r>
              <a:rPr lang="en-US" sz="1050" spc="5" dirty="0">
                <a:latin typeface="Segoe UI"/>
                <a:cs typeface="Segoe UI"/>
              </a:rPr>
              <a:t> </a:t>
            </a:r>
            <a:r>
              <a:rPr lang="en-US" sz="1050" spc="-5" dirty="0">
                <a:latin typeface="Segoe UI"/>
                <a:cs typeface="Segoe UI"/>
              </a:rPr>
              <a:t>step</a:t>
            </a:r>
            <a:r>
              <a:rPr lang="en-US" sz="1050" dirty="0">
                <a:latin typeface="Segoe UI"/>
                <a:cs typeface="Segoe UI"/>
              </a:rPr>
              <a:t> </a:t>
            </a:r>
            <a:r>
              <a:rPr lang="en-US" sz="1050" spc="-5" dirty="0">
                <a:latin typeface="Segoe UI"/>
                <a:cs typeface="Segoe UI"/>
              </a:rPr>
              <a:t>is</a:t>
            </a:r>
            <a:r>
              <a:rPr lang="en-US" sz="1050" dirty="0">
                <a:latin typeface="Segoe UI"/>
                <a:cs typeface="Segoe UI"/>
              </a:rPr>
              <a:t> </a:t>
            </a:r>
            <a:r>
              <a:rPr lang="en-US" sz="1050" spc="-5" dirty="0">
                <a:latin typeface="Segoe UI"/>
                <a:cs typeface="Segoe UI"/>
              </a:rPr>
              <a:t>imported</a:t>
            </a:r>
            <a:r>
              <a:rPr lang="en-US" sz="1050" dirty="0">
                <a:latin typeface="Segoe UI"/>
                <a:cs typeface="Segoe UI"/>
              </a:rPr>
              <a:t> </a:t>
            </a:r>
            <a:r>
              <a:rPr lang="en-US" sz="1050" spc="-10" dirty="0">
                <a:latin typeface="Segoe UI"/>
                <a:cs typeface="Segoe UI"/>
              </a:rPr>
              <a:t>in</a:t>
            </a:r>
            <a:r>
              <a:rPr lang="en-US" sz="1050" spc="5" dirty="0">
                <a:latin typeface="Segoe UI"/>
                <a:cs typeface="Segoe UI"/>
              </a:rPr>
              <a:t> </a:t>
            </a:r>
            <a:r>
              <a:rPr lang="en-US" sz="1050" dirty="0">
                <a:latin typeface="Segoe UI"/>
                <a:cs typeface="Segoe UI"/>
              </a:rPr>
              <a:t>Gephi for</a:t>
            </a:r>
            <a:r>
              <a:rPr lang="en-US" sz="1050" spc="5" dirty="0">
                <a:latin typeface="Segoe UI"/>
                <a:cs typeface="Segoe UI"/>
              </a:rPr>
              <a:t> </a:t>
            </a:r>
            <a:r>
              <a:rPr lang="en-US" sz="1050" spc="-5" dirty="0">
                <a:latin typeface="Segoe UI"/>
                <a:cs typeface="Segoe UI"/>
              </a:rPr>
              <a:t>visualization.</a:t>
            </a:r>
            <a:r>
              <a:rPr lang="en-US" sz="1050" spc="-10" dirty="0">
                <a:latin typeface="Segoe UI"/>
                <a:cs typeface="Segoe UI"/>
              </a:rPr>
              <a:t> </a:t>
            </a:r>
            <a:r>
              <a:rPr lang="en-US" sz="1050" dirty="0">
                <a:latin typeface="Segoe UI"/>
                <a:cs typeface="Segoe UI"/>
              </a:rPr>
              <a:t>Gephi </a:t>
            </a:r>
            <a:r>
              <a:rPr lang="en-US" sz="1050" spc="-5" dirty="0">
                <a:latin typeface="Segoe UI"/>
                <a:cs typeface="Segoe UI"/>
              </a:rPr>
              <a:t>is</a:t>
            </a:r>
            <a:r>
              <a:rPr lang="en-US" sz="1050" spc="5" dirty="0">
                <a:latin typeface="Segoe UI"/>
                <a:cs typeface="Segoe UI"/>
              </a:rPr>
              <a:t> </a:t>
            </a:r>
            <a:r>
              <a:rPr lang="en-US" sz="1050" dirty="0">
                <a:latin typeface="Segoe UI"/>
                <a:cs typeface="Segoe UI"/>
              </a:rPr>
              <a:t>the </a:t>
            </a:r>
            <a:r>
              <a:rPr lang="en-US" sz="1050" spc="-5" dirty="0">
                <a:latin typeface="Segoe UI"/>
                <a:cs typeface="Segoe UI"/>
              </a:rPr>
              <a:t>leading </a:t>
            </a:r>
            <a:r>
              <a:rPr lang="en-US" sz="1050" dirty="0">
                <a:latin typeface="Segoe UI"/>
                <a:cs typeface="Segoe UI"/>
              </a:rPr>
              <a:t> </a:t>
            </a:r>
            <a:r>
              <a:rPr lang="en-US" sz="1050" spc="-5" dirty="0">
                <a:latin typeface="Segoe UI"/>
                <a:cs typeface="Segoe UI"/>
              </a:rPr>
              <a:t>visualization</a:t>
            </a:r>
            <a:r>
              <a:rPr lang="en-US" sz="1050" spc="10" dirty="0">
                <a:latin typeface="Segoe UI"/>
                <a:cs typeface="Segoe UI"/>
              </a:rPr>
              <a:t> </a:t>
            </a:r>
            <a:r>
              <a:rPr lang="en-US" sz="1050" dirty="0">
                <a:latin typeface="Segoe UI"/>
                <a:cs typeface="Segoe UI"/>
              </a:rPr>
              <a:t>and</a:t>
            </a:r>
            <a:r>
              <a:rPr lang="en-US" sz="1050" spc="5" dirty="0">
                <a:latin typeface="Segoe UI"/>
                <a:cs typeface="Segoe UI"/>
              </a:rPr>
              <a:t> </a:t>
            </a:r>
            <a:r>
              <a:rPr lang="en-US" sz="1050" spc="-5" dirty="0">
                <a:latin typeface="Segoe UI"/>
                <a:cs typeface="Segoe UI"/>
              </a:rPr>
              <a:t>exploration</a:t>
            </a:r>
            <a:r>
              <a:rPr lang="en-US" sz="1050" spc="10" dirty="0">
                <a:latin typeface="Segoe UI"/>
                <a:cs typeface="Segoe UI"/>
              </a:rPr>
              <a:t> </a:t>
            </a:r>
            <a:r>
              <a:rPr lang="en-US" sz="1050" spc="-5" dirty="0">
                <a:latin typeface="Segoe UI"/>
                <a:cs typeface="Segoe UI"/>
              </a:rPr>
              <a:t>software</a:t>
            </a:r>
            <a:r>
              <a:rPr lang="en-US" sz="1050" spc="15" dirty="0">
                <a:latin typeface="Segoe UI"/>
                <a:cs typeface="Segoe UI"/>
              </a:rPr>
              <a:t> </a:t>
            </a:r>
            <a:r>
              <a:rPr lang="en-US" sz="1050" spc="-5" dirty="0">
                <a:latin typeface="Segoe UI"/>
                <a:cs typeface="Segoe UI"/>
              </a:rPr>
              <a:t>for</a:t>
            </a:r>
            <a:r>
              <a:rPr lang="en-US" sz="1050" spc="10" dirty="0">
                <a:latin typeface="Segoe UI"/>
                <a:cs typeface="Segoe UI"/>
              </a:rPr>
              <a:t> </a:t>
            </a:r>
            <a:r>
              <a:rPr lang="en-US" sz="1050" spc="-5" dirty="0">
                <a:latin typeface="Segoe UI"/>
                <a:cs typeface="Segoe UI"/>
              </a:rPr>
              <a:t>all</a:t>
            </a:r>
            <a:r>
              <a:rPr lang="en-US" sz="1050" spc="5" dirty="0">
                <a:latin typeface="Segoe UI"/>
                <a:cs typeface="Segoe UI"/>
              </a:rPr>
              <a:t> </a:t>
            </a:r>
            <a:r>
              <a:rPr lang="en-US" sz="1050" spc="-5" dirty="0">
                <a:latin typeface="Segoe UI"/>
                <a:cs typeface="Segoe UI"/>
              </a:rPr>
              <a:t>kinds</a:t>
            </a:r>
            <a:r>
              <a:rPr lang="en-US" sz="1050" dirty="0">
                <a:latin typeface="Segoe UI"/>
                <a:cs typeface="Segoe UI"/>
              </a:rPr>
              <a:t> of</a:t>
            </a:r>
            <a:r>
              <a:rPr lang="en-US" sz="1050" spc="10" dirty="0">
                <a:latin typeface="Segoe UI"/>
                <a:cs typeface="Segoe UI"/>
              </a:rPr>
              <a:t> </a:t>
            </a:r>
            <a:r>
              <a:rPr lang="en-US" sz="1050" dirty="0">
                <a:latin typeface="Segoe UI"/>
                <a:cs typeface="Segoe UI"/>
              </a:rPr>
              <a:t>graphs</a:t>
            </a:r>
            <a:r>
              <a:rPr lang="en-US" sz="1050" spc="10" dirty="0">
                <a:latin typeface="Segoe UI"/>
                <a:cs typeface="Segoe UI"/>
              </a:rPr>
              <a:t> </a:t>
            </a:r>
            <a:r>
              <a:rPr lang="en-US" sz="1050" spc="-5" dirty="0">
                <a:latin typeface="Segoe UI"/>
                <a:cs typeface="Segoe UI"/>
              </a:rPr>
              <a:t>and</a:t>
            </a:r>
            <a:r>
              <a:rPr lang="en-US" sz="1050" spc="10" dirty="0">
                <a:latin typeface="Segoe UI"/>
                <a:cs typeface="Segoe UI"/>
              </a:rPr>
              <a:t> </a:t>
            </a:r>
            <a:r>
              <a:rPr lang="en-US" sz="1050" spc="-5" dirty="0">
                <a:latin typeface="Segoe UI"/>
                <a:cs typeface="Segoe UI"/>
              </a:rPr>
              <a:t>networks. </a:t>
            </a:r>
            <a:r>
              <a:rPr lang="en-US" sz="1050" dirty="0">
                <a:latin typeface="Segoe UI"/>
                <a:cs typeface="Segoe UI"/>
              </a:rPr>
              <a:t>Gephi</a:t>
            </a:r>
            <a:r>
              <a:rPr lang="en-US" sz="1050" spc="5" dirty="0">
                <a:latin typeface="Segoe UI"/>
                <a:cs typeface="Segoe UI"/>
              </a:rPr>
              <a:t> </a:t>
            </a:r>
            <a:r>
              <a:rPr lang="en-US" sz="1050" spc="-5" dirty="0">
                <a:latin typeface="Segoe UI"/>
                <a:cs typeface="Segoe UI"/>
              </a:rPr>
              <a:t>is</a:t>
            </a:r>
            <a:r>
              <a:rPr lang="en-US" sz="1050" spc="5" dirty="0">
                <a:latin typeface="Segoe UI"/>
                <a:cs typeface="Segoe UI"/>
              </a:rPr>
              <a:t> </a:t>
            </a:r>
            <a:r>
              <a:rPr lang="en-US" sz="1050" spc="-5" dirty="0">
                <a:latin typeface="Segoe UI"/>
                <a:cs typeface="Segoe UI"/>
              </a:rPr>
              <a:t>open-source </a:t>
            </a:r>
            <a:r>
              <a:rPr lang="en-US" sz="1050" spc="-285" dirty="0">
                <a:latin typeface="Segoe UI"/>
                <a:cs typeface="Segoe UI"/>
              </a:rPr>
              <a:t> </a:t>
            </a:r>
            <a:r>
              <a:rPr lang="en-US" sz="1050" dirty="0">
                <a:latin typeface="Segoe UI"/>
                <a:cs typeface="Segoe UI"/>
              </a:rPr>
              <a:t>and</a:t>
            </a:r>
            <a:r>
              <a:rPr lang="en-US" sz="1050" spc="-10" dirty="0">
                <a:latin typeface="Segoe UI"/>
                <a:cs typeface="Segoe UI"/>
              </a:rPr>
              <a:t> </a:t>
            </a:r>
            <a:r>
              <a:rPr lang="en-US" sz="1050" dirty="0">
                <a:latin typeface="Segoe UI"/>
                <a:cs typeface="Segoe UI"/>
              </a:rPr>
              <a:t>free.</a:t>
            </a:r>
          </a:p>
          <a:p>
            <a:pPr>
              <a:lnSpc>
                <a:spcPct val="150000"/>
              </a:lnSpc>
              <a:spcBef>
                <a:spcPts val="10"/>
              </a:spcBef>
            </a:pPr>
            <a:endParaRPr lang="en-US" sz="1200" dirty="0">
              <a:latin typeface="Segoe UI"/>
              <a:cs typeface="Segoe UI"/>
            </a:endParaRPr>
          </a:p>
          <a:p>
            <a:pPr marL="12700">
              <a:lnSpc>
                <a:spcPct val="150000"/>
              </a:lnSpc>
            </a:pPr>
            <a:r>
              <a:rPr lang="en-US" sz="1050" dirty="0">
                <a:latin typeface="Segoe UI"/>
                <a:cs typeface="Segoe UI"/>
              </a:rPr>
              <a:t>Here</a:t>
            </a:r>
            <a:r>
              <a:rPr lang="en-US" sz="1050" spc="-5" dirty="0">
                <a:latin typeface="Segoe UI"/>
                <a:cs typeface="Segoe UI"/>
              </a:rPr>
              <a:t> is </a:t>
            </a:r>
            <a:r>
              <a:rPr lang="en-US" sz="1050" dirty="0">
                <a:latin typeface="Segoe UI"/>
                <a:cs typeface="Segoe UI"/>
              </a:rPr>
              <a:t>the</a:t>
            </a:r>
            <a:r>
              <a:rPr lang="en-US" sz="1050" spc="-5" dirty="0">
                <a:latin typeface="Segoe UI"/>
                <a:cs typeface="Segoe UI"/>
              </a:rPr>
              <a:t> </a:t>
            </a:r>
            <a:r>
              <a:rPr lang="en-US" sz="1050" dirty="0">
                <a:latin typeface="Segoe UI"/>
                <a:cs typeface="Segoe UI"/>
              </a:rPr>
              <a:t>outcome</a:t>
            </a:r>
            <a:r>
              <a:rPr lang="en-US" sz="1050" spc="-5" dirty="0">
                <a:latin typeface="Segoe UI"/>
                <a:cs typeface="Segoe UI"/>
              </a:rPr>
              <a:t> </a:t>
            </a:r>
            <a:r>
              <a:rPr lang="en-US" sz="1050" spc="-10" dirty="0">
                <a:latin typeface="Segoe UI"/>
                <a:cs typeface="Segoe UI"/>
              </a:rPr>
              <a:t>of</a:t>
            </a:r>
            <a:r>
              <a:rPr lang="en-US" sz="1050" dirty="0">
                <a:latin typeface="Segoe UI"/>
                <a:cs typeface="Segoe UI"/>
              </a:rPr>
              <a:t> </a:t>
            </a:r>
            <a:r>
              <a:rPr lang="en-US" sz="1050" spc="-5" dirty="0">
                <a:latin typeface="Segoe UI"/>
                <a:cs typeface="Segoe UI"/>
              </a:rPr>
              <a:t>our twitter</a:t>
            </a:r>
            <a:r>
              <a:rPr lang="en-US" sz="1050" dirty="0">
                <a:latin typeface="Segoe UI"/>
                <a:cs typeface="Segoe UI"/>
              </a:rPr>
              <a:t> </a:t>
            </a:r>
            <a:r>
              <a:rPr lang="en-US" sz="1050" spc="-5" dirty="0">
                <a:latin typeface="Segoe UI"/>
                <a:cs typeface="Segoe UI"/>
              </a:rPr>
              <a:t>network.</a:t>
            </a:r>
            <a:br>
              <a:rPr lang="en-US" sz="1050" spc="-5" dirty="0">
                <a:latin typeface="Segoe UI"/>
                <a:cs typeface="Segoe UI"/>
              </a:rPr>
            </a:br>
            <a:br>
              <a:rPr lang="en-US" sz="1050" spc="-5" dirty="0">
                <a:latin typeface="Segoe UI"/>
                <a:cs typeface="Segoe UI"/>
              </a:rPr>
            </a:br>
            <a:endParaRPr lang="en-US" sz="1050" dirty="0">
              <a:latin typeface="Segoe UI"/>
              <a:cs typeface="Segoe UI"/>
            </a:endParaRPr>
          </a:p>
          <a:p>
            <a:pPr>
              <a:lnSpc>
                <a:spcPct val="100000"/>
              </a:lnSpc>
              <a:spcBef>
                <a:spcPts val="30"/>
              </a:spcBef>
            </a:pPr>
            <a:endParaRPr sz="1050" dirty="0">
              <a:latin typeface="Segoe UI"/>
              <a:cs typeface="Segoe UI"/>
            </a:endParaRPr>
          </a:p>
          <a:p>
            <a:pPr marL="250190">
              <a:lnSpc>
                <a:spcPct val="100000"/>
              </a:lnSpc>
            </a:pPr>
            <a:endParaRPr sz="1100" dirty="0">
              <a:latin typeface="Segoe UI"/>
              <a:cs typeface="Segoe UI"/>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a:t>
            </a:fld>
            <a:endParaRPr dirty="0"/>
          </a:p>
        </p:txBody>
      </p:sp>
      <p:pic>
        <p:nvPicPr>
          <p:cNvPr id="7" name="Picture 6">
            <a:extLst>
              <a:ext uri="{FF2B5EF4-FFF2-40B4-BE49-F238E27FC236}">
                <a16:creationId xmlns:a16="http://schemas.microsoft.com/office/drawing/2014/main" id="{B681D67A-2FB3-542F-A839-5352875511D2}"/>
              </a:ext>
            </a:extLst>
          </p:cNvPr>
          <p:cNvPicPr>
            <a:picLocks noChangeAspect="1"/>
          </p:cNvPicPr>
          <p:nvPr/>
        </p:nvPicPr>
        <p:blipFill>
          <a:blip r:embed="rId2"/>
          <a:stretch>
            <a:fillRect/>
          </a:stretch>
        </p:blipFill>
        <p:spPr>
          <a:xfrm>
            <a:off x="892860" y="3200400"/>
            <a:ext cx="5382376" cy="54681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192" y="915669"/>
            <a:ext cx="5988050" cy="1742657"/>
          </a:xfrm>
          <a:prstGeom prst="rect">
            <a:avLst/>
          </a:prstGeom>
        </p:spPr>
        <p:txBody>
          <a:bodyPr vert="horz" wrap="square" lIns="0" tIns="12065" rIns="0" bIns="0" rtlCol="0">
            <a:spAutoFit/>
          </a:bodyPr>
          <a:lstStyle/>
          <a:p>
            <a:pPr marL="260985">
              <a:lnSpc>
                <a:spcPct val="100000"/>
              </a:lnSpc>
              <a:spcBef>
                <a:spcPts val="95"/>
              </a:spcBef>
            </a:pPr>
            <a:r>
              <a:rPr lang="en-US" sz="1300" b="1" spc="-5" dirty="0">
                <a:latin typeface="Segoe UI"/>
                <a:cs typeface="Segoe UI"/>
              </a:rPr>
              <a:t>Insights from the Visualization</a:t>
            </a:r>
            <a:endParaRPr sz="1300" dirty="0">
              <a:latin typeface="Segoe UI"/>
              <a:cs typeface="Segoe UI"/>
            </a:endParaRPr>
          </a:p>
          <a:p>
            <a:pPr marL="22860" marR="5080" indent="-10795">
              <a:lnSpc>
                <a:spcPct val="150000"/>
              </a:lnSpc>
              <a:spcBef>
                <a:spcPts val="270"/>
              </a:spcBef>
            </a:pPr>
            <a:r>
              <a:rPr lang="en-US" sz="1100" spc="-5" dirty="0">
                <a:latin typeface="Segoe UI"/>
                <a:cs typeface="Segoe UI"/>
              </a:rPr>
              <a:t>From our analysis, we identified William Ruto as the most influential figure in the #MamaMbogaMoment campaign. His central position in the network, with numerous connections and interactions, clearly shows his pivotal role in driving the conversation. As displayed in the visual below, Ruto’s influence surpasses other key figures, making him the primary node in terms of reach and engagement.</a:t>
            </a:r>
            <a:br>
              <a:rPr lang="en-US" sz="1100" dirty="0">
                <a:latin typeface="Segoe UI"/>
                <a:cs typeface="Segoe UI"/>
              </a:rPr>
            </a:br>
            <a:endParaRPr sz="1100" dirty="0">
              <a:latin typeface="Segoe UI"/>
              <a:cs typeface="Segoe U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a:t>
            </a:fld>
            <a:endParaRPr dirty="0"/>
          </a:p>
        </p:txBody>
      </p:sp>
      <p:pic>
        <p:nvPicPr>
          <p:cNvPr id="6" name="Picture 5">
            <a:extLst>
              <a:ext uri="{FF2B5EF4-FFF2-40B4-BE49-F238E27FC236}">
                <a16:creationId xmlns:a16="http://schemas.microsoft.com/office/drawing/2014/main" id="{BB072C90-EF80-CD9F-4BE4-C922B424A0CF}"/>
              </a:ext>
            </a:extLst>
          </p:cNvPr>
          <p:cNvPicPr>
            <a:picLocks noChangeAspect="1"/>
          </p:cNvPicPr>
          <p:nvPr/>
        </p:nvPicPr>
        <p:blipFill>
          <a:blip r:embed="rId2"/>
          <a:stretch>
            <a:fillRect/>
          </a:stretch>
        </p:blipFill>
        <p:spPr>
          <a:xfrm>
            <a:off x="123300" y="2757170"/>
            <a:ext cx="7525800" cy="45440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192" y="915669"/>
            <a:ext cx="5988050" cy="2504404"/>
          </a:xfrm>
          <a:prstGeom prst="rect">
            <a:avLst/>
          </a:prstGeom>
        </p:spPr>
        <p:txBody>
          <a:bodyPr vert="horz" wrap="square" lIns="0" tIns="12065" rIns="0" bIns="0" rtlCol="0">
            <a:spAutoFit/>
          </a:bodyPr>
          <a:lstStyle/>
          <a:p>
            <a:pPr marL="260985">
              <a:lnSpc>
                <a:spcPct val="100000"/>
              </a:lnSpc>
              <a:spcBef>
                <a:spcPts val="95"/>
              </a:spcBef>
            </a:pPr>
            <a:r>
              <a:rPr lang="en-US" sz="1300" b="1" spc="-5" dirty="0">
                <a:latin typeface="Segoe UI"/>
                <a:cs typeface="Segoe UI"/>
              </a:rPr>
              <a:t>Insights from the Visualization</a:t>
            </a:r>
            <a:endParaRPr sz="1300" dirty="0">
              <a:latin typeface="Segoe UI"/>
              <a:cs typeface="Segoe UI"/>
            </a:endParaRPr>
          </a:p>
          <a:p>
            <a:pPr marL="22860" marR="5080" indent="-10795">
              <a:lnSpc>
                <a:spcPct val="150000"/>
              </a:lnSpc>
              <a:spcBef>
                <a:spcPts val="270"/>
              </a:spcBef>
            </a:pPr>
            <a:r>
              <a:rPr lang="en-US" sz="1100" spc="-5" dirty="0">
                <a:latin typeface="Segoe UI"/>
                <a:cs typeface="Segoe UI"/>
              </a:rPr>
              <a:t>Additionally, several prominent figures played a significant role in shaping the conversation around the #MamaMbogaMoment campaign. Influential personalities such as Martha </a:t>
            </a:r>
            <a:r>
              <a:rPr lang="en-US" sz="1100" spc="-5" dirty="0" err="1">
                <a:latin typeface="Segoe UI"/>
                <a:cs typeface="Segoe UI"/>
              </a:rPr>
              <a:t>Karua</a:t>
            </a:r>
            <a:r>
              <a:rPr lang="en-US" sz="1100" spc="-5" dirty="0">
                <a:latin typeface="Segoe UI"/>
                <a:cs typeface="Segoe UI"/>
              </a:rPr>
              <a:t>, </a:t>
            </a:r>
            <a:r>
              <a:rPr lang="en-US" sz="1100" spc="-5" dirty="0" err="1">
                <a:latin typeface="Segoe UI"/>
                <a:cs typeface="Segoe UI"/>
              </a:rPr>
              <a:t>Raila</a:t>
            </a:r>
            <a:r>
              <a:rPr lang="en-US" sz="1100" spc="-5" dirty="0">
                <a:latin typeface="Segoe UI"/>
                <a:cs typeface="Segoe UI"/>
              </a:rPr>
              <a:t> Odinga, Dennis </a:t>
            </a:r>
            <a:r>
              <a:rPr lang="en-US" sz="1100" spc="-5" dirty="0" err="1">
                <a:latin typeface="Segoe UI"/>
                <a:cs typeface="Segoe UI"/>
              </a:rPr>
              <a:t>Itumbi</a:t>
            </a:r>
            <a:r>
              <a:rPr lang="en-US" sz="1100" spc="-5" dirty="0">
                <a:latin typeface="Segoe UI"/>
                <a:cs typeface="Segoe UI"/>
              </a:rPr>
              <a:t>, </a:t>
            </a:r>
            <a:r>
              <a:rPr lang="en-US" sz="1100" spc="-5" dirty="0" err="1">
                <a:latin typeface="Segoe UI"/>
                <a:cs typeface="Segoe UI"/>
              </a:rPr>
              <a:t>Mwalimu</a:t>
            </a:r>
            <a:r>
              <a:rPr lang="en-US" sz="1100" spc="-5" dirty="0">
                <a:latin typeface="Segoe UI"/>
                <a:cs typeface="Segoe UI"/>
              </a:rPr>
              <a:t> </a:t>
            </a:r>
            <a:r>
              <a:rPr lang="en-US" sz="1100" spc="-5" dirty="0" err="1">
                <a:latin typeface="Segoe UI"/>
                <a:cs typeface="Segoe UI"/>
              </a:rPr>
              <a:t>Amunga</a:t>
            </a:r>
            <a:r>
              <a:rPr lang="en-US" sz="1100" spc="-5" dirty="0">
                <a:latin typeface="Segoe UI"/>
                <a:cs typeface="Segoe UI"/>
              </a:rPr>
              <a:t>, and </a:t>
            </a:r>
            <a:r>
              <a:rPr lang="en-US" sz="1100" spc="-5" dirty="0" err="1">
                <a:latin typeface="Segoe UI"/>
                <a:cs typeface="Segoe UI"/>
              </a:rPr>
              <a:t>Musalia</a:t>
            </a:r>
            <a:r>
              <a:rPr lang="en-US" sz="1100" spc="-5" dirty="0">
                <a:latin typeface="Segoe UI"/>
                <a:cs typeface="Segoe UI"/>
              </a:rPr>
              <a:t> </a:t>
            </a:r>
            <a:r>
              <a:rPr lang="en-US" sz="1100" spc="-5" dirty="0" err="1">
                <a:latin typeface="Segoe UI"/>
                <a:cs typeface="Segoe UI"/>
              </a:rPr>
              <a:t>Mudavadi</a:t>
            </a:r>
            <a:r>
              <a:rPr lang="en-US" sz="1100" spc="-5" dirty="0">
                <a:latin typeface="Segoe UI"/>
                <a:cs typeface="Segoe UI"/>
              </a:rPr>
              <a:t> were evident as central nodes in the network. Their proximity to the center of the graph, along with the numerous connections (edges) they possess, highlights their key roles in spreading the message and engaging with other users. This level of influence underscores their relevance to the campaign and their ability to amplify the narrative.</a:t>
            </a:r>
            <a:br>
              <a:rPr lang="en-US" sz="1100" dirty="0">
                <a:latin typeface="Segoe UI"/>
                <a:cs typeface="Segoe UI"/>
              </a:rPr>
            </a:br>
            <a:br>
              <a:rPr lang="en-US" sz="1100" dirty="0">
                <a:latin typeface="Segoe UI"/>
                <a:cs typeface="Segoe UI"/>
              </a:rPr>
            </a:br>
            <a:endParaRPr sz="1100" dirty="0">
              <a:latin typeface="Segoe UI"/>
              <a:cs typeface="Segoe U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a:t>
            </a:fld>
            <a:endParaRPr dirty="0"/>
          </a:p>
        </p:txBody>
      </p:sp>
      <p:pic>
        <p:nvPicPr>
          <p:cNvPr id="5" name="Picture 4">
            <a:extLst>
              <a:ext uri="{FF2B5EF4-FFF2-40B4-BE49-F238E27FC236}">
                <a16:creationId xmlns:a16="http://schemas.microsoft.com/office/drawing/2014/main" id="{5B91D41C-5ABB-6A35-8995-712971EA1E76}"/>
              </a:ext>
            </a:extLst>
          </p:cNvPr>
          <p:cNvPicPr>
            <a:picLocks noChangeAspect="1"/>
          </p:cNvPicPr>
          <p:nvPr/>
        </p:nvPicPr>
        <p:blipFill>
          <a:blip r:embed="rId2"/>
          <a:stretch>
            <a:fillRect/>
          </a:stretch>
        </p:blipFill>
        <p:spPr>
          <a:xfrm>
            <a:off x="685800" y="3124200"/>
            <a:ext cx="5988050" cy="1585913"/>
          </a:xfrm>
          <a:prstGeom prst="rect">
            <a:avLst/>
          </a:prstGeom>
        </p:spPr>
      </p:pic>
      <p:pic>
        <p:nvPicPr>
          <p:cNvPr id="10" name="Picture 9">
            <a:extLst>
              <a:ext uri="{FF2B5EF4-FFF2-40B4-BE49-F238E27FC236}">
                <a16:creationId xmlns:a16="http://schemas.microsoft.com/office/drawing/2014/main" id="{6BFA7830-58F7-421D-BF36-335A011BE239}"/>
              </a:ext>
            </a:extLst>
          </p:cNvPr>
          <p:cNvPicPr>
            <a:picLocks noChangeAspect="1"/>
          </p:cNvPicPr>
          <p:nvPr/>
        </p:nvPicPr>
        <p:blipFill>
          <a:blip r:embed="rId3"/>
          <a:stretch>
            <a:fillRect/>
          </a:stretch>
        </p:blipFill>
        <p:spPr>
          <a:xfrm>
            <a:off x="655016" y="4800600"/>
            <a:ext cx="3829050" cy="2609850"/>
          </a:xfrm>
          <a:prstGeom prst="rect">
            <a:avLst/>
          </a:prstGeom>
        </p:spPr>
      </p:pic>
      <p:pic>
        <p:nvPicPr>
          <p:cNvPr id="12" name="Picture 11">
            <a:extLst>
              <a:ext uri="{FF2B5EF4-FFF2-40B4-BE49-F238E27FC236}">
                <a16:creationId xmlns:a16="http://schemas.microsoft.com/office/drawing/2014/main" id="{C6CD12FC-9213-A547-19D6-496DFA19DAB1}"/>
              </a:ext>
            </a:extLst>
          </p:cNvPr>
          <p:cNvPicPr>
            <a:picLocks noChangeAspect="1"/>
          </p:cNvPicPr>
          <p:nvPr/>
        </p:nvPicPr>
        <p:blipFill>
          <a:blip r:embed="rId4"/>
          <a:stretch>
            <a:fillRect/>
          </a:stretch>
        </p:blipFill>
        <p:spPr>
          <a:xfrm>
            <a:off x="4460003" y="4807226"/>
            <a:ext cx="3312398" cy="2603224"/>
          </a:xfrm>
          <a:prstGeom prst="rect">
            <a:avLst/>
          </a:prstGeom>
        </p:spPr>
      </p:pic>
    </p:spTree>
    <p:extLst>
      <p:ext uri="{BB962C8B-B14F-4D97-AF65-F5344CB8AC3E}">
        <p14:creationId xmlns:p14="http://schemas.microsoft.com/office/powerpoint/2010/main" val="426294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192" y="915669"/>
            <a:ext cx="5988050" cy="2250488"/>
          </a:xfrm>
          <a:prstGeom prst="rect">
            <a:avLst/>
          </a:prstGeom>
        </p:spPr>
        <p:txBody>
          <a:bodyPr vert="horz" wrap="square" lIns="0" tIns="12065" rIns="0" bIns="0" rtlCol="0">
            <a:spAutoFit/>
          </a:bodyPr>
          <a:lstStyle/>
          <a:p>
            <a:pPr marL="260985">
              <a:lnSpc>
                <a:spcPct val="100000"/>
              </a:lnSpc>
              <a:spcBef>
                <a:spcPts val="95"/>
              </a:spcBef>
            </a:pPr>
            <a:r>
              <a:rPr lang="en-US" sz="1300" b="1" spc="-5" dirty="0">
                <a:latin typeface="Segoe UI"/>
                <a:cs typeface="Segoe UI"/>
              </a:rPr>
              <a:t>Insights from the Visualization</a:t>
            </a:r>
            <a:endParaRPr sz="1300" dirty="0">
              <a:latin typeface="Segoe UI"/>
              <a:cs typeface="Segoe UI"/>
            </a:endParaRPr>
          </a:p>
          <a:p>
            <a:pPr marL="22860" marR="5080" indent="-10795">
              <a:lnSpc>
                <a:spcPct val="150000"/>
              </a:lnSpc>
              <a:spcBef>
                <a:spcPts val="270"/>
              </a:spcBef>
            </a:pPr>
            <a:r>
              <a:rPr lang="en-US" sz="1100" spc="-5" dirty="0">
                <a:latin typeface="Segoe UI"/>
                <a:cs typeface="Segoe UI"/>
              </a:rPr>
              <a:t>In our analysis, we also identified several ‘</a:t>
            </a:r>
            <a:r>
              <a:rPr lang="en-US" sz="1100" spc="-5" dirty="0" err="1">
                <a:latin typeface="Segoe UI"/>
                <a:cs typeface="Segoe UI"/>
              </a:rPr>
              <a:t>trendjackers</a:t>
            </a:r>
            <a:r>
              <a:rPr lang="en-US" sz="1100" spc="-5" dirty="0">
                <a:latin typeface="Segoe UI"/>
                <a:cs typeface="Segoe UI"/>
              </a:rPr>
              <a:t>’—accounts that used the #MamaMbogaMoment hashtag but did not contribute to the core issue's significance. Instead, these users leveraged the trending topic for self-promotion. Notable examples of these </a:t>
            </a:r>
            <a:r>
              <a:rPr lang="en-US" sz="1100" spc="-5" dirty="0" err="1">
                <a:latin typeface="Segoe UI"/>
                <a:cs typeface="Segoe UI"/>
              </a:rPr>
              <a:t>trendjackers</a:t>
            </a:r>
            <a:r>
              <a:rPr lang="en-US" sz="1100" spc="-5" dirty="0">
                <a:latin typeface="Segoe UI"/>
                <a:cs typeface="Segoe UI"/>
              </a:rPr>
              <a:t> include </a:t>
            </a:r>
            <a:r>
              <a:rPr lang="en-US" sz="1100" spc="-5" dirty="0" err="1">
                <a:latin typeface="Segoe UI"/>
                <a:cs typeface="Segoe UI"/>
              </a:rPr>
              <a:t>f_m</a:t>
            </a:r>
            <a:r>
              <a:rPr lang="en-US" sz="1100" spc="-5" dirty="0">
                <a:latin typeface="Segoe UI"/>
                <a:cs typeface="Segoe UI"/>
              </a:rPr>
              <a:t> networks, </a:t>
            </a:r>
            <a:r>
              <a:rPr lang="en-US" sz="1100" spc="-5" dirty="0" err="1">
                <a:latin typeface="Segoe UI"/>
                <a:cs typeface="Segoe UI"/>
              </a:rPr>
              <a:t>vip_sure_bets</a:t>
            </a:r>
            <a:r>
              <a:rPr lang="en-US" sz="1100" spc="-5" dirty="0">
                <a:latin typeface="Segoe UI"/>
                <a:cs typeface="Segoe UI"/>
              </a:rPr>
              <a:t>, and crystal </a:t>
            </a:r>
            <a:r>
              <a:rPr lang="en-US" sz="1100" spc="-5" dirty="0" err="1">
                <a:latin typeface="Segoe UI"/>
                <a:cs typeface="Segoe UI"/>
              </a:rPr>
              <a:t>beautyplace</a:t>
            </a:r>
            <a:r>
              <a:rPr lang="en-US" sz="1100" spc="-5" dirty="0">
                <a:latin typeface="Segoe UI"/>
                <a:cs typeface="Segoe UI"/>
              </a:rPr>
              <a:t>. As displayed in the visual, these accounts are positioned farther from the center of the network, reinforcing their lack of influence and relevance to the campaign.</a:t>
            </a:r>
            <a:br>
              <a:rPr lang="en-US" sz="1100" dirty="0">
                <a:latin typeface="Segoe UI"/>
                <a:cs typeface="Segoe UI"/>
              </a:rPr>
            </a:br>
            <a:br>
              <a:rPr lang="en-US" sz="1100" dirty="0">
                <a:latin typeface="Segoe UI"/>
                <a:cs typeface="Segoe UI"/>
              </a:rPr>
            </a:br>
            <a:endParaRPr sz="1100" dirty="0">
              <a:latin typeface="Segoe UI"/>
              <a:cs typeface="Segoe U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6</a:t>
            </a:fld>
            <a:endParaRPr dirty="0"/>
          </a:p>
        </p:txBody>
      </p:sp>
      <p:pic>
        <p:nvPicPr>
          <p:cNvPr id="6" name="Picture 5">
            <a:extLst>
              <a:ext uri="{FF2B5EF4-FFF2-40B4-BE49-F238E27FC236}">
                <a16:creationId xmlns:a16="http://schemas.microsoft.com/office/drawing/2014/main" id="{B0A3B73F-D8D2-47DA-413F-8BD9B6C61CEA}"/>
              </a:ext>
            </a:extLst>
          </p:cNvPr>
          <p:cNvPicPr>
            <a:picLocks noChangeAspect="1"/>
          </p:cNvPicPr>
          <p:nvPr/>
        </p:nvPicPr>
        <p:blipFill>
          <a:blip r:embed="rId2"/>
          <a:stretch>
            <a:fillRect/>
          </a:stretch>
        </p:blipFill>
        <p:spPr>
          <a:xfrm>
            <a:off x="881575" y="6329171"/>
            <a:ext cx="6021180" cy="2855631"/>
          </a:xfrm>
          <a:prstGeom prst="rect">
            <a:avLst/>
          </a:prstGeom>
        </p:spPr>
      </p:pic>
      <p:pic>
        <p:nvPicPr>
          <p:cNvPr id="11" name="Picture 10">
            <a:extLst>
              <a:ext uri="{FF2B5EF4-FFF2-40B4-BE49-F238E27FC236}">
                <a16:creationId xmlns:a16="http://schemas.microsoft.com/office/drawing/2014/main" id="{CAB9D9D6-2F2E-74A0-F09E-CFA5D0D1C98A}"/>
              </a:ext>
            </a:extLst>
          </p:cNvPr>
          <p:cNvPicPr>
            <a:picLocks noChangeAspect="1"/>
          </p:cNvPicPr>
          <p:nvPr/>
        </p:nvPicPr>
        <p:blipFill>
          <a:blip r:embed="rId3"/>
          <a:stretch>
            <a:fillRect/>
          </a:stretch>
        </p:blipFill>
        <p:spPr>
          <a:xfrm>
            <a:off x="762000" y="2743200"/>
            <a:ext cx="5988050" cy="3810000"/>
          </a:xfrm>
          <a:prstGeom prst="rect">
            <a:avLst/>
          </a:prstGeom>
        </p:spPr>
      </p:pic>
    </p:spTree>
    <p:extLst>
      <p:ext uri="{BB962C8B-B14F-4D97-AF65-F5344CB8AC3E}">
        <p14:creationId xmlns:p14="http://schemas.microsoft.com/office/powerpoint/2010/main" val="187316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192" y="912622"/>
            <a:ext cx="5859780" cy="3798476"/>
          </a:xfrm>
          <a:prstGeom prst="rect">
            <a:avLst/>
          </a:prstGeom>
        </p:spPr>
        <p:txBody>
          <a:bodyPr vert="horz" wrap="square" lIns="0" tIns="12700" rIns="0" bIns="0" rtlCol="0">
            <a:spAutoFit/>
          </a:bodyPr>
          <a:lstStyle/>
          <a:p>
            <a:br>
              <a:rPr lang="en-US" sz="1100" spc="-5" dirty="0">
                <a:latin typeface="Segoe UI"/>
                <a:cs typeface="Segoe UI"/>
              </a:rPr>
            </a:br>
            <a:r>
              <a:rPr lang="en-US" sz="1300" b="1" spc="-5" dirty="0">
                <a:latin typeface="Segoe UI"/>
                <a:cs typeface="Segoe UI"/>
              </a:rPr>
              <a:t>Learnings and Findings</a:t>
            </a:r>
            <a:br>
              <a:rPr lang="en-US" sz="1300" b="1" spc="-5" dirty="0">
                <a:latin typeface="Segoe UI"/>
                <a:cs typeface="Segoe UI"/>
              </a:rPr>
            </a:br>
            <a:endParaRPr lang="en-US" sz="1300" b="1" spc="-5" dirty="0">
              <a:latin typeface="Segoe UI"/>
              <a:cs typeface="Segoe UI"/>
            </a:endParaRPr>
          </a:p>
          <a:p>
            <a:endParaRPr lang="en-US" sz="1100" spc="-5" dirty="0">
              <a:latin typeface="Segoe UI"/>
              <a:cs typeface="Segoe UI"/>
            </a:endParaRPr>
          </a:p>
          <a:p>
            <a:r>
              <a:rPr lang="en-US" sz="1100" spc="-5" dirty="0">
                <a:latin typeface="Segoe UI"/>
                <a:cs typeface="Segoe UI"/>
              </a:rPr>
              <a:t>-Insights on Information Spread:</a:t>
            </a:r>
          </a:p>
          <a:p>
            <a:r>
              <a:rPr lang="en-US" sz="1100" spc="-5" dirty="0">
                <a:latin typeface="Segoe UI"/>
                <a:cs typeface="Segoe UI"/>
              </a:rPr>
              <a:t>  - Analysis focused on </a:t>
            </a:r>
            <a:r>
              <a:rPr lang="en-US" sz="1100" b="1" spc="-5" dirty="0">
                <a:latin typeface="Segoe UI"/>
                <a:cs typeface="Segoe UI"/>
              </a:rPr>
              <a:t>#MamaMbogaMoment </a:t>
            </a:r>
            <a:r>
              <a:rPr lang="en-US" sz="1100" spc="-5" dirty="0">
                <a:latin typeface="Segoe UI"/>
                <a:cs typeface="Segoe UI"/>
              </a:rPr>
              <a:t>and its impact within Twitter networks.</a:t>
            </a:r>
          </a:p>
          <a:p>
            <a:r>
              <a:rPr lang="en-US" sz="1100" spc="-5" dirty="0">
                <a:latin typeface="Segoe UI"/>
                <a:cs typeface="Segoe UI"/>
              </a:rPr>
              <a:t>  </a:t>
            </a:r>
          </a:p>
          <a:p>
            <a:r>
              <a:rPr lang="en-US" sz="1100" spc="-5" dirty="0">
                <a:latin typeface="Segoe UI"/>
                <a:cs typeface="Segoe UI"/>
              </a:rPr>
              <a:t>-Key Influencers Identified:</a:t>
            </a:r>
          </a:p>
          <a:p>
            <a:r>
              <a:rPr lang="en-US" sz="1100" spc="-5" dirty="0">
                <a:latin typeface="Segoe UI"/>
                <a:cs typeface="Segoe UI"/>
              </a:rPr>
              <a:t>  - William Ruto and Martha </a:t>
            </a:r>
            <a:r>
              <a:rPr lang="en-US" sz="1100" spc="-5" dirty="0" err="1">
                <a:latin typeface="Segoe UI"/>
                <a:cs typeface="Segoe UI"/>
              </a:rPr>
              <a:t>Karua</a:t>
            </a:r>
            <a:r>
              <a:rPr lang="en-US" sz="1100" spc="-5" dirty="0">
                <a:latin typeface="Segoe UI"/>
                <a:cs typeface="Segoe UI"/>
              </a:rPr>
              <a:t> emerged as central figures.</a:t>
            </a:r>
          </a:p>
          <a:p>
            <a:r>
              <a:rPr lang="en-US" sz="1100" spc="-5" dirty="0">
                <a:latin typeface="Segoe UI"/>
                <a:cs typeface="Segoe UI"/>
              </a:rPr>
              <a:t>  - Their central positions and dense connections indicate high engagement and influence.</a:t>
            </a:r>
          </a:p>
          <a:p>
            <a:endParaRPr lang="en-US" sz="1100" spc="-5" dirty="0">
              <a:latin typeface="Segoe UI"/>
              <a:cs typeface="Segoe UI"/>
            </a:endParaRPr>
          </a:p>
          <a:p>
            <a:r>
              <a:rPr lang="en-US" sz="1100" spc="-5" dirty="0">
                <a:latin typeface="Segoe UI"/>
                <a:cs typeface="Segoe UI"/>
              </a:rPr>
              <a:t>- </a:t>
            </a:r>
            <a:r>
              <a:rPr lang="en-US" sz="1100" spc="-5" dirty="0" err="1">
                <a:latin typeface="Segoe UI"/>
                <a:cs typeface="Segoe UI"/>
              </a:rPr>
              <a:t>Trendjackers</a:t>
            </a:r>
            <a:r>
              <a:rPr lang="en-US" sz="1100" spc="-5" dirty="0">
                <a:latin typeface="Segoe UI"/>
                <a:cs typeface="Segoe UI"/>
              </a:rPr>
              <a:t> Noted:</a:t>
            </a:r>
          </a:p>
          <a:p>
            <a:r>
              <a:rPr lang="en-US" sz="1100" spc="-5" dirty="0">
                <a:latin typeface="Segoe UI"/>
                <a:cs typeface="Segoe UI"/>
              </a:rPr>
              <a:t>  - </a:t>
            </a:r>
            <a:r>
              <a:rPr lang="en-US" sz="1100" spc="-5" dirty="0" err="1">
                <a:latin typeface="Segoe UI"/>
                <a:cs typeface="Segoe UI"/>
              </a:rPr>
              <a:t>f_m</a:t>
            </a:r>
            <a:r>
              <a:rPr lang="en-US" sz="1100" spc="-5" dirty="0">
                <a:latin typeface="Segoe UI"/>
                <a:cs typeface="Segoe UI"/>
              </a:rPr>
              <a:t> networks, </a:t>
            </a:r>
            <a:r>
              <a:rPr lang="en-US" sz="1100" spc="-5" dirty="0" err="1">
                <a:latin typeface="Segoe UI"/>
                <a:cs typeface="Segoe UI"/>
              </a:rPr>
              <a:t>vip_sure_bets</a:t>
            </a:r>
            <a:r>
              <a:rPr lang="en-US" sz="1100" spc="-5" dirty="0">
                <a:latin typeface="Segoe UI"/>
                <a:cs typeface="Segoe UI"/>
              </a:rPr>
              <a:t>, and crystal </a:t>
            </a:r>
            <a:r>
              <a:rPr lang="en-US" sz="1100" spc="-5" dirty="0" err="1">
                <a:latin typeface="Segoe UI"/>
                <a:cs typeface="Segoe UI"/>
              </a:rPr>
              <a:t>beautyplace</a:t>
            </a:r>
            <a:r>
              <a:rPr lang="en-US" sz="1100" spc="-5" dirty="0">
                <a:latin typeface="Segoe UI"/>
                <a:cs typeface="Segoe UI"/>
              </a:rPr>
              <a:t> were identified as </a:t>
            </a:r>
            <a:r>
              <a:rPr lang="en-US" sz="1100" spc="-5" dirty="0" err="1">
                <a:latin typeface="Segoe UI"/>
                <a:cs typeface="Segoe UI"/>
              </a:rPr>
              <a:t>trendjackers</a:t>
            </a:r>
            <a:r>
              <a:rPr lang="en-US" sz="1100" spc="-5" dirty="0">
                <a:latin typeface="Segoe UI"/>
                <a:cs typeface="Segoe UI"/>
              </a:rPr>
              <a:t>.</a:t>
            </a:r>
          </a:p>
          <a:p>
            <a:r>
              <a:rPr lang="en-US" sz="1100" spc="-5" dirty="0">
                <a:latin typeface="Segoe UI"/>
                <a:cs typeface="Segoe UI"/>
              </a:rPr>
              <a:t>  - These accounts were positioned at the periphery, highlighting their minimal relevance to the   campaign.</a:t>
            </a:r>
          </a:p>
          <a:p>
            <a:endParaRPr lang="en-US" sz="1100" spc="-5" dirty="0">
              <a:latin typeface="Segoe UI"/>
              <a:cs typeface="Segoe UI"/>
            </a:endParaRPr>
          </a:p>
          <a:p>
            <a:r>
              <a:rPr lang="en-US" sz="1100" spc="-5" dirty="0">
                <a:latin typeface="Segoe UI"/>
                <a:cs typeface="Segoe UI"/>
              </a:rPr>
              <a:t>- Overall Findings:</a:t>
            </a:r>
          </a:p>
          <a:p>
            <a:r>
              <a:rPr lang="en-US" sz="1100" spc="-5" dirty="0">
                <a:latin typeface="Segoe UI"/>
                <a:cs typeface="Segoe UI"/>
              </a:rPr>
              <a:t>  - Central figures drive meaningful discussions and shape the narrative.</a:t>
            </a:r>
          </a:p>
          <a:p>
            <a:r>
              <a:rPr lang="en-US" sz="1100" spc="-5" dirty="0">
                <a:latin typeface="Segoe UI"/>
                <a:cs typeface="Segoe UI"/>
              </a:rPr>
              <a:t>  - Peripheral actors often use trending topics for self-promotion.</a:t>
            </a:r>
          </a:p>
          <a:p>
            <a:r>
              <a:rPr lang="en-US" sz="1100" spc="-5" dirty="0">
                <a:latin typeface="Segoe UI"/>
                <a:cs typeface="Segoe UI"/>
              </a:rPr>
              <a:t>  - Understanding both key influencers and </a:t>
            </a:r>
            <a:r>
              <a:rPr lang="en-US" sz="1100" spc="-5" dirty="0" err="1">
                <a:latin typeface="Segoe UI"/>
                <a:cs typeface="Segoe UI"/>
              </a:rPr>
              <a:t>trendjackers</a:t>
            </a:r>
            <a:r>
              <a:rPr lang="en-US" sz="1100" spc="-5" dirty="0">
                <a:latin typeface="Segoe UI"/>
                <a:cs typeface="Segoe UI"/>
              </a:rPr>
              <a:t> is crucial for effective social media analysis and campaign strategy.</a:t>
            </a:r>
          </a:p>
          <a:p>
            <a:endParaRPr lang="en-US" sz="1100" spc="-5" dirty="0">
              <a:latin typeface="Segoe UI"/>
              <a:cs typeface="Segoe UI"/>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7</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731</Words>
  <Application>Microsoft Office PowerPoint</Application>
  <PresentationFormat>Custom</PresentationFormat>
  <Paragraphs>45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Segoe UI</vt:lpstr>
      <vt:lpstr>Office Theme</vt:lpstr>
      <vt:lpstr>Online Social Network Analysis Twitter Network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Joan Wambui</dc:creator>
  <cp:lastModifiedBy>Joan Wambui</cp:lastModifiedBy>
  <cp:revision>1</cp:revision>
  <dcterms:created xsi:type="dcterms:W3CDTF">2024-09-18T15:37:30Z</dcterms:created>
  <dcterms:modified xsi:type="dcterms:W3CDTF">2024-09-18T16:46:11Z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2020-09-28T00:00:00Z</vt:filetime>
  </property>
  <property fmtid="{D5CDD505-2E9C-101B-9397-08002B2CF9AE}" pid="3" name="Creator">
    <vt:lpwstr>Microsoft® Word for Microsoft 365</vt:lpwstr>
  </property>
  <property fmtid="{D5CDD505-2E9C-101B-9397-08002B2CF9AE}" pid="4" name="LastSaved">
    <vt:filetime>2024-09-18T00:00:00Z</vt:filetime>
  </property>
</Properties>
</file>