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e707fb793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e707fb793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e707fb793f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e707fb793f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e707fb793f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e707fb793f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e707fb793f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e707fb793f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e707fb793f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e707fb793f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e707fb793f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e707fb793f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https://www.iconfinder.com/icons/2259515/copy_copy_file_duplicate_move_file_ic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searchdataservice.illinois.edu/2022/08/30/data-loss-risk-assessment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nvenioit.com/continuity/cost-of-data-loss/" TargetMode="External"/><Relationship Id="rId4" Type="http://schemas.openxmlformats.org/officeDocument/2006/relationships/hyperlink" Target="https://www.iconfinder.com/icons/2580410/high_cost_rising_costs_cost_increase_icon" TargetMode="External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Joao-Az/Test_Task_Redundancy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iconfinder.com/search?q=question+red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3581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/>
              <a:t>Redundancy</a:t>
            </a:r>
            <a:endParaRPr sz="4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25717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200"/>
              <a:t>A business use case presentation for Replication program</a:t>
            </a:r>
            <a:endParaRPr sz="2200"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200" y="403177"/>
            <a:ext cx="2584699" cy="2584676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3"/>
          <p:cNvSpPr txBox="1"/>
          <p:nvPr/>
        </p:nvSpPr>
        <p:spPr>
          <a:xfrm>
            <a:off x="0" y="4789500"/>
            <a:ext cx="798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/>
              <a:t>Icon source: </a:t>
            </a:r>
            <a:r>
              <a:rPr lang="pt-PT" sz="1100" u="sng">
                <a:solidFill>
                  <a:schemeClr val="hlink"/>
                </a:solidFill>
                <a:hlinkClick r:id="rId4"/>
              </a:rPr>
              <a:t>Copy, copy file, duplicate, move file icon - Download on Iconfinder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1" name="Google Shape;281;p13"/>
          <p:cNvSpPr txBox="1"/>
          <p:nvPr>
            <p:ph idx="1" type="subTitle"/>
          </p:nvPr>
        </p:nvSpPr>
        <p:spPr>
          <a:xfrm>
            <a:off x="824000" y="3914775"/>
            <a:ext cx="21723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/>
              <a:t>João Azevedo</a:t>
            </a:r>
            <a:endParaRPr sz="2400"/>
          </a:p>
        </p:txBody>
      </p:sp>
      <p:sp>
        <p:nvSpPr>
          <p:cNvPr id="282" name="Google Shape;282;p13"/>
          <p:cNvSpPr txBox="1"/>
          <p:nvPr>
            <p:ph idx="1" type="subTitle"/>
          </p:nvPr>
        </p:nvSpPr>
        <p:spPr>
          <a:xfrm>
            <a:off x="5808600" y="3914775"/>
            <a:ext cx="21723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200"/>
              <a:t>18/06/2024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/>
          <p:nvPr>
            <p:ph idx="1" type="body"/>
          </p:nvPr>
        </p:nvSpPr>
        <p:spPr>
          <a:xfrm>
            <a:off x="1303800" y="1333500"/>
            <a:ext cx="7030500" cy="31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2000"/>
              <a:buFont typeface="Arial"/>
              <a:buChar char="●"/>
            </a:pPr>
            <a:r>
              <a:rPr lang="pt-PT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pt-PT" sz="2000">
                <a:solidFill>
                  <a:srgbClr val="6AA8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action </a:t>
            </a:r>
            <a:r>
              <a:rPr lang="pt-PT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pt-PT" sz="2000">
                <a:solidFill>
                  <a:srgbClr val="6AA8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lang="pt-PT" sz="2000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that allows for a </a:t>
            </a:r>
            <a:r>
              <a:rPr lang="pt-PT" sz="2000">
                <a:solidFill>
                  <a:srgbClr val="6AA8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replication</a:t>
            </a:r>
            <a:r>
              <a:rPr lang="pt-PT" sz="2000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of hardware or software components.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What is redundancy?</a:t>
            </a:r>
            <a:endParaRPr/>
          </a:p>
        </p:txBody>
      </p:sp>
      <p:sp>
        <p:nvSpPr>
          <p:cNvPr id="289" name="Google Shape;289;p14"/>
          <p:cNvSpPr txBox="1"/>
          <p:nvPr>
            <p:ph type="title"/>
          </p:nvPr>
        </p:nvSpPr>
        <p:spPr>
          <a:xfrm>
            <a:off x="1303800" y="25717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Why have </a:t>
            </a:r>
            <a:r>
              <a:rPr lang="pt-PT"/>
              <a:t>redundancy?</a:t>
            </a:r>
            <a:endParaRPr/>
          </a:p>
        </p:txBody>
      </p:sp>
      <p:sp>
        <p:nvSpPr>
          <p:cNvPr id="290" name="Google Shape;290;p14"/>
          <p:cNvSpPr txBox="1"/>
          <p:nvPr>
            <p:ph idx="1" type="body"/>
          </p:nvPr>
        </p:nvSpPr>
        <p:spPr>
          <a:xfrm>
            <a:off x="1303800" y="3257300"/>
            <a:ext cx="7030500" cy="31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2000"/>
              <a:buFont typeface="Arial"/>
              <a:buChar char="●"/>
            </a:pPr>
            <a:r>
              <a:rPr lang="pt-PT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More specifically, having data redundancy contributes to having a more</a:t>
            </a:r>
            <a:r>
              <a:rPr lang="pt-PT" sz="2000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2000">
                <a:solidFill>
                  <a:srgbClr val="6AA8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fault tolerant</a:t>
            </a:r>
            <a:r>
              <a:rPr lang="pt-PT" sz="2000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2000">
                <a:solidFill>
                  <a:srgbClr val="6AA8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lang="pt-PT" sz="2000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endParaRPr sz="2000"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What risks does redundancy tackle?</a:t>
            </a:r>
            <a:endParaRPr/>
          </a:p>
        </p:txBody>
      </p:sp>
      <p:sp>
        <p:nvSpPr>
          <p:cNvPr id="296" name="Google Shape;296;p15"/>
          <p:cNvSpPr txBox="1"/>
          <p:nvPr>
            <p:ph idx="1" type="body"/>
          </p:nvPr>
        </p:nvSpPr>
        <p:spPr>
          <a:xfrm>
            <a:off x="1303800" y="3624500"/>
            <a:ext cx="7030500" cy="15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/>
              <a:t>By having </a:t>
            </a:r>
            <a:r>
              <a:rPr lang="pt-PT" sz="1800"/>
              <a:t>previous </a:t>
            </a:r>
            <a:r>
              <a:rPr lang="pt-PT" sz="1800">
                <a:solidFill>
                  <a:srgbClr val="6AA84F"/>
                </a:solidFill>
              </a:rPr>
              <a:t>working versions</a:t>
            </a:r>
            <a:r>
              <a:rPr lang="pt-PT" sz="1800"/>
              <a:t> of the source files can be recovered;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/>
              <a:t>And/or allow for a </a:t>
            </a:r>
            <a:r>
              <a:rPr lang="pt-PT" sz="1800">
                <a:solidFill>
                  <a:srgbClr val="6AA84F"/>
                </a:solidFill>
              </a:rPr>
              <a:t>better </a:t>
            </a:r>
            <a:r>
              <a:rPr lang="pt-PT" sz="1800">
                <a:solidFill>
                  <a:srgbClr val="6AA84F"/>
                </a:solidFill>
              </a:rPr>
              <a:t>traffic</a:t>
            </a:r>
            <a:r>
              <a:rPr lang="pt-PT" sz="1800">
                <a:solidFill>
                  <a:srgbClr val="6AA84F"/>
                </a:solidFill>
              </a:rPr>
              <a:t> distribution</a:t>
            </a:r>
            <a:r>
              <a:rPr lang="pt-PT" sz="1800"/>
              <a:t>.</a:t>
            </a:r>
            <a:endParaRPr sz="1800"/>
          </a:p>
        </p:txBody>
      </p:sp>
      <p:sp>
        <p:nvSpPr>
          <p:cNvPr id="297" name="Google Shape;297;p15"/>
          <p:cNvSpPr txBox="1"/>
          <p:nvPr>
            <p:ph idx="1" type="body"/>
          </p:nvPr>
        </p:nvSpPr>
        <p:spPr>
          <a:xfrm>
            <a:off x="1303800" y="1300950"/>
            <a:ext cx="7030500" cy="15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/>
              <a:t>Data </a:t>
            </a:r>
            <a:r>
              <a:rPr lang="pt-PT" sz="1800">
                <a:solidFill>
                  <a:srgbClr val="CC0000"/>
                </a:solidFill>
              </a:rPr>
              <a:t>loss</a:t>
            </a:r>
            <a:r>
              <a:rPr lang="pt-PT" sz="1800"/>
              <a:t>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/>
              <a:t>Data </a:t>
            </a:r>
            <a:r>
              <a:rPr lang="pt-PT" sz="1800">
                <a:solidFill>
                  <a:srgbClr val="CC0000"/>
                </a:solidFill>
              </a:rPr>
              <a:t>corruption</a:t>
            </a:r>
            <a:r>
              <a:rPr lang="pt-PT" sz="1800"/>
              <a:t>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/>
              <a:t>Systems or services </a:t>
            </a:r>
            <a:r>
              <a:rPr lang="pt-PT" sz="1800">
                <a:solidFill>
                  <a:srgbClr val="CC0000"/>
                </a:solidFill>
              </a:rPr>
              <a:t>interruptions</a:t>
            </a:r>
            <a:r>
              <a:rPr lang="pt-PT" sz="1800"/>
              <a:t>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>
                <a:solidFill>
                  <a:srgbClr val="CC0000"/>
                </a:solidFill>
              </a:rPr>
              <a:t>Poor load balancing</a:t>
            </a:r>
            <a:r>
              <a:rPr lang="pt-PT" sz="1800"/>
              <a:t>;</a:t>
            </a:r>
            <a:endParaRPr sz="1800"/>
          </a:p>
        </p:txBody>
      </p:sp>
      <p:sp>
        <p:nvSpPr>
          <p:cNvPr id="298" name="Google Shape;298;p15"/>
          <p:cNvSpPr txBox="1"/>
          <p:nvPr>
            <p:ph type="title"/>
          </p:nvPr>
        </p:nvSpPr>
        <p:spPr>
          <a:xfrm>
            <a:off x="1303800" y="2894100"/>
            <a:ext cx="7030500" cy="7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And how does it </a:t>
            </a:r>
            <a:r>
              <a:rPr lang="pt-PT"/>
              <a:t>tackle those?</a:t>
            </a:r>
            <a:endParaRPr/>
          </a:p>
        </p:txBody>
      </p:sp>
      <p:sp>
        <p:nvSpPr>
          <p:cNvPr id="299" name="Google Shape;299;p15"/>
          <p:cNvSpPr txBox="1"/>
          <p:nvPr>
            <p:ph type="title"/>
          </p:nvPr>
        </p:nvSpPr>
        <p:spPr>
          <a:xfrm>
            <a:off x="1303800" y="3242600"/>
            <a:ext cx="70305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/>
              <a:t>(you might ask)</a:t>
            </a:r>
            <a:endParaRPr sz="1600"/>
          </a:p>
        </p:txBody>
      </p:sp>
      <p:sp>
        <p:nvSpPr>
          <p:cNvPr id="300" name="Google Shape;300;p15"/>
          <p:cNvSpPr txBox="1"/>
          <p:nvPr/>
        </p:nvSpPr>
        <p:spPr>
          <a:xfrm>
            <a:off x="0" y="4758600"/>
            <a:ext cx="8662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Reference: </a:t>
            </a:r>
            <a:r>
              <a:rPr lang="pt-PT" sz="11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Data Loss Risk Assessment – Research Data Service – U of I Library (illinois.edu)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1" name="Google Shape;3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2100" y="1257250"/>
            <a:ext cx="1680699" cy="168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What is the financial risks of not implementing fault-tolerant </a:t>
            </a:r>
            <a:r>
              <a:rPr lang="pt-PT"/>
              <a:t>systems</a:t>
            </a:r>
            <a:r>
              <a:rPr lang="pt-PT"/>
              <a:t>?</a:t>
            </a:r>
            <a:endParaRPr/>
          </a:p>
        </p:txBody>
      </p:sp>
      <p:sp>
        <p:nvSpPr>
          <p:cNvPr id="307" name="Google Shape;307;p16"/>
          <p:cNvSpPr txBox="1"/>
          <p:nvPr>
            <p:ph idx="1" type="body"/>
          </p:nvPr>
        </p:nvSpPr>
        <p:spPr>
          <a:xfrm>
            <a:off x="1303800" y="1597875"/>
            <a:ext cx="7030500" cy="30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PT" sz="2000"/>
              <a:t>Companies that don’t build fault-tolerant systems see an increase in opex: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PT" sz="2000"/>
              <a:t>Costs of hiring specialists to recover lost data.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PT" sz="2000"/>
              <a:t>Cost of  downtime.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PT" sz="2000"/>
              <a:t>Reputational damage control.</a:t>
            </a:r>
            <a:br>
              <a:rPr lang="pt-PT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PT" sz="2000">
                <a:solidFill>
                  <a:srgbClr val="3C78D8"/>
                </a:solidFill>
                <a:highlight>
                  <a:srgbClr val="FFFFFF"/>
                </a:highlight>
              </a:rPr>
              <a:t>On average, data loss can cost from $18k </a:t>
            </a:r>
            <a:br>
              <a:rPr lang="pt-PT" sz="2000">
                <a:solidFill>
                  <a:srgbClr val="3C78D8"/>
                </a:solidFill>
                <a:highlight>
                  <a:srgbClr val="FFFFFF"/>
                </a:highlight>
              </a:rPr>
            </a:br>
            <a:r>
              <a:rPr lang="pt-PT" sz="2000">
                <a:solidFill>
                  <a:srgbClr val="3C78D8"/>
                </a:solidFill>
                <a:highlight>
                  <a:srgbClr val="FFFFFF"/>
                </a:highlight>
              </a:rPr>
              <a:t>up to $15.6 million</a:t>
            </a:r>
            <a:r>
              <a:rPr lang="pt-PT" sz="2000">
                <a:highlight>
                  <a:srgbClr val="FFFFFF"/>
                </a:highlight>
              </a:rPr>
              <a:t>.</a:t>
            </a:r>
            <a:endParaRPr sz="2000"/>
          </a:p>
        </p:txBody>
      </p:sp>
      <p:sp>
        <p:nvSpPr>
          <p:cNvPr id="308" name="Google Shape;308;p16"/>
          <p:cNvSpPr txBox="1"/>
          <p:nvPr/>
        </p:nvSpPr>
        <p:spPr>
          <a:xfrm>
            <a:off x="0" y="4789500"/>
            <a:ext cx="8662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latin typeface="Nunito"/>
                <a:ea typeface="Nunito"/>
                <a:cs typeface="Nunito"/>
                <a:sym typeface="Nunito"/>
              </a:rPr>
              <a:t>References:</a:t>
            </a:r>
            <a:r>
              <a:rPr lang="pt-PT" sz="11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What is the Cost of Data Loss in 2024? Invenio IT</a:t>
            </a:r>
            <a:r>
              <a:rPr lang="pt-PT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; </a:t>
            </a:r>
            <a:r>
              <a:rPr lang="pt-PT" sz="11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High cost, rising costs, cost increase icon - Download on Iconfinder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9" name="Google Shape;3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501" y="2360650"/>
            <a:ext cx="999301" cy="99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"/>
          <p:cNvSpPr txBox="1"/>
          <p:nvPr>
            <p:ph idx="1" type="body"/>
          </p:nvPr>
        </p:nvSpPr>
        <p:spPr>
          <a:xfrm>
            <a:off x="1303800" y="1597875"/>
            <a:ext cx="7030500" cy="30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PT" sz="2000"/>
              <a:t>Test_Task_Redundancy </a:t>
            </a:r>
            <a:r>
              <a:rPr lang="pt-PT" sz="2000"/>
              <a:t>(under the MIT license) is a Python based directory replication scheduler that provides an interface for a </a:t>
            </a:r>
            <a:r>
              <a:rPr lang="pt-PT" sz="2000"/>
              <a:t>small-scale </a:t>
            </a:r>
            <a:r>
              <a:rPr lang="pt-PT" sz="2000"/>
              <a:t>user.</a:t>
            </a:r>
            <a:br>
              <a:rPr lang="pt-PT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PT" sz="2000"/>
              <a:t>It can be found in </a:t>
            </a:r>
            <a:r>
              <a:rPr lang="pt-PT" sz="2000" u="sng">
                <a:solidFill>
                  <a:schemeClr val="hlink"/>
                </a:solidFill>
                <a:hlinkClick r:id="rId3"/>
              </a:rPr>
              <a:t>this</a:t>
            </a:r>
            <a:r>
              <a:rPr lang="pt-PT" sz="2000"/>
              <a:t> GitHub repo.</a:t>
            </a:r>
            <a:endParaRPr sz="2000"/>
          </a:p>
        </p:txBody>
      </p:sp>
      <p:sp>
        <p:nvSpPr>
          <p:cNvPr id="315" name="Google Shape;31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 Small-Scale Solution</a:t>
            </a:r>
            <a:endParaRPr/>
          </a:p>
        </p:txBody>
      </p:sp>
      <p:pic>
        <p:nvPicPr>
          <p:cNvPr id="316" name="Google Shape;3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4287" y="2817101"/>
            <a:ext cx="1945426" cy="19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"/>
          <p:cNvSpPr txBox="1"/>
          <p:nvPr>
            <p:ph type="ctrTitle"/>
          </p:nvPr>
        </p:nvSpPr>
        <p:spPr>
          <a:xfrm>
            <a:off x="2444250" y="16352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400"/>
              <a:t>Questions?</a:t>
            </a:r>
            <a:endParaRPr sz="4400"/>
          </a:p>
        </p:txBody>
      </p:sp>
      <p:sp>
        <p:nvSpPr>
          <p:cNvPr id="322" name="Google Shape;322;p18"/>
          <p:cNvSpPr txBox="1"/>
          <p:nvPr/>
        </p:nvSpPr>
        <p:spPr>
          <a:xfrm>
            <a:off x="0" y="4789500"/>
            <a:ext cx="798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0" y="4789500"/>
            <a:ext cx="85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Reference: </a:t>
            </a:r>
            <a:r>
              <a:rPr lang="pt-PT" sz="11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85 question red icons - Iconfinder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4" name="Google Shape;3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700" y="1840975"/>
            <a:ext cx="1461550" cy="146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"/>
          <p:cNvSpPr txBox="1"/>
          <p:nvPr>
            <p:ph type="ctrTitle"/>
          </p:nvPr>
        </p:nvSpPr>
        <p:spPr>
          <a:xfrm>
            <a:off x="824000" y="13581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/>
              <a:t>Thank you for your attention! </a:t>
            </a:r>
            <a:endParaRPr sz="4000"/>
          </a:p>
        </p:txBody>
      </p:sp>
      <p:sp>
        <p:nvSpPr>
          <p:cNvPr id="330" name="Google Shape;330;p19"/>
          <p:cNvSpPr txBox="1"/>
          <p:nvPr/>
        </p:nvSpPr>
        <p:spPr>
          <a:xfrm>
            <a:off x="0" y="4789500"/>
            <a:ext cx="798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1" name="Google Shape;331;p19"/>
          <p:cNvSpPr txBox="1"/>
          <p:nvPr>
            <p:ph idx="1" type="subTitle"/>
          </p:nvPr>
        </p:nvSpPr>
        <p:spPr>
          <a:xfrm>
            <a:off x="824000" y="3914775"/>
            <a:ext cx="21723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/>
              <a:t>João Azevedo</a:t>
            </a:r>
            <a:endParaRPr sz="2400"/>
          </a:p>
        </p:txBody>
      </p:sp>
      <p:sp>
        <p:nvSpPr>
          <p:cNvPr id="332" name="Google Shape;332;p19"/>
          <p:cNvSpPr txBox="1"/>
          <p:nvPr>
            <p:ph idx="1" type="subTitle"/>
          </p:nvPr>
        </p:nvSpPr>
        <p:spPr>
          <a:xfrm>
            <a:off x="5808600" y="3914775"/>
            <a:ext cx="21723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200"/>
              <a:t>18/06/2024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