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81" r:id="rId10"/>
    <p:sldId id="282" r:id="rId11"/>
    <p:sldId id="284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80" r:id="rId23"/>
  </p:sldIdLst>
  <p:sldSz cx="9144000" cy="5143500" type="screen16x9"/>
  <p:notesSz cx="6858000" cy="9144000"/>
  <p:embeddedFontLst>
    <p:embeddedFont>
      <p:font typeface="Advent Pro SemiBold" panose="020B060402020202020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Fira Sans Condensed Medium" panose="020B0603050000020004" pitchFamily="3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Livvic Light" pitchFamily="2" charset="0"/>
      <p:regular r:id="rId41"/>
      <p:italic r:id="rId42"/>
    </p:embeddedFont>
    <p:embeddedFont>
      <p:font typeface="Maven Pro" panose="020B0604020202020204" charset="0"/>
      <p:regular r:id="rId43"/>
      <p:bold r:id="rId44"/>
    </p:embeddedFont>
    <p:embeddedFont>
      <p:font typeface="Nunito Light" pitchFamily="2" charset="0"/>
      <p:regular r:id="rId45"/>
      <p:italic r:id="rId46"/>
    </p:embeddedFont>
    <p:embeddedFont>
      <p:font typeface="Share Tech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86C15B-4A3E-4980-830B-65BCEE710833}">
  <a:tblStyle styleId="{9786C15B-4A3E-4980-830B-65BCEE7108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028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PT" dirty="0"/>
              <a:t>Y </a:t>
            </a:r>
            <a:r>
              <a:rPr lang="pt-PT" sz="1100" b="0" dirty="0">
                <a:solidFill>
                  <a:srgbClr val="D4D4D4"/>
                </a:solidFill>
                <a:effectLst/>
                <a:latin typeface="Share Tech" panose="020B0604020202020204" charset="0"/>
              </a:rPr>
              <a:t>(valor da previsão da associação entre gene e doença)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8220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doença mais frequente corresponde à Neoplasia Maligna da Mama.</a:t>
            </a:r>
          </a:p>
        </p:txBody>
      </p:sp>
    </p:spTree>
    <p:extLst>
      <p:ext uri="{BB962C8B-B14F-4D97-AF65-F5344CB8AC3E}">
        <p14:creationId xmlns:p14="http://schemas.microsoft.com/office/powerpoint/2010/main" val="3414908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98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PT" dirty="0"/>
              <a:t>Y </a:t>
            </a:r>
            <a:r>
              <a:rPr lang="pt-PT" sz="1100" b="0" dirty="0">
                <a:solidFill>
                  <a:srgbClr val="D4D4D4"/>
                </a:solidFill>
                <a:effectLst/>
                <a:latin typeface="Share Tech" panose="020B0604020202020204" charset="0"/>
              </a:rPr>
              <a:t>(valor da previsão da associação entre gene e doença)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5772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622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Estes valores indicam quanto da variabilidade total dos dados é explicada por cada um dos componentes principais. </a:t>
            </a:r>
          </a:p>
        </p:txBody>
      </p:sp>
    </p:spTree>
    <p:extLst>
      <p:ext uri="{BB962C8B-B14F-4D97-AF65-F5344CB8AC3E}">
        <p14:creationId xmlns:p14="http://schemas.microsoft.com/office/powerpoint/2010/main" val="81740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Por outro lado, a similaridade entre os componentes principais pode refletir padrões genéticos comuns que contribuem para várias doenças, indicando que certos conjuntos de genes partilham características semelhantes, possivelmente apontando para predisposições genéticas comuns.</a:t>
            </a:r>
          </a:p>
        </p:txBody>
      </p:sp>
    </p:spTree>
    <p:extLst>
      <p:ext uri="{BB962C8B-B14F-4D97-AF65-F5344CB8AC3E}">
        <p14:creationId xmlns:p14="http://schemas.microsoft.com/office/powerpoint/2010/main" val="4213111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Podem ainda revelar grupos naturais de genes/doenças associados, ajudando a identificar subgrupos funcionais ou patológicos.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56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652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45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3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nar/article-abstract/48/D1/D845/561167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ncbi.nlm.nih.gov/books/NBK159970/?report=printab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4452017" y="3842765"/>
            <a:ext cx="3295500" cy="872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André Ramos – PG27665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João Cheixo – PG49837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Márcia Oliveira – PG49841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Mariana Braguês – PG49843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Associação </a:t>
            </a:r>
            <a:br>
              <a:rPr lang="pt-PT" dirty="0"/>
            </a:br>
            <a:r>
              <a:rPr lang="pt-PT" dirty="0">
                <a:solidFill>
                  <a:schemeClr val="accent2"/>
                </a:solidFill>
              </a:rPr>
              <a:t>GENE</a:t>
            </a:r>
            <a:r>
              <a:rPr lang="pt-PT" dirty="0">
                <a:solidFill>
                  <a:schemeClr val="bg1"/>
                </a:solidFill>
              </a:rPr>
              <a:t>-</a:t>
            </a:r>
            <a:r>
              <a:rPr lang="pt-PT" dirty="0">
                <a:solidFill>
                  <a:schemeClr val="accent3"/>
                </a:solidFill>
              </a:rPr>
              <a:t>DOENÇA</a:t>
            </a: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4" name="Google Shape;454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93268BA5-CBB5-23A6-99A2-64E4A3D5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556"/>
            <a:ext cx="1270614" cy="1152023"/>
          </a:xfrm>
          <a:prstGeom prst="rect">
            <a:avLst/>
          </a:prstGeom>
        </p:spPr>
      </p:pic>
      <p:sp>
        <p:nvSpPr>
          <p:cNvPr id="8" name="Google Shape;435;p25">
            <a:extLst>
              <a:ext uri="{FF2B5EF4-FFF2-40B4-BE49-F238E27FC236}">
                <a16:creationId xmlns:a16="http://schemas.microsoft.com/office/drawing/2014/main" id="{A48B8673-CE2C-D4E7-AA9E-57949A0BE74D}"/>
              </a:ext>
            </a:extLst>
          </p:cNvPr>
          <p:cNvSpPr txBox="1">
            <a:spLocks/>
          </p:cNvSpPr>
          <p:nvPr/>
        </p:nvSpPr>
        <p:spPr>
          <a:xfrm>
            <a:off x="2392153" y="2694003"/>
            <a:ext cx="4475752" cy="87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sz="1600" dirty="0"/>
              <a:t>Sistemas Inteligentes de Bioinformática</a:t>
            </a:r>
          </a:p>
          <a:p>
            <a:pPr marL="0" indent="0"/>
            <a:endParaRPr lang="pt-PT" dirty="0"/>
          </a:p>
        </p:txBody>
      </p:sp>
      <p:sp>
        <p:nvSpPr>
          <p:cNvPr id="9" name="Google Shape;435;p25">
            <a:extLst>
              <a:ext uri="{FF2B5EF4-FFF2-40B4-BE49-F238E27FC236}">
                <a16:creationId xmlns:a16="http://schemas.microsoft.com/office/drawing/2014/main" id="{72AFF874-5C62-8DB3-90D2-D3DECBD14747}"/>
              </a:ext>
            </a:extLst>
          </p:cNvPr>
          <p:cNvSpPr txBox="1">
            <a:spLocks/>
          </p:cNvSpPr>
          <p:nvPr/>
        </p:nvSpPr>
        <p:spPr>
          <a:xfrm>
            <a:off x="4647359" y="55521"/>
            <a:ext cx="4475752" cy="87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sz="1600" dirty="0"/>
              <a:t>Mestrado em Bioinformática</a:t>
            </a:r>
          </a:p>
          <a:p>
            <a:pPr marL="0" indent="0"/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5BE896-C3E4-575A-FAF7-49437F84E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i="1" dirty="0" err="1"/>
              <a:t>Dataset</a:t>
            </a:r>
            <a:endParaRPr lang="pt-PT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B5EB40-DD64-4FBB-8722-64A494405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873"/>
            <a:ext cx="9144000" cy="333669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7D714D-6AE2-A8E2-D4A7-61F0F858F2CF}"/>
              </a:ext>
            </a:extLst>
          </p:cNvPr>
          <p:cNvSpPr txBox="1"/>
          <p:nvPr/>
        </p:nvSpPr>
        <p:spPr>
          <a:xfrm>
            <a:off x="383821" y="4630965"/>
            <a:ext cx="575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 nosso conjunto de dados tem 52 476 linhas e 5 colunas.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184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A0FF-7744-F6A1-0621-E6A0ABB1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0"/>
            <a:ext cx="4610900" cy="1482300"/>
          </a:xfrm>
        </p:spPr>
        <p:txBody>
          <a:bodyPr/>
          <a:lstStyle/>
          <a:p>
            <a:r>
              <a:rPr lang="pt-PT" sz="3000" b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Principais estatísticas descritivas do valor Y</a:t>
            </a:r>
            <a:endParaRPr lang="pt-PT" sz="30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2FA3F-83CD-5A90-9F50-76D6A7827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2300"/>
            <a:ext cx="4310700" cy="2559122"/>
          </a:xfrm>
        </p:spPr>
        <p:txBody>
          <a:bodyPr/>
          <a:lstStyle/>
          <a:p>
            <a:pPr algn="just"/>
            <a:r>
              <a:rPr lang="pt-PT" sz="1400" b="0" dirty="0">
                <a:solidFill>
                  <a:srgbClr val="D4D4D4"/>
                </a:solidFill>
                <a:effectLst/>
                <a:latin typeface="Maven Pro" panose="020B0604020202020204" charset="0"/>
              </a:rPr>
              <a:t>	</a:t>
            </a:r>
            <a:r>
              <a:rPr lang="pt-PT" sz="14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</a:t>
            </a:r>
            <a:r>
              <a:rPr lang="pt-PT" sz="1400" b="0" dirty="0">
                <a:solidFill>
                  <a:srgbClr val="D4D4D4"/>
                </a:solidFill>
                <a:effectLst/>
                <a:latin typeface="Maven Pro" panose="020B0604020202020204" charset="0"/>
              </a:rPr>
              <a:t> </a:t>
            </a:r>
            <a:r>
              <a:rPr lang="pt-PT" sz="1400" b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valor Y</a:t>
            </a:r>
            <a:r>
              <a:rPr lang="pt-PT" sz="1400" b="0" dirty="0">
                <a:solidFill>
                  <a:srgbClr val="D4D4D4"/>
                </a:solidFill>
                <a:effectLst/>
                <a:latin typeface="Maven Pro" panose="020B0604020202020204" charset="0"/>
              </a:rPr>
              <a:t> </a:t>
            </a:r>
            <a:r>
              <a:rPr lang="pt-PT" sz="14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é um valor entre </a:t>
            </a:r>
            <a:r>
              <a:rPr lang="pt-PT" sz="1400" b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0 e 1</a:t>
            </a:r>
            <a:r>
              <a:rPr lang="pt-PT" sz="1400" b="0" dirty="0">
                <a:solidFill>
                  <a:srgbClr val="D4D4D4"/>
                </a:solidFill>
                <a:effectLst/>
                <a:latin typeface="Maven Pro" panose="020B0604020202020204" charset="0"/>
              </a:rPr>
              <a:t> </a:t>
            </a:r>
            <a:r>
              <a:rPr lang="pt-PT" sz="14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usado para representar uma probabilidade ou um valor de confiança associado à</a:t>
            </a:r>
            <a:r>
              <a:rPr lang="pt-PT" sz="1400" b="0" dirty="0">
                <a:solidFill>
                  <a:srgbClr val="D4D4D4"/>
                </a:solidFill>
                <a:effectLst/>
                <a:latin typeface="Maven Pro" panose="020B0604020202020204" charset="0"/>
              </a:rPr>
              <a:t> </a:t>
            </a:r>
            <a:r>
              <a:rPr lang="pt-PT" sz="1400" b="0" dirty="0">
                <a:solidFill>
                  <a:schemeClr val="accent3"/>
                </a:solidFill>
                <a:effectLst/>
                <a:latin typeface="Maven Pro" panose="020B0604020202020204" charset="0"/>
              </a:rPr>
              <a:t>previsão da associação gene-doença. </a:t>
            </a:r>
          </a:p>
          <a:p>
            <a:pPr algn="just"/>
            <a:r>
              <a:rPr lang="pt-PT" sz="1400" dirty="0">
                <a:solidFill>
                  <a:srgbClr val="D4D4D4"/>
                </a:solidFill>
                <a:latin typeface="Maven Pro" panose="020B0604020202020204" charset="0"/>
              </a:rPr>
              <a:t>	</a:t>
            </a:r>
          </a:p>
        </p:txBody>
      </p:sp>
      <p:sp>
        <p:nvSpPr>
          <p:cNvPr id="5" name="Google Shape;700;p33">
            <a:extLst>
              <a:ext uri="{FF2B5EF4-FFF2-40B4-BE49-F238E27FC236}">
                <a16:creationId xmlns:a16="http://schemas.microsoft.com/office/drawing/2014/main" id="{A61EA8DD-8D40-3436-AD5D-AF03AAEA693D}"/>
              </a:ext>
            </a:extLst>
          </p:cNvPr>
          <p:cNvSpPr txBox="1">
            <a:spLocks/>
          </p:cNvSpPr>
          <p:nvPr/>
        </p:nvSpPr>
        <p:spPr>
          <a:xfrm>
            <a:off x="60193" y="3292826"/>
            <a:ext cx="2246685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pt-PT" sz="1800" dirty="0"/>
              <a:t>Valores próximos de 1</a:t>
            </a:r>
          </a:p>
        </p:txBody>
      </p:sp>
      <p:sp>
        <p:nvSpPr>
          <p:cNvPr id="6" name="Google Shape;701;p33">
            <a:extLst>
              <a:ext uri="{FF2B5EF4-FFF2-40B4-BE49-F238E27FC236}">
                <a16:creationId xmlns:a16="http://schemas.microsoft.com/office/drawing/2014/main" id="{955A3487-63C8-EEE6-D6FB-2E3B20A53F46}"/>
              </a:ext>
            </a:extLst>
          </p:cNvPr>
          <p:cNvSpPr txBox="1">
            <a:spLocks/>
          </p:cNvSpPr>
          <p:nvPr/>
        </p:nvSpPr>
        <p:spPr>
          <a:xfrm>
            <a:off x="301938" y="357842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pt-PT" sz="1400" dirty="0"/>
              <a:t>Indicam uma </a:t>
            </a:r>
            <a:r>
              <a:rPr lang="pt-PT" sz="1400" dirty="0">
                <a:solidFill>
                  <a:schemeClr val="accent2"/>
                </a:solidFill>
              </a:rPr>
              <a:t>maior </a:t>
            </a:r>
            <a:r>
              <a:rPr lang="pt-PT" sz="1400" dirty="0"/>
              <a:t>probabilidade de associação entre o gene e a doença</a:t>
            </a:r>
          </a:p>
        </p:txBody>
      </p:sp>
      <p:sp>
        <p:nvSpPr>
          <p:cNvPr id="7" name="Google Shape;702;p33">
            <a:extLst>
              <a:ext uri="{FF2B5EF4-FFF2-40B4-BE49-F238E27FC236}">
                <a16:creationId xmlns:a16="http://schemas.microsoft.com/office/drawing/2014/main" id="{7C275FC8-837A-4384-22C1-803F18FA73CE}"/>
              </a:ext>
            </a:extLst>
          </p:cNvPr>
          <p:cNvSpPr/>
          <p:nvPr/>
        </p:nvSpPr>
        <p:spPr>
          <a:xfrm>
            <a:off x="1164626" y="289075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03;p33">
            <a:extLst>
              <a:ext uri="{FF2B5EF4-FFF2-40B4-BE49-F238E27FC236}">
                <a16:creationId xmlns:a16="http://schemas.microsoft.com/office/drawing/2014/main" id="{F83725A0-6FA3-BDCF-D5B8-960D563BF418}"/>
              </a:ext>
            </a:extLst>
          </p:cNvPr>
          <p:cNvSpPr txBox="1">
            <a:spLocks/>
          </p:cNvSpPr>
          <p:nvPr/>
        </p:nvSpPr>
        <p:spPr>
          <a:xfrm>
            <a:off x="2435747" y="3292826"/>
            <a:ext cx="2246685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pt-PT" sz="1800" dirty="0"/>
              <a:t>Valores próximos de 0</a:t>
            </a:r>
          </a:p>
        </p:txBody>
      </p:sp>
      <p:sp>
        <p:nvSpPr>
          <p:cNvPr id="9" name="Google Shape;704;p33">
            <a:extLst>
              <a:ext uri="{FF2B5EF4-FFF2-40B4-BE49-F238E27FC236}">
                <a16:creationId xmlns:a16="http://schemas.microsoft.com/office/drawing/2014/main" id="{E8E9C0E9-4B04-E696-7B50-58D327B89CA4}"/>
              </a:ext>
            </a:extLst>
          </p:cNvPr>
          <p:cNvSpPr txBox="1">
            <a:spLocks/>
          </p:cNvSpPr>
          <p:nvPr/>
        </p:nvSpPr>
        <p:spPr>
          <a:xfrm>
            <a:off x="2467918" y="3578426"/>
            <a:ext cx="2119599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pt-PT" sz="1400" dirty="0">
                <a:solidFill>
                  <a:schemeClr val="bg1"/>
                </a:solidFill>
              </a:rPr>
              <a:t>Indicam uma </a:t>
            </a:r>
            <a:r>
              <a:rPr lang="pt-PT" sz="1400" dirty="0">
                <a:solidFill>
                  <a:schemeClr val="accent3"/>
                </a:solidFill>
              </a:rPr>
              <a:t>menor</a:t>
            </a:r>
            <a:r>
              <a:rPr lang="pt-PT" sz="1400" dirty="0">
                <a:solidFill>
                  <a:schemeClr val="bg1"/>
                </a:solidFill>
              </a:rPr>
              <a:t> probabilidade de associação entre o gene e a doença</a:t>
            </a:r>
          </a:p>
        </p:txBody>
      </p:sp>
      <p:sp>
        <p:nvSpPr>
          <p:cNvPr id="10" name="Google Shape;705;p33">
            <a:extLst>
              <a:ext uri="{FF2B5EF4-FFF2-40B4-BE49-F238E27FC236}">
                <a16:creationId xmlns:a16="http://schemas.microsoft.com/office/drawing/2014/main" id="{ED3DD56B-C4E9-D3D4-D3A1-8C88B773A362}"/>
              </a:ext>
            </a:extLst>
          </p:cNvPr>
          <p:cNvSpPr/>
          <p:nvPr/>
        </p:nvSpPr>
        <p:spPr>
          <a:xfrm>
            <a:off x="3403165" y="290444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843F69A-DFDA-8057-D9C9-4068FA499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1" y="1324212"/>
            <a:ext cx="2710168" cy="24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57A88B8E-BB70-178C-AE13-34ADCDED1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8831FB2-5732-6C5E-5149-C529798A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980000" cy="577800"/>
          </a:xfrm>
        </p:spPr>
        <p:txBody>
          <a:bodyPr/>
          <a:lstStyle/>
          <a:p>
            <a:r>
              <a:rPr lang="pt-PT" b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Histograma da</a:t>
            </a:r>
            <a:r>
              <a:rPr lang="pt-PT" b="0" dirty="0">
                <a:solidFill>
                  <a:srgbClr val="D4D4D4"/>
                </a:solidFill>
                <a:effectLst/>
                <a:latin typeface="Share Tech" panose="020B0604020202020204" charset="0"/>
              </a:rPr>
              <a:t> </a:t>
            </a:r>
            <a:r>
              <a:rPr lang="pt-PT" b="0" dirty="0">
                <a:solidFill>
                  <a:schemeClr val="accent3"/>
                </a:solidFill>
                <a:effectLst/>
                <a:latin typeface="Share Tech" panose="020B0604020202020204" charset="0"/>
              </a:rPr>
              <a:t>coluna 'Y’:</a:t>
            </a:r>
            <a:endParaRPr lang="pt-PT" dirty="0">
              <a:solidFill>
                <a:schemeClr val="accent3"/>
              </a:solidFill>
              <a:latin typeface="Share Tech" panose="020B060402020202020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94E84B-1F73-BD41-DA43-23A5A24122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5F6D90-B122-388E-3838-A607D4E8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03" y="989475"/>
            <a:ext cx="5313830" cy="40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2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8831FB2-5732-6C5E-5149-C529798A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165" y="3214552"/>
            <a:ext cx="3317902" cy="577800"/>
          </a:xfrm>
        </p:spPr>
        <p:txBody>
          <a:bodyPr/>
          <a:lstStyle/>
          <a:p>
            <a:r>
              <a:rPr lang="pt-PT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Gráfico de Barras para Valores de Associações por </a:t>
            </a:r>
            <a:r>
              <a:rPr lang="pt-PT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Gene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94E84B-1F73-BD41-DA43-23A5A24122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D949CA-621C-3902-42E7-5DE15A96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348" y="0"/>
            <a:ext cx="50602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5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8831FB2-5732-6C5E-5149-C529798A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165" y="3214552"/>
            <a:ext cx="3317902" cy="577800"/>
          </a:xfrm>
        </p:spPr>
        <p:txBody>
          <a:bodyPr/>
          <a:lstStyle/>
          <a:p>
            <a:r>
              <a:rPr lang="pt-PT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Gráfico de Barras para Valores de Associações por </a:t>
            </a:r>
            <a:r>
              <a:rPr lang="pt-PT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Doença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94E84B-1F73-BD41-DA43-23A5A24122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142C4B-5998-D223-1877-18283C9A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99" y="0"/>
            <a:ext cx="5351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8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1657309"/>
            <a:ext cx="4933201" cy="1507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Pré-processamento</a:t>
            </a:r>
            <a:br>
              <a:rPr lang="en" dirty="0"/>
            </a:br>
            <a:r>
              <a:rPr lang="en" dirty="0"/>
              <a:t>dos dados</a:t>
            </a:r>
            <a:endParaRPr i="1" dirty="0">
              <a:solidFill>
                <a:schemeClr val="accent2"/>
              </a:solidFill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7198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A0FF-7744-F6A1-0621-E6A0ABB1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0"/>
            <a:ext cx="4610900" cy="1482300"/>
          </a:xfrm>
        </p:spPr>
        <p:txBody>
          <a:bodyPr/>
          <a:lstStyle/>
          <a:p>
            <a:r>
              <a:rPr lang="pt-PT" sz="3000" b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Pré-processamento dos dados</a:t>
            </a:r>
            <a:endParaRPr lang="pt-PT" sz="30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2FA3F-83CD-5A90-9F50-76D6A7827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2300"/>
            <a:ext cx="4310700" cy="2559122"/>
          </a:xfrm>
        </p:spPr>
        <p:txBody>
          <a:bodyPr/>
          <a:lstStyle/>
          <a:p>
            <a:pPr algn="just"/>
            <a:r>
              <a:rPr lang="pt-PT" sz="1400" b="0" dirty="0">
                <a:solidFill>
                  <a:srgbClr val="D4D4D4"/>
                </a:solidFill>
                <a:effectLst/>
                <a:latin typeface="Maven Pro" panose="020B0604020202020204" charset="0"/>
              </a:rPr>
              <a:t>	</a:t>
            </a:r>
            <a:r>
              <a:rPr lang="pt-PT" sz="14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Para garantir a precisão e confiabilidade dos resultados, é essencial lidar com valores </a:t>
            </a:r>
            <a:r>
              <a:rPr lang="pt-PT" sz="1400" b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omissos </a:t>
            </a:r>
            <a:r>
              <a:rPr lang="pt-PT" sz="14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</a:t>
            </a:r>
            <a:r>
              <a:rPr lang="pt-PT" sz="1400" b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 </a:t>
            </a:r>
            <a:r>
              <a:rPr lang="pt-PT" sz="1400" b="0" dirty="0">
                <a:solidFill>
                  <a:schemeClr val="accent3"/>
                </a:solidFill>
                <a:effectLst/>
                <a:latin typeface="Maven Pro" panose="020B0604020202020204" charset="0"/>
              </a:rPr>
              <a:t>duplicados </a:t>
            </a:r>
            <a:r>
              <a:rPr lang="pt-PT" sz="14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 maneira adequada. Ignorá-los pode levar a conclusões erróneas ou a resultados enviesados. </a:t>
            </a:r>
            <a:endParaRPr lang="pt-PT" sz="14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5" name="Google Shape;700;p33">
            <a:extLst>
              <a:ext uri="{FF2B5EF4-FFF2-40B4-BE49-F238E27FC236}">
                <a16:creationId xmlns:a16="http://schemas.microsoft.com/office/drawing/2014/main" id="{A61EA8DD-8D40-3436-AD5D-AF03AAEA693D}"/>
              </a:ext>
            </a:extLst>
          </p:cNvPr>
          <p:cNvSpPr txBox="1">
            <a:spLocks/>
          </p:cNvSpPr>
          <p:nvPr/>
        </p:nvSpPr>
        <p:spPr>
          <a:xfrm>
            <a:off x="60193" y="3292826"/>
            <a:ext cx="2246685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pt-PT" sz="1800" dirty="0"/>
              <a:t>Valores omissos</a:t>
            </a:r>
          </a:p>
        </p:txBody>
      </p:sp>
      <p:sp>
        <p:nvSpPr>
          <p:cNvPr id="6" name="Google Shape;701;p33">
            <a:extLst>
              <a:ext uri="{FF2B5EF4-FFF2-40B4-BE49-F238E27FC236}">
                <a16:creationId xmlns:a16="http://schemas.microsoft.com/office/drawing/2014/main" id="{955A3487-63C8-EEE6-D6FB-2E3B20A53F46}"/>
              </a:ext>
            </a:extLst>
          </p:cNvPr>
          <p:cNvSpPr txBox="1">
            <a:spLocks/>
          </p:cNvSpPr>
          <p:nvPr/>
        </p:nvSpPr>
        <p:spPr>
          <a:xfrm>
            <a:off x="301938" y="357842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pt-PT" sz="1400" dirty="0"/>
              <a:t>Não há omissos.</a:t>
            </a:r>
          </a:p>
        </p:txBody>
      </p:sp>
      <p:sp>
        <p:nvSpPr>
          <p:cNvPr id="7" name="Google Shape;702;p33">
            <a:extLst>
              <a:ext uri="{FF2B5EF4-FFF2-40B4-BE49-F238E27FC236}">
                <a16:creationId xmlns:a16="http://schemas.microsoft.com/office/drawing/2014/main" id="{7C275FC8-837A-4384-22C1-803F18FA73CE}"/>
              </a:ext>
            </a:extLst>
          </p:cNvPr>
          <p:cNvSpPr/>
          <p:nvPr/>
        </p:nvSpPr>
        <p:spPr>
          <a:xfrm>
            <a:off x="1164626" y="289075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03;p33">
            <a:extLst>
              <a:ext uri="{FF2B5EF4-FFF2-40B4-BE49-F238E27FC236}">
                <a16:creationId xmlns:a16="http://schemas.microsoft.com/office/drawing/2014/main" id="{F83725A0-6FA3-BDCF-D5B8-960D563BF418}"/>
              </a:ext>
            </a:extLst>
          </p:cNvPr>
          <p:cNvSpPr txBox="1">
            <a:spLocks/>
          </p:cNvSpPr>
          <p:nvPr/>
        </p:nvSpPr>
        <p:spPr>
          <a:xfrm>
            <a:off x="2435747" y="3292826"/>
            <a:ext cx="2246685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pt-PT" sz="1800" dirty="0"/>
              <a:t>Valores duplicados</a:t>
            </a:r>
          </a:p>
        </p:txBody>
      </p:sp>
      <p:sp>
        <p:nvSpPr>
          <p:cNvPr id="9" name="Google Shape;704;p33">
            <a:extLst>
              <a:ext uri="{FF2B5EF4-FFF2-40B4-BE49-F238E27FC236}">
                <a16:creationId xmlns:a16="http://schemas.microsoft.com/office/drawing/2014/main" id="{E8E9C0E9-4B04-E696-7B50-58D327B89CA4}"/>
              </a:ext>
            </a:extLst>
          </p:cNvPr>
          <p:cNvSpPr txBox="1">
            <a:spLocks/>
          </p:cNvSpPr>
          <p:nvPr/>
        </p:nvSpPr>
        <p:spPr>
          <a:xfrm>
            <a:off x="2467918" y="3578426"/>
            <a:ext cx="2119599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pt-PT" sz="1400" dirty="0">
                <a:solidFill>
                  <a:schemeClr val="bg1"/>
                </a:solidFill>
              </a:rPr>
              <a:t>Não há duplicados.</a:t>
            </a:r>
          </a:p>
        </p:txBody>
      </p:sp>
      <p:sp>
        <p:nvSpPr>
          <p:cNvPr id="10" name="Google Shape;705;p33">
            <a:extLst>
              <a:ext uri="{FF2B5EF4-FFF2-40B4-BE49-F238E27FC236}">
                <a16:creationId xmlns:a16="http://schemas.microsoft.com/office/drawing/2014/main" id="{ED3DD56B-C4E9-D3D4-D3A1-8C88B773A362}"/>
              </a:ext>
            </a:extLst>
          </p:cNvPr>
          <p:cNvSpPr/>
          <p:nvPr/>
        </p:nvSpPr>
        <p:spPr>
          <a:xfrm>
            <a:off x="3403165" y="290444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69195D-9F46-909C-6B58-474CA7E0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6" y="1804615"/>
            <a:ext cx="1642164" cy="14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4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1657309"/>
            <a:ext cx="4933201" cy="1507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não supervisionada</a:t>
            </a:r>
            <a:endParaRPr i="1" dirty="0">
              <a:solidFill>
                <a:schemeClr val="accent2"/>
              </a:solidFill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7820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96406D3-5097-C588-27BE-D7D12BA8B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PT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É uma técnica utilizada para identificar </a:t>
            </a:r>
            <a:r>
              <a:rPr lang="pt-PT" b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padrões</a:t>
            </a:r>
            <a:r>
              <a:rPr lang="pt-PT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nos dados, visando a representação dos dados num novo espaço de menor dimensão mantendo o máximo possível da </a:t>
            </a:r>
            <a:r>
              <a:rPr lang="pt-PT" b="0" dirty="0">
                <a:solidFill>
                  <a:schemeClr val="accent3"/>
                </a:solidFill>
                <a:effectLst/>
                <a:latin typeface="Maven Pro" panose="020B0604020202020204" charset="0"/>
              </a:rPr>
              <a:t>variabilidade original</a:t>
            </a:r>
            <a:r>
              <a:rPr lang="pt-PT" b="0" dirty="0">
                <a:solidFill>
                  <a:srgbClr val="D4D4D4"/>
                </a:solidFill>
                <a:effectLst/>
                <a:latin typeface="Maven Pro" panose="020B0604020202020204" charset="0"/>
              </a:rPr>
              <a:t>.</a:t>
            </a:r>
          </a:p>
          <a:p>
            <a:endParaRPr lang="pt-PT" dirty="0">
              <a:latin typeface="Maven Pro" panose="020B060402020202020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5398071-8EF4-E7BB-AE03-C9A2931F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626164"/>
            <a:ext cx="3761264" cy="577800"/>
          </a:xfrm>
        </p:spPr>
        <p:txBody>
          <a:bodyPr/>
          <a:lstStyle/>
          <a:p>
            <a:r>
              <a:rPr lang="pt-PT" dirty="0"/>
              <a:t>Redução de dimensionalidade: </a:t>
            </a:r>
            <a:r>
              <a:rPr lang="pt-PT" dirty="0">
                <a:solidFill>
                  <a:schemeClr val="accent2"/>
                </a:solidFill>
              </a:rPr>
              <a:t>PCA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B710ED-FC35-6826-D1FD-2D1E3137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70867"/>
            <a:ext cx="3761265" cy="3543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8BBE676-867A-5C9B-AB72-AB3C7CBFA4CC}"/>
              </a:ext>
            </a:extLst>
          </p:cNvPr>
          <p:cNvSpPr txBox="1"/>
          <p:nvPr/>
        </p:nvSpPr>
        <p:spPr>
          <a:xfrm>
            <a:off x="4651022" y="2190044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>
                <a:solidFill>
                  <a:schemeClr val="bg1"/>
                </a:solidFill>
                <a:latin typeface="Maven Pro" panose="020B0604020202020204" charset="0"/>
              </a:rPr>
              <a:t>Valores da variância explicada:</a:t>
            </a:r>
          </a:p>
        </p:txBody>
      </p:sp>
    </p:spTree>
    <p:extLst>
      <p:ext uri="{BB962C8B-B14F-4D97-AF65-F5344CB8AC3E}">
        <p14:creationId xmlns:p14="http://schemas.microsoft.com/office/powerpoint/2010/main" val="152030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B0223F5-0726-48CD-E3E6-DA7DA7A3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106152"/>
            <a:ext cx="3534300" cy="3691625"/>
          </a:xfrm>
        </p:spPr>
        <p:txBody>
          <a:bodyPr/>
          <a:lstStyle/>
          <a:p>
            <a:pPr marL="114300" indent="0">
              <a:buNone/>
            </a:pPr>
            <a:r>
              <a:rPr lang="pt-PT" dirty="0"/>
              <a:t>Os três componentes principais obtidos foram muito </a:t>
            </a:r>
            <a:r>
              <a:rPr lang="pt-PT" dirty="0">
                <a:solidFill>
                  <a:schemeClr val="accent3"/>
                </a:solidFill>
              </a:rPr>
              <a:t>semelhantes</a:t>
            </a:r>
            <a:r>
              <a:rPr lang="pt-PT" dirty="0"/>
              <a:t>.</a:t>
            </a:r>
          </a:p>
          <a:p>
            <a:pPr marL="114300" indent="0">
              <a:buNone/>
            </a:pPr>
            <a:endParaRPr lang="pt-PT" dirty="0"/>
          </a:p>
          <a:p>
            <a:pPr marL="114300" indent="0">
              <a:buNone/>
            </a:pPr>
            <a:r>
              <a:rPr lang="pt-PT" dirty="0"/>
              <a:t>Isto pode sugerir que certos grupos de genes estão fortemente associados a determinadas doenças de maneira </a:t>
            </a:r>
            <a:r>
              <a:rPr lang="pt-PT" dirty="0">
                <a:solidFill>
                  <a:schemeClr val="accent2"/>
                </a:solidFill>
              </a:rPr>
              <a:t>consistente</a:t>
            </a:r>
            <a:r>
              <a:rPr lang="pt-PT" dirty="0"/>
              <a:t>.</a:t>
            </a:r>
          </a:p>
          <a:p>
            <a:pPr marL="114300" indent="0">
              <a:buNone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862FC5-7AA4-304E-80E1-59DF68037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528353"/>
            <a:ext cx="3817708" cy="577800"/>
          </a:xfrm>
        </p:spPr>
        <p:txBody>
          <a:bodyPr/>
          <a:lstStyle/>
          <a:p>
            <a:r>
              <a:rPr lang="pt-PT" dirty="0"/>
              <a:t>Redução de dimensionalidade: </a:t>
            </a:r>
            <a:r>
              <a:rPr lang="pt-PT" dirty="0">
                <a:solidFill>
                  <a:schemeClr val="accent2"/>
                </a:solidFill>
              </a:rPr>
              <a:t>PCA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FF62D7-5EA5-4383-D1E9-04303402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25" y="528353"/>
            <a:ext cx="4990875" cy="3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Muitas doenças são impulsionadas por alterações genéticas.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accent2"/>
                </a:solidFill>
              </a:rPr>
              <a:t>Associações gene-doença </a:t>
            </a:r>
            <a:r>
              <a:rPr lang="pt-PT" sz="1600" dirty="0">
                <a:solidFill>
                  <a:schemeClr val="accent3"/>
                </a:solidFill>
              </a:rPr>
              <a:t>(GDA) </a:t>
            </a:r>
            <a:r>
              <a:rPr lang="pt-PT" sz="1600" dirty="0"/>
              <a:t>quantificam a relação entre um par de gene e doença.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A GDA é normalmente construída como uma </a:t>
            </a:r>
            <a:r>
              <a:rPr lang="pt-PT" sz="1600" dirty="0">
                <a:solidFill>
                  <a:schemeClr val="accent2"/>
                </a:solidFill>
              </a:rPr>
              <a:t>rede</a:t>
            </a:r>
            <a:r>
              <a:rPr lang="pt-PT" sz="1600" dirty="0"/>
              <a:t> onde podemos investigar os </a:t>
            </a:r>
            <a:r>
              <a:rPr lang="pt-PT" sz="1600" dirty="0">
                <a:solidFill>
                  <a:schemeClr val="accent3"/>
                </a:solidFill>
              </a:rPr>
              <a:t>mecanismos gene-doença </a:t>
            </a:r>
            <a:r>
              <a:rPr lang="pt-PT" sz="1600" dirty="0"/>
              <a:t>tendo em conta múltiplos fatores genéticos e determinadas doenças.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Esta tarefa consiste em prever a </a:t>
            </a:r>
            <a:r>
              <a:rPr lang="pt-PT" sz="1600" dirty="0">
                <a:solidFill>
                  <a:schemeClr val="accent2"/>
                </a:solidFill>
              </a:rPr>
              <a:t>associação de qualquer </a:t>
            </a:r>
            <a:r>
              <a:rPr lang="pt-PT" sz="1600" dirty="0">
                <a:solidFill>
                  <a:schemeClr val="accent3"/>
                </a:solidFill>
              </a:rPr>
              <a:t>gene e doença </a:t>
            </a:r>
            <a:r>
              <a:rPr lang="pt-PT" sz="1600" dirty="0"/>
              <a:t>a partir das perspetivas de modelagem bioquímica e classificação de arestas na rede.</a:t>
            </a:r>
            <a:endParaRPr sz="16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96406D3-5097-C588-27BE-D7D12BA8B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PT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Úteis para identificar </a:t>
            </a:r>
            <a:r>
              <a:rPr lang="pt-PT" b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grupos</a:t>
            </a:r>
            <a:r>
              <a:rPr lang="pt-PT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de genes ou doenças que estão associados de maneira semelhante, possibilitando a análise de conjuntos de genes/doenças com </a:t>
            </a:r>
            <a:r>
              <a:rPr lang="pt-PT" b="0" dirty="0">
                <a:solidFill>
                  <a:schemeClr val="accent3"/>
                </a:solidFill>
                <a:effectLst/>
                <a:latin typeface="Maven Pro" panose="020B0604020202020204" charset="0"/>
              </a:rPr>
              <a:t>comportamentos comuns</a:t>
            </a:r>
            <a:r>
              <a:rPr lang="pt-PT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. </a:t>
            </a:r>
            <a:endParaRPr lang="pt-PT" dirty="0">
              <a:latin typeface="Maven Pro" panose="020B060402020202020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5398071-8EF4-E7BB-AE03-C9A2931F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626164"/>
            <a:ext cx="3761264" cy="577800"/>
          </a:xfrm>
        </p:spPr>
        <p:txBody>
          <a:bodyPr/>
          <a:lstStyle/>
          <a:p>
            <a:r>
              <a:rPr lang="pt-PT" dirty="0"/>
              <a:t>Métodos de </a:t>
            </a:r>
            <a:r>
              <a:rPr lang="pt-PT" dirty="0" err="1"/>
              <a:t>Clustering</a:t>
            </a:r>
            <a:r>
              <a:rPr lang="pt-PT" dirty="0"/>
              <a:t>: </a:t>
            </a:r>
            <a:r>
              <a:rPr lang="pt-PT" dirty="0">
                <a:solidFill>
                  <a:schemeClr val="accent3"/>
                </a:solidFill>
              </a:rPr>
              <a:t>K-</a:t>
            </a:r>
            <a:r>
              <a:rPr lang="pt-PT" dirty="0" err="1">
                <a:solidFill>
                  <a:schemeClr val="accent3"/>
                </a:solidFill>
              </a:rPr>
              <a:t>means</a:t>
            </a:r>
            <a:endParaRPr lang="pt-PT" dirty="0">
              <a:solidFill>
                <a:schemeClr val="accent3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6323C9-EA73-DAB0-32D0-445A3B37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2" y="1924013"/>
            <a:ext cx="495369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B0223F5-0726-48CD-E3E6-DA7DA7A3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106152"/>
            <a:ext cx="3411308" cy="3691625"/>
          </a:xfrm>
        </p:spPr>
        <p:txBody>
          <a:bodyPr/>
          <a:lstStyle/>
          <a:p>
            <a:pPr marL="114300" indent="0">
              <a:buNone/>
            </a:pPr>
            <a:r>
              <a:rPr lang="pt-PT" dirty="0"/>
              <a:t>K-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clustering</a:t>
            </a:r>
            <a:r>
              <a:rPr lang="pt-PT" dirty="0"/>
              <a:t> utilizando </a:t>
            </a:r>
            <a:r>
              <a:rPr lang="pt-PT" dirty="0">
                <a:solidFill>
                  <a:schemeClr val="accent2"/>
                </a:solidFill>
              </a:rPr>
              <a:t>quatro</a:t>
            </a:r>
            <a:r>
              <a:rPr lang="pt-PT" dirty="0"/>
              <a:t> clusters.</a:t>
            </a:r>
          </a:p>
          <a:p>
            <a:pPr marL="114300" indent="0">
              <a:buNone/>
            </a:pPr>
            <a:endParaRPr lang="pt-PT" dirty="0"/>
          </a:p>
          <a:p>
            <a:pPr marL="114300" indent="0">
              <a:buNone/>
            </a:pPr>
            <a:r>
              <a:rPr lang="pt-PT" dirty="0"/>
              <a:t>Apresentou bastante sobreposição (elevado número de amostras), mas três grupos encontram-se agrupados relativamente aos </a:t>
            </a:r>
            <a:r>
              <a:rPr lang="pt-PT" dirty="0" err="1">
                <a:solidFill>
                  <a:schemeClr val="accent3"/>
                </a:solidFill>
              </a:rPr>
              <a:t>centróides</a:t>
            </a:r>
            <a:r>
              <a:rPr lang="pt-PT" dirty="0"/>
              <a:t>.</a:t>
            </a:r>
          </a:p>
          <a:p>
            <a:pPr marL="114300" indent="0">
              <a:buNone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862FC5-7AA4-304E-80E1-59DF68037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528353"/>
            <a:ext cx="3817708" cy="577800"/>
          </a:xfrm>
        </p:spPr>
        <p:txBody>
          <a:bodyPr/>
          <a:lstStyle/>
          <a:p>
            <a:r>
              <a:rPr lang="pt-PT" dirty="0"/>
              <a:t>Métodos de </a:t>
            </a:r>
            <a:r>
              <a:rPr lang="pt-PT" dirty="0" err="1"/>
              <a:t>Clustering</a:t>
            </a:r>
            <a:r>
              <a:rPr lang="pt-PT" dirty="0"/>
              <a:t>: </a:t>
            </a:r>
            <a:r>
              <a:rPr lang="pt-PT" dirty="0">
                <a:solidFill>
                  <a:schemeClr val="accent3"/>
                </a:solidFill>
              </a:rPr>
              <a:t>K-</a:t>
            </a:r>
            <a:r>
              <a:rPr lang="pt-PT" dirty="0" err="1">
                <a:solidFill>
                  <a:schemeClr val="accent3"/>
                </a:solidFill>
              </a:rPr>
              <a:t>means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FBFD96-03D8-5805-2F52-806F35FC5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33" y="1106151"/>
            <a:ext cx="5113867" cy="27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8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9"/>
          <p:cNvSpPr txBox="1">
            <a:spLocks noGrp="1"/>
          </p:cNvSpPr>
          <p:nvPr>
            <p:ph type="body" idx="1"/>
          </p:nvPr>
        </p:nvSpPr>
        <p:spPr>
          <a:xfrm>
            <a:off x="597375" y="1438000"/>
            <a:ext cx="7824136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[1]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Piñero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, Janet,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et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 al. “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The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DisGeNET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knowledge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platform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 for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disease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genomics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: 2019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update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.”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Nucleic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acids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3"/>
              </a:rPr>
              <a:t> research 48.D1 (2020): D845-D855.</a:t>
            </a:r>
            <a:endParaRPr lang="pt-PT" sz="1800" b="0" i="0" u="sng" strike="noStrike" dirty="0">
              <a:solidFill>
                <a:srgbClr val="387E7B"/>
              </a:solidFill>
              <a:effectLst/>
              <a:latin typeface="Maven Pro" panose="020B0604020202020204" charset="0"/>
            </a:endParaRPr>
          </a:p>
          <a:p>
            <a:pPr algn="l"/>
            <a:endParaRPr lang="pt-PT" sz="1800" b="0" i="0" u="sng" dirty="0">
              <a:solidFill>
                <a:srgbClr val="4A4A4A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[2]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Halavi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,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Maryam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,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et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 al. “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MedGen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.”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The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 NCBI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Handbook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 [Internet]. 2nd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edition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.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National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Center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 for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Biotechnology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 </a:t>
            </a:r>
            <a:r>
              <a:rPr lang="pt-PT" sz="1800" b="0" i="0" u="sng" strike="noStrike" dirty="0" err="1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Information</a:t>
            </a:r>
            <a:r>
              <a:rPr lang="pt-PT" sz="1800" b="0" i="0" u="sng" strike="noStrike" dirty="0">
                <a:solidFill>
                  <a:srgbClr val="387E7B"/>
                </a:solidFill>
                <a:effectLst/>
                <a:latin typeface="Maven Pro" panose="020B0604020202020204" charset="0"/>
                <a:hlinkClick r:id="rId4"/>
              </a:rPr>
              <a:t> (US), 2018</a:t>
            </a:r>
            <a:endParaRPr lang="pt-PT" sz="1800" b="0" i="0" u="sng" dirty="0">
              <a:solidFill>
                <a:srgbClr val="4A4A4A"/>
              </a:solidFill>
              <a:effectLst/>
              <a:latin typeface="Maven Pro" panose="020B0604020202020204" charset="0"/>
            </a:endParaRPr>
          </a:p>
        </p:txBody>
      </p:sp>
      <p:sp>
        <p:nvSpPr>
          <p:cNvPr id="1580" name="Google Shape;1580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Referências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84438" y="1016457"/>
            <a:ext cx="4047773" cy="2980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PT" dirty="0"/>
              <a:t>Uma alta associação entre um </a:t>
            </a:r>
            <a:r>
              <a:rPr lang="pt-PT" dirty="0">
                <a:solidFill>
                  <a:schemeClr val="accent3"/>
                </a:solidFill>
              </a:rPr>
              <a:t>gene</a:t>
            </a:r>
            <a:r>
              <a:rPr lang="pt-PT" dirty="0"/>
              <a:t> e uma </a:t>
            </a:r>
            <a:r>
              <a:rPr lang="pt-PT" dirty="0">
                <a:solidFill>
                  <a:schemeClr val="accent3"/>
                </a:solidFill>
              </a:rPr>
              <a:t>doença</a:t>
            </a:r>
            <a:r>
              <a:rPr lang="pt-PT" dirty="0"/>
              <a:t> pode indicar um potencial alvo terapêutico para essa doença.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Assim, compreender a GDA utilizando </a:t>
            </a:r>
            <a:r>
              <a:rPr lang="pt-PT" i="1" dirty="0" err="1">
                <a:solidFill>
                  <a:schemeClr val="accent2"/>
                </a:solidFill>
              </a:rPr>
              <a:t>machine</a:t>
            </a:r>
            <a:r>
              <a:rPr lang="pt-PT" i="1" dirty="0">
                <a:solidFill>
                  <a:schemeClr val="accent2"/>
                </a:solidFill>
              </a:rPr>
              <a:t> </a:t>
            </a:r>
            <a:r>
              <a:rPr lang="pt-PT" i="1" dirty="0" err="1">
                <a:solidFill>
                  <a:schemeClr val="accent2"/>
                </a:solidFill>
              </a:rPr>
              <a:t>learning</a:t>
            </a:r>
            <a:r>
              <a:rPr lang="pt-PT" i="1" dirty="0">
                <a:solidFill>
                  <a:schemeClr val="accent2"/>
                </a:solidFill>
              </a:rPr>
              <a:t> </a:t>
            </a:r>
            <a:r>
              <a:rPr lang="pt-PT" dirty="0"/>
              <a:t>de forma precisa, pode trazer inúmeras oportunidades terapêuticas.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Impacto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m 15" descr="Uma imagem com captura de ecrã, Gráficos, texto, design gráfico&#10;&#10;Descrição gerada automaticamente">
            <a:extLst>
              <a:ext uri="{FF2B5EF4-FFF2-40B4-BE49-F238E27FC236}">
                <a16:creationId xmlns:a16="http://schemas.microsoft.com/office/drawing/2014/main" id="{14E027DF-64AE-1300-ED69-65FFD4D2A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74"/>
          <a:stretch/>
        </p:blipFill>
        <p:spPr>
          <a:xfrm>
            <a:off x="5416880" y="1165155"/>
            <a:ext cx="2050804" cy="28586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Pipeline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89068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Pesquisa biomédica, descoberta de alvos terapêuticos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Produto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Generalização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2152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Pares de gene e doença não vistos com previsão precisa de associação.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6" y="3829680"/>
            <a:ext cx="2006417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Qualquer terapêutica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92341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Visão geral da </a:t>
            </a:r>
            <a:r>
              <a:rPr lang="en" dirty="0">
                <a:solidFill>
                  <a:schemeClr val="accent2"/>
                </a:solidFill>
              </a:rPr>
              <a:t>previsão da </a:t>
            </a:r>
            <a:r>
              <a:rPr lang="en" dirty="0">
                <a:solidFill>
                  <a:schemeClr val="accent3"/>
                </a:solidFill>
              </a:rPr>
              <a:t>GDA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Descrição do </a:t>
            </a:r>
            <a:r>
              <a:rPr lang="en" i="1" dirty="0">
                <a:solidFill>
                  <a:schemeClr val="accent2"/>
                </a:solidFill>
              </a:rPr>
              <a:t>dataset</a:t>
            </a:r>
            <a:endParaRPr i="1" dirty="0">
              <a:solidFill>
                <a:schemeClr val="accent2"/>
              </a:solidFill>
            </a:endParaRPr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15355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DisGeNet</a:t>
            </a:r>
            <a:endParaRPr i="1"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877687" y="1629093"/>
            <a:ext cx="2802044" cy="2238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É uma plataforma que contém uma das maiores coleções publicamente disponíveis de </a:t>
            </a:r>
            <a:r>
              <a:rPr lang="pt-PT" dirty="0">
                <a:solidFill>
                  <a:schemeClr val="accent2"/>
                </a:solidFill>
              </a:rPr>
              <a:t>genes e variantes associados a </a:t>
            </a:r>
            <a:r>
              <a:rPr lang="pt-PT" dirty="0">
                <a:solidFill>
                  <a:schemeClr val="accent3"/>
                </a:solidFill>
              </a:rPr>
              <a:t>doenças humanas</a:t>
            </a:r>
            <a:r>
              <a:rPr lang="pt-P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Os dados são homogeneamente anotados com vocabulários controlados e ontologias impulsionadas pela comunidade.  </a:t>
            </a:r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TDC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2263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i="1" dirty="0">
                <a:solidFill>
                  <a:schemeClr val="accent2"/>
                </a:solidFill>
              </a:rPr>
              <a:t>Target </a:t>
            </a:r>
            <a:r>
              <a:rPr lang="pt-PT" i="1" dirty="0" err="1">
                <a:solidFill>
                  <a:schemeClr val="accent2"/>
                </a:solidFill>
              </a:rPr>
              <a:t>Discovery</a:t>
            </a:r>
            <a:r>
              <a:rPr lang="pt-PT" i="1" dirty="0">
                <a:solidFill>
                  <a:schemeClr val="accent2"/>
                </a:solidFill>
              </a:rPr>
              <a:t> Consortium </a:t>
            </a:r>
            <a:r>
              <a:rPr lang="pt-PT" dirty="0"/>
              <a:t>utiliza o subconjunto </a:t>
            </a:r>
            <a:r>
              <a:rPr lang="pt-PT" dirty="0">
                <a:solidFill>
                  <a:schemeClr val="accent2"/>
                </a:solidFill>
              </a:rPr>
              <a:t>curado</a:t>
            </a:r>
            <a:r>
              <a:rPr lang="pt-PT" dirty="0"/>
              <a:t> de </a:t>
            </a:r>
            <a:r>
              <a:rPr lang="pt-PT" i="1" dirty="0"/>
              <a:t>UNIPROT</a:t>
            </a:r>
            <a:r>
              <a:rPr lang="pt-PT" dirty="0"/>
              <a:t>, </a:t>
            </a:r>
            <a:r>
              <a:rPr lang="pt-PT" i="1" dirty="0"/>
              <a:t>CGI</a:t>
            </a:r>
            <a:r>
              <a:rPr lang="pt-PT" dirty="0"/>
              <a:t>, </a:t>
            </a:r>
            <a:r>
              <a:rPr lang="pt-PT" i="1" dirty="0" err="1"/>
              <a:t>ClinGen</a:t>
            </a:r>
            <a:r>
              <a:rPr lang="pt-PT" dirty="0"/>
              <a:t>, </a:t>
            </a:r>
            <a:r>
              <a:rPr lang="pt-PT" i="1" dirty="0" err="1"/>
              <a:t>Genomics</a:t>
            </a:r>
            <a:r>
              <a:rPr lang="pt-PT" i="1" dirty="0"/>
              <a:t> </a:t>
            </a:r>
            <a:r>
              <a:rPr lang="pt-PT" i="1" dirty="0" err="1"/>
              <a:t>England</a:t>
            </a:r>
            <a:r>
              <a:rPr lang="pt-PT" i="1" dirty="0"/>
              <a:t>, CTD</a:t>
            </a:r>
            <a:r>
              <a:rPr lang="pt-PT" dirty="0"/>
              <a:t>, </a:t>
            </a:r>
            <a:r>
              <a:rPr lang="pt-PT" i="1" dirty="0" err="1"/>
              <a:t>PsyGeNET</a:t>
            </a:r>
            <a:r>
              <a:rPr lang="pt-PT" dirty="0"/>
              <a:t> e </a:t>
            </a:r>
            <a:r>
              <a:rPr lang="pt-PT" i="1" dirty="0" err="1"/>
              <a:t>Orphanet</a:t>
            </a:r>
            <a:r>
              <a:rPr lang="pt-PT" dirty="0"/>
              <a:t>. A TDC mapeia o </a:t>
            </a:r>
            <a:r>
              <a:rPr lang="pt-PT" dirty="0">
                <a:solidFill>
                  <a:schemeClr val="accent3"/>
                </a:solidFill>
              </a:rPr>
              <a:t>ID da doença </a:t>
            </a:r>
            <a:r>
              <a:rPr lang="pt-PT" dirty="0"/>
              <a:t>para a definição da doença por meio do </a:t>
            </a:r>
            <a:r>
              <a:rPr lang="pt-PT" i="1" dirty="0" err="1"/>
              <a:t>MedGen</a:t>
            </a:r>
            <a:r>
              <a:rPr lang="pt-PT" dirty="0"/>
              <a:t> e mapeia o </a:t>
            </a:r>
            <a:r>
              <a:rPr lang="pt-PT" dirty="0" err="1">
                <a:solidFill>
                  <a:schemeClr val="accent3"/>
                </a:solidFill>
              </a:rPr>
              <a:t>GeneID</a:t>
            </a:r>
            <a:r>
              <a:rPr lang="pt-PT" dirty="0"/>
              <a:t> para a sequência de aminoácidos do </a:t>
            </a:r>
            <a:r>
              <a:rPr lang="pt-PT" i="1" dirty="0" err="1"/>
              <a:t>UniProt</a:t>
            </a:r>
            <a:r>
              <a:rPr lang="pt-PT" dirty="0"/>
              <a:t>.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</p:cNvCxnSpPr>
          <p:nvPr/>
        </p:nvCxnSpPr>
        <p:spPr>
          <a:xfrm rot="10800000" flipH="1" flipV="1">
            <a:off x="841078" y="1665825"/>
            <a:ext cx="2543699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762186" y="3589664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Tarefa e composição do </a:t>
            </a:r>
            <a:r>
              <a:rPr lang="en" i="1" dirty="0">
                <a:solidFill>
                  <a:schemeClr val="accent2"/>
                </a:solidFill>
              </a:rPr>
              <a:t>dataset</a:t>
            </a:r>
            <a:endParaRPr sz="3000" i="1" dirty="0">
              <a:solidFill>
                <a:schemeClr val="accent2"/>
              </a:solidFill>
            </a:endParaRPr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127948" y="139021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Pares de 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gene - </a:t>
            </a:r>
            <a:r>
              <a:rPr lang="en" dirty="0">
                <a:solidFill>
                  <a:schemeClr val="accent3"/>
                </a:solidFill>
              </a:rPr>
              <a:t>doença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6127948" y="339598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Doenças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127948" y="291250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7 399</a:t>
            </a:r>
            <a:endParaRPr sz="1600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545591" y="1524001"/>
            <a:ext cx="2599867" cy="250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Dada a descrição da doença e a sequência de aminoácidos do gene, prever a sua associação.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dirty="0"/>
              <a:t>Problema de </a:t>
            </a:r>
            <a:r>
              <a:rPr lang="pt-PT" dirty="0">
                <a:solidFill>
                  <a:schemeClr val="accent2"/>
                </a:solidFill>
              </a:rPr>
              <a:t>Regressão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127948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52 476</a:t>
            </a:r>
            <a:endParaRPr sz="1600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6026248" y="3959505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7 095</a:t>
            </a:r>
            <a:endParaRPr sz="1600"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127948" y="23978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Genes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3492097" y="1672967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215997" y="2034917"/>
            <a:ext cx="693278" cy="10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  <a:solidFill>
            <a:schemeClr val="tx1">
              <a:lumMod val="75000"/>
            </a:schemeClr>
          </a:solidFill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217;p59">
            <a:extLst>
              <a:ext uri="{FF2B5EF4-FFF2-40B4-BE49-F238E27FC236}">
                <a16:creationId xmlns:a16="http://schemas.microsoft.com/office/drawing/2014/main" id="{9E6D508C-B672-B84A-C264-8FC2AD47B508}"/>
              </a:ext>
            </a:extLst>
          </p:cNvPr>
          <p:cNvGrpSpPr/>
          <p:nvPr/>
        </p:nvGrpSpPr>
        <p:grpSpPr>
          <a:xfrm>
            <a:off x="3588995" y="1746455"/>
            <a:ext cx="525690" cy="535026"/>
            <a:chOff x="6275635" y="4282651"/>
            <a:chExt cx="209383" cy="3667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Google Shape;10218;p59">
              <a:extLst>
                <a:ext uri="{FF2B5EF4-FFF2-40B4-BE49-F238E27FC236}">
                  <a16:creationId xmlns:a16="http://schemas.microsoft.com/office/drawing/2014/main" id="{B679A7E0-7293-8B84-23DD-2178F208EB8F}"/>
                </a:ext>
              </a:extLst>
            </p:cNvPr>
            <p:cNvSpPr/>
            <p:nvPr/>
          </p:nvSpPr>
          <p:spPr>
            <a:xfrm>
              <a:off x="6275635" y="4282651"/>
              <a:ext cx="89162" cy="366778"/>
            </a:xfrm>
            <a:custGeom>
              <a:avLst/>
              <a:gdLst/>
              <a:ahLst/>
              <a:cxnLst/>
              <a:rect l="l" t="t" r="r" b="b"/>
              <a:pathLst>
                <a:path w="2799" h="11514" extrusionOk="0">
                  <a:moveTo>
                    <a:pt x="1382" y="1751"/>
                  </a:moveTo>
                  <a:cubicBezTo>
                    <a:pt x="1667" y="1917"/>
                    <a:pt x="1929" y="2084"/>
                    <a:pt x="2132" y="2275"/>
                  </a:cubicBezTo>
                  <a:lnTo>
                    <a:pt x="620" y="2275"/>
                  </a:lnTo>
                  <a:cubicBezTo>
                    <a:pt x="822" y="2084"/>
                    <a:pt x="1084" y="1917"/>
                    <a:pt x="1382" y="1751"/>
                  </a:cubicBezTo>
                  <a:close/>
                  <a:moveTo>
                    <a:pt x="2370" y="2620"/>
                  </a:moveTo>
                  <a:cubicBezTo>
                    <a:pt x="2465" y="2822"/>
                    <a:pt x="2489" y="3048"/>
                    <a:pt x="2382" y="3298"/>
                  </a:cubicBezTo>
                  <a:lnTo>
                    <a:pt x="381" y="3298"/>
                  </a:lnTo>
                  <a:cubicBezTo>
                    <a:pt x="298" y="3084"/>
                    <a:pt x="286" y="2858"/>
                    <a:pt x="381" y="2620"/>
                  </a:cubicBezTo>
                  <a:close/>
                  <a:moveTo>
                    <a:pt x="2144" y="3644"/>
                  </a:moveTo>
                  <a:cubicBezTo>
                    <a:pt x="1953" y="3834"/>
                    <a:pt x="1679" y="4001"/>
                    <a:pt x="1382" y="4168"/>
                  </a:cubicBezTo>
                  <a:cubicBezTo>
                    <a:pt x="1096" y="4001"/>
                    <a:pt x="822" y="3834"/>
                    <a:pt x="620" y="3644"/>
                  </a:cubicBezTo>
                  <a:close/>
                  <a:moveTo>
                    <a:pt x="2441" y="5918"/>
                  </a:moveTo>
                  <a:cubicBezTo>
                    <a:pt x="2334" y="6394"/>
                    <a:pt x="1893" y="6680"/>
                    <a:pt x="1382" y="6966"/>
                  </a:cubicBezTo>
                  <a:cubicBezTo>
                    <a:pt x="881" y="6680"/>
                    <a:pt x="429" y="6394"/>
                    <a:pt x="346" y="5918"/>
                  </a:cubicBezTo>
                  <a:close/>
                  <a:moveTo>
                    <a:pt x="1382" y="7347"/>
                  </a:moveTo>
                  <a:cubicBezTo>
                    <a:pt x="1679" y="7513"/>
                    <a:pt x="1953" y="7680"/>
                    <a:pt x="2144" y="7870"/>
                  </a:cubicBezTo>
                  <a:lnTo>
                    <a:pt x="620" y="7870"/>
                  </a:lnTo>
                  <a:cubicBezTo>
                    <a:pt x="822" y="7680"/>
                    <a:pt x="1096" y="7513"/>
                    <a:pt x="1382" y="7347"/>
                  </a:cubicBezTo>
                  <a:close/>
                  <a:moveTo>
                    <a:pt x="2394" y="8216"/>
                  </a:moveTo>
                  <a:cubicBezTo>
                    <a:pt x="2489" y="8454"/>
                    <a:pt x="2489" y="8680"/>
                    <a:pt x="2382" y="8894"/>
                  </a:cubicBezTo>
                  <a:lnTo>
                    <a:pt x="405" y="8894"/>
                  </a:lnTo>
                  <a:cubicBezTo>
                    <a:pt x="298" y="8656"/>
                    <a:pt x="298" y="8442"/>
                    <a:pt x="405" y="8216"/>
                  </a:cubicBezTo>
                  <a:close/>
                  <a:moveTo>
                    <a:pt x="2132" y="9240"/>
                  </a:moveTo>
                  <a:cubicBezTo>
                    <a:pt x="1929" y="9430"/>
                    <a:pt x="1667" y="9597"/>
                    <a:pt x="1382" y="9764"/>
                  </a:cubicBezTo>
                  <a:cubicBezTo>
                    <a:pt x="1096" y="9597"/>
                    <a:pt x="834" y="9430"/>
                    <a:pt x="620" y="9240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846"/>
                    <a:pt x="524" y="1251"/>
                    <a:pt x="1072" y="1560"/>
                  </a:cubicBezTo>
                  <a:cubicBezTo>
                    <a:pt x="500" y="1894"/>
                    <a:pt x="0" y="2310"/>
                    <a:pt x="0" y="2965"/>
                  </a:cubicBezTo>
                  <a:cubicBezTo>
                    <a:pt x="0" y="3644"/>
                    <a:pt x="524" y="4049"/>
                    <a:pt x="1072" y="4358"/>
                  </a:cubicBezTo>
                  <a:cubicBezTo>
                    <a:pt x="524" y="4668"/>
                    <a:pt x="0" y="5072"/>
                    <a:pt x="0" y="5763"/>
                  </a:cubicBezTo>
                  <a:cubicBezTo>
                    <a:pt x="0" y="6442"/>
                    <a:pt x="524" y="6847"/>
                    <a:pt x="1072" y="7156"/>
                  </a:cubicBezTo>
                  <a:cubicBezTo>
                    <a:pt x="524" y="7466"/>
                    <a:pt x="0" y="7870"/>
                    <a:pt x="0" y="8549"/>
                  </a:cubicBezTo>
                  <a:cubicBezTo>
                    <a:pt x="0" y="8799"/>
                    <a:pt x="72" y="9002"/>
                    <a:pt x="179" y="9180"/>
                  </a:cubicBezTo>
                  <a:cubicBezTo>
                    <a:pt x="227" y="9240"/>
                    <a:pt x="322" y="9525"/>
                    <a:pt x="1072" y="9954"/>
                  </a:cubicBezTo>
                  <a:cubicBezTo>
                    <a:pt x="524" y="10264"/>
                    <a:pt x="0" y="10668"/>
                    <a:pt x="0" y="11359"/>
                  </a:cubicBezTo>
                  <a:cubicBezTo>
                    <a:pt x="0" y="11442"/>
                    <a:pt x="72" y="11514"/>
                    <a:pt x="167" y="11514"/>
                  </a:cubicBezTo>
                  <a:cubicBezTo>
                    <a:pt x="250" y="11514"/>
                    <a:pt x="322" y="11442"/>
                    <a:pt x="322" y="11359"/>
                  </a:cubicBezTo>
                  <a:cubicBezTo>
                    <a:pt x="322" y="10776"/>
                    <a:pt x="834" y="10466"/>
                    <a:pt x="1393" y="10145"/>
                  </a:cubicBezTo>
                  <a:cubicBezTo>
                    <a:pt x="1965" y="10466"/>
                    <a:pt x="2465" y="10776"/>
                    <a:pt x="2465" y="11359"/>
                  </a:cubicBezTo>
                  <a:cubicBezTo>
                    <a:pt x="2465" y="11442"/>
                    <a:pt x="2548" y="11514"/>
                    <a:pt x="2632" y="11514"/>
                  </a:cubicBezTo>
                  <a:cubicBezTo>
                    <a:pt x="2727" y="11514"/>
                    <a:pt x="2798" y="11442"/>
                    <a:pt x="2798" y="11359"/>
                  </a:cubicBezTo>
                  <a:cubicBezTo>
                    <a:pt x="2798" y="10668"/>
                    <a:pt x="2274" y="10264"/>
                    <a:pt x="1727" y="9954"/>
                  </a:cubicBezTo>
                  <a:cubicBezTo>
                    <a:pt x="2286" y="9633"/>
                    <a:pt x="2798" y="9216"/>
                    <a:pt x="2798" y="8561"/>
                  </a:cubicBezTo>
                  <a:cubicBezTo>
                    <a:pt x="2798" y="7870"/>
                    <a:pt x="2274" y="7466"/>
                    <a:pt x="1727" y="7156"/>
                  </a:cubicBezTo>
                  <a:cubicBezTo>
                    <a:pt x="2274" y="6847"/>
                    <a:pt x="2798" y="6442"/>
                    <a:pt x="2798" y="5763"/>
                  </a:cubicBezTo>
                  <a:cubicBezTo>
                    <a:pt x="2798" y="5608"/>
                    <a:pt x="2763" y="5465"/>
                    <a:pt x="2727" y="5346"/>
                  </a:cubicBezTo>
                  <a:cubicBezTo>
                    <a:pt x="2699" y="5273"/>
                    <a:pt x="2629" y="5227"/>
                    <a:pt x="2560" y="5227"/>
                  </a:cubicBezTo>
                  <a:cubicBezTo>
                    <a:pt x="2539" y="5227"/>
                    <a:pt x="2519" y="5231"/>
                    <a:pt x="2501" y="5239"/>
                  </a:cubicBezTo>
                  <a:cubicBezTo>
                    <a:pt x="2405" y="5263"/>
                    <a:pt x="2370" y="5370"/>
                    <a:pt x="2394" y="5465"/>
                  </a:cubicBezTo>
                  <a:cubicBezTo>
                    <a:pt x="2405" y="5501"/>
                    <a:pt x="2405" y="5549"/>
                    <a:pt x="2405" y="5596"/>
                  </a:cubicBezTo>
                  <a:lnTo>
                    <a:pt x="322" y="5596"/>
                  </a:lnTo>
                  <a:cubicBezTo>
                    <a:pt x="417" y="5132"/>
                    <a:pt x="881" y="4834"/>
                    <a:pt x="1370" y="4549"/>
                  </a:cubicBezTo>
                  <a:cubicBezTo>
                    <a:pt x="1560" y="4656"/>
                    <a:pt x="1774" y="4775"/>
                    <a:pt x="1929" y="4906"/>
                  </a:cubicBezTo>
                  <a:cubicBezTo>
                    <a:pt x="1960" y="4932"/>
                    <a:pt x="1998" y="4944"/>
                    <a:pt x="2035" y="4944"/>
                  </a:cubicBezTo>
                  <a:cubicBezTo>
                    <a:pt x="2084" y="4944"/>
                    <a:pt x="2134" y="4923"/>
                    <a:pt x="2167" y="4882"/>
                  </a:cubicBezTo>
                  <a:cubicBezTo>
                    <a:pt x="2227" y="4811"/>
                    <a:pt x="2215" y="4703"/>
                    <a:pt x="2144" y="4644"/>
                  </a:cubicBezTo>
                  <a:cubicBezTo>
                    <a:pt x="2001" y="4537"/>
                    <a:pt x="1858" y="4453"/>
                    <a:pt x="1703" y="4358"/>
                  </a:cubicBezTo>
                  <a:cubicBezTo>
                    <a:pt x="2263" y="4049"/>
                    <a:pt x="2775" y="3644"/>
                    <a:pt x="2775" y="2965"/>
                  </a:cubicBezTo>
                  <a:cubicBezTo>
                    <a:pt x="2775" y="2727"/>
                    <a:pt x="2703" y="2513"/>
                    <a:pt x="2596" y="2334"/>
                  </a:cubicBezTo>
                  <a:cubicBezTo>
                    <a:pt x="2560" y="2275"/>
                    <a:pt x="2441" y="1989"/>
                    <a:pt x="1703" y="1560"/>
                  </a:cubicBezTo>
                  <a:cubicBezTo>
                    <a:pt x="2263" y="1239"/>
                    <a:pt x="2798" y="846"/>
                    <a:pt x="2798" y="167"/>
                  </a:cubicBezTo>
                  <a:cubicBezTo>
                    <a:pt x="2798" y="72"/>
                    <a:pt x="2727" y="0"/>
                    <a:pt x="2632" y="0"/>
                  </a:cubicBezTo>
                  <a:cubicBezTo>
                    <a:pt x="2548" y="0"/>
                    <a:pt x="2465" y="72"/>
                    <a:pt x="2465" y="167"/>
                  </a:cubicBezTo>
                  <a:cubicBezTo>
                    <a:pt x="2465" y="739"/>
                    <a:pt x="1965" y="1060"/>
                    <a:pt x="1393" y="1370"/>
                  </a:cubicBezTo>
                  <a:cubicBezTo>
                    <a:pt x="834" y="1060"/>
                    <a:pt x="322" y="727"/>
                    <a:pt x="322" y="167"/>
                  </a:cubicBez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19;p59">
              <a:extLst>
                <a:ext uri="{FF2B5EF4-FFF2-40B4-BE49-F238E27FC236}">
                  <a16:creationId xmlns:a16="http://schemas.microsoft.com/office/drawing/2014/main" id="{61C09841-A77A-88AA-9959-3D4EFEBE66BE}"/>
                </a:ext>
              </a:extLst>
            </p:cNvPr>
            <p:cNvSpPr/>
            <p:nvPr/>
          </p:nvSpPr>
          <p:spPr>
            <a:xfrm>
              <a:off x="6395474" y="4282651"/>
              <a:ext cx="89544" cy="366778"/>
            </a:xfrm>
            <a:custGeom>
              <a:avLst/>
              <a:gdLst/>
              <a:ahLst/>
              <a:cxnLst/>
              <a:rect l="l" t="t" r="r" b="b"/>
              <a:pathLst>
                <a:path w="2811" h="11514" extrusionOk="0">
                  <a:moveTo>
                    <a:pt x="2799" y="2906"/>
                  </a:moveTo>
                  <a:cubicBezTo>
                    <a:pt x="2799" y="2912"/>
                    <a:pt x="2802" y="2914"/>
                    <a:pt x="2803" y="2914"/>
                  </a:cubicBezTo>
                  <a:cubicBezTo>
                    <a:pt x="2805" y="2914"/>
                    <a:pt x="2805" y="2912"/>
                    <a:pt x="2799" y="2906"/>
                  </a:cubicBezTo>
                  <a:close/>
                  <a:moveTo>
                    <a:pt x="2453" y="3096"/>
                  </a:moveTo>
                  <a:cubicBezTo>
                    <a:pt x="2382" y="3584"/>
                    <a:pt x="1918" y="3870"/>
                    <a:pt x="1406" y="4168"/>
                  </a:cubicBezTo>
                  <a:cubicBezTo>
                    <a:pt x="882" y="3870"/>
                    <a:pt x="417" y="3584"/>
                    <a:pt x="346" y="3096"/>
                  </a:cubicBezTo>
                  <a:close/>
                  <a:moveTo>
                    <a:pt x="1394" y="4549"/>
                  </a:moveTo>
                  <a:cubicBezTo>
                    <a:pt x="1680" y="4715"/>
                    <a:pt x="1965" y="4882"/>
                    <a:pt x="2156" y="5072"/>
                  </a:cubicBezTo>
                  <a:lnTo>
                    <a:pt x="644" y="5072"/>
                  </a:lnTo>
                  <a:cubicBezTo>
                    <a:pt x="834" y="4882"/>
                    <a:pt x="1120" y="4715"/>
                    <a:pt x="1394" y="4549"/>
                  </a:cubicBezTo>
                  <a:close/>
                  <a:moveTo>
                    <a:pt x="2394" y="5418"/>
                  </a:moveTo>
                  <a:cubicBezTo>
                    <a:pt x="2501" y="5644"/>
                    <a:pt x="2501" y="5858"/>
                    <a:pt x="2394" y="6096"/>
                  </a:cubicBezTo>
                  <a:lnTo>
                    <a:pt x="406" y="6096"/>
                  </a:lnTo>
                  <a:cubicBezTo>
                    <a:pt x="298" y="5858"/>
                    <a:pt x="298" y="5644"/>
                    <a:pt x="406" y="5418"/>
                  </a:cubicBezTo>
                  <a:close/>
                  <a:moveTo>
                    <a:pt x="2156" y="6442"/>
                  </a:moveTo>
                  <a:cubicBezTo>
                    <a:pt x="1965" y="6632"/>
                    <a:pt x="1680" y="6799"/>
                    <a:pt x="1406" y="6966"/>
                  </a:cubicBezTo>
                  <a:cubicBezTo>
                    <a:pt x="1120" y="6799"/>
                    <a:pt x="846" y="6632"/>
                    <a:pt x="644" y="6442"/>
                  </a:cubicBezTo>
                  <a:close/>
                  <a:moveTo>
                    <a:pt x="1406" y="7347"/>
                  </a:moveTo>
                  <a:cubicBezTo>
                    <a:pt x="1906" y="7632"/>
                    <a:pt x="2358" y="7918"/>
                    <a:pt x="2453" y="8382"/>
                  </a:cubicBezTo>
                  <a:lnTo>
                    <a:pt x="358" y="8382"/>
                  </a:lnTo>
                  <a:cubicBezTo>
                    <a:pt x="453" y="7918"/>
                    <a:pt x="906" y="7632"/>
                    <a:pt x="1406" y="7347"/>
                  </a:cubicBezTo>
                  <a:close/>
                  <a:moveTo>
                    <a:pt x="2442" y="8716"/>
                  </a:moveTo>
                  <a:cubicBezTo>
                    <a:pt x="2370" y="9180"/>
                    <a:pt x="1906" y="9478"/>
                    <a:pt x="1406" y="9764"/>
                  </a:cubicBezTo>
                  <a:cubicBezTo>
                    <a:pt x="894" y="9478"/>
                    <a:pt x="429" y="9192"/>
                    <a:pt x="346" y="8716"/>
                  </a:cubicBezTo>
                  <a:close/>
                  <a:moveTo>
                    <a:pt x="179" y="0"/>
                  </a:moveTo>
                  <a:cubicBezTo>
                    <a:pt x="96" y="0"/>
                    <a:pt x="13" y="72"/>
                    <a:pt x="13" y="167"/>
                  </a:cubicBezTo>
                  <a:cubicBezTo>
                    <a:pt x="13" y="858"/>
                    <a:pt x="548" y="1251"/>
                    <a:pt x="1084" y="1560"/>
                  </a:cubicBezTo>
                  <a:cubicBezTo>
                    <a:pt x="953" y="1632"/>
                    <a:pt x="834" y="1715"/>
                    <a:pt x="715" y="1786"/>
                  </a:cubicBezTo>
                  <a:cubicBezTo>
                    <a:pt x="584" y="1870"/>
                    <a:pt x="656" y="2096"/>
                    <a:pt x="822" y="2096"/>
                  </a:cubicBezTo>
                  <a:cubicBezTo>
                    <a:pt x="906" y="2096"/>
                    <a:pt x="870" y="2072"/>
                    <a:pt x="1430" y="1751"/>
                  </a:cubicBezTo>
                  <a:cubicBezTo>
                    <a:pt x="1918" y="2036"/>
                    <a:pt x="2370" y="2310"/>
                    <a:pt x="2477" y="2751"/>
                  </a:cubicBezTo>
                  <a:lnTo>
                    <a:pt x="406" y="2751"/>
                  </a:lnTo>
                  <a:cubicBezTo>
                    <a:pt x="417" y="2703"/>
                    <a:pt x="417" y="2644"/>
                    <a:pt x="429" y="2608"/>
                  </a:cubicBezTo>
                  <a:cubicBezTo>
                    <a:pt x="477" y="2513"/>
                    <a:pt x="429" y="2429"/>
                    <a:pt x="346" y="2382"/>
                  </a:cubicBezTo>
                  <a:cubicBezTo>
                    <a:pt x="320" y="2369"/>
                    <a:pt x="295" y="2363"/>
                    <a:pt x="271" y="2363"/>
                  </a:cubicBezTo>
                  <a:cubicBezTo>
                    <a:pt x="208" y="2363"/>
                    <a:pt x="154" y="2404"/>
                    <a:pt x="120" y="2465"/>
                  </a:cubicBezTo>
                  <a:cubicBezTo>
                    <a:pt x="60" y="2608"/>
                    <a:pt x="36" y="2751"/>
                    <a:pt x="13" y="2917"/>
                  </a:cubicBezTo>
                  <a:lnTo>
                    <a:pt x="13" y="2929"/>
                  </a:lnTo>
                  <a:cubicBezTo>
                    <a:pt x="1" y="3620"/>
                    <a:pt x="489" y="4013"/>
                    <a:pt x="1084" y="4358"/>
                  </a:cubicBezTo>
                  <a:cubicBezTo>
                    <a:pt x="537" y="4668"/>
                    <a:pt x="13" y="5072"/>
                    <a:pt x="13" y="5763"/>
                  </a:cubicBezTo>
                  <a:cubicBezTo>
                    <a:pt x="13" y="6442"/>
                    <a:pt x="537" y="6847"/>
                    <a:pt x="1084" y="7156"/>
                  </a:cubicBezTo>
                  <a:cubicBezTo>
                    <a:pt x="513" y="7501"/>
                    <a:pt x="13" y="7882"/>
                    <a:pt x="13" y="8561"/>
                  </a:cubicBezTo>
                  <a:cubicBezTo>
                    <a:pt x="13" y="9240"/>
                    <a:pt x="537" y="9644"/>
                    <a:pt x="1084" y="9954"/>
                  </a:cubicBezTo>
                  <a:cubicBezTo>
                    <a:pt x="537" y="10264"/>
                    <a:pt x="13" y="10668"/>
                    <a:pt x="13" y="11359"/>
                  </a:cubicBezTo>
                  <a:cubicBezTo>
                    <a:pt x="13" y="11442"/>
                    <a:pt x="96" y="11514"/>
                    <a:pt x="179" y="11514"/>
                  </a:cubicBezTo>
                  <a:cubicBezTo>
                    <a:pt x="275" y="11514"/>
                    <a:pt x="346" y="11442"/>
                    <a:pt x="346" y="11359"/>
                  </a:cubicBezTo>
                  <a:cubicBezTo>
                    <a:pt x="346" y="10776"/>
                    <a:pt x="846" y="10466"/>
                    <a:pt x="1418" y="10145"/>
                  </a:cubicBezTo>
                  <a:cubicBezTo>
                    <a:pt x="1977" y="10466"/>
                    <a:pt x="2489" y="10776"/>
                    <a:pt x="2489" y="11359"/>
                  </a:cubicBezTo>
                  <a:cubicBezTo>
                    <a:pt x="2489" y="11442"/>
                    <a:pt x="2561" y="11514"/>
                    <a:pt x="2656" y="11514"/>
                  </a:cubicBezTo>
                  <a:cubicBezTo>
                    <a:pt x="2739" y="11514"/>
                    <a:pt x="2811" y="11442"/>
                    <a:pt x="2811" y="11359"/>
                  </a:cubicBezTo>
                  <a:cubicBezTo>
                    <a:pt x="2811" y="10668"/>
                    <a:pt x="2299" y="10264"/>
                    <a:pt x="1739" y="9954"/>
                  </a:cubicBezTo>
                  <a:cubicBezTo>
                    <a:pt x="2322" y="9609"/>
                    <a:pt x="2811" y="9228"/>
                    <a:pt x="2811" y="8537"/>
                  </a:cubicBezTo>
                  <a:cubicBezTo>
                    <a:pt x="2811" y="7859"/>
                    <a:pt x="2299" y="7466"/>
                    <a:pt x="1739" y="7144"/>
                  </a:cubicBezTo>
                  <a:cubicBezTo>
                    <a:pt x="2299" y="6835"/>
                    <a:pt x="2811" y="6430"/>
                    <a:pt x="2811" y="5739"/>
                  </a:cubicBezTo>
                  <a:cubicBezTo>
                    <a:pt x="2811" y="5061"/>
                    <a:pt x="2299" y="4656"/>
                    <a:pt x="1739" y="4346"/>
                  </a:cubicBezTo>
                  <a:cubicBezTo>
                    <a:pt x="2358" y="4001"/>
                    <a:pt x="2799" y="3632"/>
                    <a:pt x="2799" y="2906"/>
                  </a:cubicBezTo>
                  <a:cubicBezTo>
                    <a:pt x="2775" y="2251"/>
                    <a:pt x="2263" y="1870"/>
                    <a:pt x="1739" y="1560"/>
                  </a:cubicBezTo>
                  <a:cubicBezTo>
                    <a:pt x="2299" y="1251"/>
                    <a:pt x="2811" y="846"/>
                    <a:pt x="2811" y="167"/>
                  </a:cubicBezTo>
                  <a:cubicBezTo>
                    <a:pt x="2811" y="72"/>
                    <a:pt x="2739" y="0"/>
                    <a:pt x="2656" y="0"/>
                  </a:cubicBezTo>
                  <a:cubicBezTo>
                    <a:pt x="2561" y="0"/>
                    <a:pt x="2489" y="72"/>
                    <a:pt x="2489" y="167"/>
                  </a:cubicBezTo>
                  <a:cubicBezTo>
                    <a:pt x="2489" y="739"/>
                    <a:pt x="1977" y="1060"/>
                    <a:pt x="1418" y="1370"/>
                  </a:cubicBezTo>
                  <a:cubicBezTo>
                    <a:pt x="846" y="1060"/>
                    <a:pt x="346" y="727"/>
                    <a:pt x="346" y="167"/>
                  </a:cubicBezTo>
                  <a:cubicBezTo>
                    <a:pt x="346" y="72"/>
                    <a:pt x="275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407;p59">
            <a:extLst>
              <a:ext uri="{FF2B5EF4-FFF2-40B4-BE49-F238E27FC236}">
                <a16:creationId xmlns:a16="http://schemas.microsoft.com/office/drawing/2014/main" id="{FBC5C7D6-BBFF-7844-B60B-7EE057D11EF1}"/>
              </a:ext>
            </a:extLst>
          </p:cNvPr>
          <p:cNvGrpSpPr/>
          <p:nvPr/>
        </p:nvGrpSpPr>
        <p:grpSpPr>
          <a:xfrm>
            <a:off x="5033418" y="1772340"/>
            <a:ext cx="507670" cy="566570"/>
            <a:chOff x="8010427" y="3348503"/>
            <a:chExt cx="278795" cy="351615"/>
          </a:xfrm>
          <a:solidFill>
            <a:schemeClr val="tx1">
              <a:lumMod val="75000"/>
            </a:schemeClr>
          </a:solidFill>
        </p:grpSpPr>
        <p:sp>
          <p:nvSpPr>
            <p:cNvPr id="15" name="Google Shape;10408;p59">
              <a:extLst>
                <a:ext uri="{FF2B5EF4-FFF2-40B4-BE49-F238E27FC236}">
                  <a16:creationId xmlns:a16="http://schemas.microsoft.com/office/drawing/2014/main" id="{856FA4A2-650B-DF9B-3E54-8DBA8666A18B}"/>
                </a:ext>
              </a:extLst>
            </p:cNvPr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09;p59">
              <a:extLst>
                <a:ext uri="{FF2B5EF4-FFF2-40B4-BE49-F238E27FC236}">
                  <a16:creationId xmlns:a16="http://schemas.microsoft.com/office/drawing/2014/main" id="{D1266408-8185-38DC-61E8-7C2367192EDC}"/>
                </a:ext>
              </a:extLst>
            </p:cNvPr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10;p59">
              <a:extLst>
                <a:ext uri="{FF2B5EF4-FFF2-40B4-BE49-F238E27FC236}">
                  <a16:creationId xmlns:a16="http://schemas.microsoft.com/office/drawing/2014/main" id="{687CF69B-0004-6600-40C9-E42C6D09E513}"/>
                </a:ext>
              </a:extLst>
            </p:cNvPr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11;p59">
              <a:extLst>
                <a:ext uri="{FF2B5EF4-FFF2-40B4-BE49-F238E27FC236}">
                  <a16:creationId xmlns:a16="http://schemas.microsoft.com/office/drawing/2014/main" id="{CD5BAF10-A974-98F7-5EB5-A3F453C6F252}"/>
                </a:ext>
              </a:extLst>
            </p:cNvPr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3767;p64">
            <a:extLst>
              <a:ext uri="{FF2B5EF4-FFF2-40B4-BE49-F238E27FC236}">
                <a16:creationId xmlns:a16="http://schemas.microsoft.com/office/drawing/2014/main" id="{20EF9F6D-A596-BF91-EBE2-CF78B7D06BD7}"/>
              </a:ext>
            </a:extLst>
          </p:cNvPr>
          <p:cNvGrpSpPr/>
          <p:nvPr/>
        </p:nvGrpSpPr>
        <p:grpSpPr>
          <a:xfrm>
            <a:off x="4941888" y="3181618"/>
            <a:ext cx="658673" cy="536374"/>
            <a:chOff x="7009649" y="1541981"/>
            <a:chExt cx="524940" cy="32065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" name="Google Shape;13768;p64">
              <a:extLst>
                <a:ext uri="{FF2B5EF4-FFF2-40B4-BE49-F238E27FC236}">
                  <a16:creationId xmlns:a16="http://schemas.microsoft.com/office/drawing/2014/main" id="{A0D26919-E972-41B3-017B-405753BB35EA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769;p64">
              <a:extLst>
                <a:ext uri="{FF2B5EF4-FFF2-40B4-BE49-F238E27FC236}">
                  <a16:creationId xmlns:a16="http://schemas.microsoft.com/office/drawing/2014/main" id="{2134DAC0-02D3-2514-F63C-E269859718A7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770;p64">
              <a:extLst>
                <a:ext uri="{FF2B5EF4-FFF2-40B4-BE49-F238E27FC236}">
                  <a16:creationId xmlns:a16="http://schemas.microsoft.com/office/drawing/2014/main" id="{34742A50-F25B-E491-E8FB-E13CAF3E1652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771;p64">
              <a:extLst>
                <a:ext uri="{FF2B5EF4-FFF2-40B4-BE49-F238E27FC236}">
                  <a16:creationId xmlns:a16="http://schemas.microsoft.com/office/drawing/2014/main" id="{CB4C5031-7A7D-47F5-6E59-9F4113AFD19A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772;p64">
              <a:extLst>
                <a:ext uri="{FF2B5EF4-FFF2-40B4-BE49-F238E27FC236}">
                  <a16:creationId xmlns:a16="http://schemas.microsoft.com/office/drawing/2014/main" id="{DE4FDF13-361F-9C59-9391-FAFC319C48CD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773;p64">
              <a:extLst>
                <a:ext uri="{FF2B5EF4-FFF2-40B4-BE49-F238E27FC236}">
                  <a16:creationId xmlns:a16="http://schemas.microsoft.com/office/drawing/2014/main" id="{1DA9163A-AC4D-DCE0-3B92-2DE8CCDDFCE4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774;p64">
              <a:extLst>
                <a:ext uri="{FF2B5EF4-FFF2-40B4-BE49-F238E27FC236}">
                  <a16:creationId xmlns:a16="http://schemas.microsoft.com/office/drawing/2014/main" id="{3995B44C-7802-CA08-613F-5F2200B4C7E4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775;p64">
              <a:extLst>
                <a:ext uri="{FF2B5EF4-FFF2-40B4-BE49-F238E27FC236}">
                  <a16:creationId xmlns:a16="http://schemas.microsoft.com/office/drawing/2014/main" id="{3604E602-A664-92A2-FD47-C8F0B766B24A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4367F437-EF69-0D6A-F01E-2265C71A8522}"/>
              </a:ext>
            </a:extLst>
          </p:cNvPr>
          <p:cNvCxnSpPr/>
          <p:nvPr/>
        </p:nvCxnSpPr>
        <p:spPr>
          <a:xfrm>
            <a:off x="1817511" y="3082375"/>
            <a:ext cx="0" cy="47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1657309"/>
            <a:ext cx="4933201" cy="1507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Importação </a:t>
            </a:r>
            <a:br>
              <a:rPr lang="en" dirty="0"/>
            </a:br>
            <a:r>
              <a:rPr lang="en" dirty="0"/>
              <a:t>do </a:t>
            </a:r>
            <a:r>
              <a:rPr lang="en" i="1" dirty="0">
                <a:solidFill>
                  <a:schemeClr val="accent2"/>
                </a:solidFill>
              </a:rPr>
              <a:t>dataset</a:t>
            </a:r>
            <a:endParaRPr i="1" dirty="0">
              <a:solidFill>
                <a:schemeClr val="accent2"/>
              </a:solidFill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432" y="1603200"/>
            <a:ext cx="3593593" cy="2268154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Importação do </a:t>
            </a:r>
            <a:r>
              <a:rPr lang="en" i="1" dirty="0">
                <a:solidFill>
                  <a:schemeClr val="accent2"/>
                </a:solidFill>
              </a:rPr>
              <a:t>dataset</a:t>
            </a:r>
            <a:endParaRPr i="1" dirty="0">
              <a:solidFill>
                <a:schemeClr val="accent2"/>
              </a:solidFill>
            </a:endParaRPr>
          </a:p>
        </p:txBody>
      </p:sp>
      <p:sp>
        <p:nvSpPr>
          <p:cNvPr id="700" name="Google Shape;700;p33"/>
          <p:cNvSpPr txBox="1">
            <a:spLocks noGrp="1"/>
          </p:cNvSpPr>
          <p:nvPr>
            <p:ph type="ctrTitle" idx="4294967295"/>
          </p:nvPr>
        </p:nvSpPr>
        <p:spPr>
          <a:xfrm>
            <a:off x="5859063" y="1603522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TDC</a:t>
            </a:r>
            <a:endParaRPr sz="1800"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5657672" y="172377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Acesso ao TDC e </a:t>
            </a:r>
            <a:r>
              <a:rPr lang="en" sz="1400" i="1" dirty="0"/>
              <a:t>download</a:t>
            </a:r>
            <a:r>
              <a:rPr lang="en" sz="1400" dirty="0"/>
              <a:t> do conjunto de dados</a:t>
            </a:r>
            <a:endParaRPr sz="1400" dirty="0"/>
          </a:p>
        </p:txBody>
      </p:sp>
      <p:sp>
        <p:nvSpPr>
          <p:cNvPr id="702" name="Google Shape;702;p33"/>
          <p:cNvSpPr/>
          <p:nvPr/>
        </p:nvSpPr>
        <p:spPr>
          <a:xfrm>
            <a:off x="6506651" y="1201447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5595863" y="3072382"/>
            <a:ext cx="2246685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Criação do dataframe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5612516" y="3226654"/>
            <a:ext cx="223003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g</a:t>
            </a:r>
            <a:r>
              <a:rPr lang="en" sz="1400" dirty="0">
                <a:solidFill>
                  <a:schemeClr val="accent3"/>
                </a:solidFill>
              </a:rPr>
              <a:t>et_data() </a:t>
            </a:r>
            <a:r>
              <a:rPr lang="en" sz="1400" dirty="0"/>
              <a:t>– criação do dataframe de 5 2476 linhas e 5 colunas </a:t>
            </a:r>
            <a:endParaRPr sz="1400" dirty="0"/>
          </a:p>
        </p:txBody>
      </p:sp>
      <p:sp>
        <p:nvSpPr>
          <p:cNvPr id="705" name="Google Shape;705;p33"/>
          <p:cNvSpPr/>
          <p:nvPr/>
        </p:nvSpPr>
        <p:spPr>
          <a:xfrm>
            <a:off x="6541005" y="2704329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1657309"/>
            <a:ext cx="4933201" cy="1507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exploratória</a:t>
            </a:r>
            <a:endParaRPr i="1" dirty="0">
              <a:solidFill>
                <a:schemeClr val="accent2"/>
              </a:solidFill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2284816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A71334"/>
      </a:dk1>
      <a:lt1>
        <a:srgbClr val="FFFFFF"/>
      </a:lt1>
      <a:dk2>
        <a:srgbClr val="3A030A"/>
      </a:dk2>
      <a:lt2>
        <a:srgbClr val="C4FFD8"/>
      </a:lt2>
      <a:accent1>
        <a:srgbClr val="35D87B"/>
      </a:accent1>
      <a:accent2>
        <a:srgbClr val="FA5780"/>
      </a:accent2>
      <a:accent3>
        <a:srgbClr val="00FFC6"/>
      </a:accent3>
      <a:accent4>
        <a:srgbClr val="24D553"/>
      </a:accent4>
      <a:accent5>
        <a:srgbClr val="E462BC"/>
      </a:accent5>
      <a:accent6>
        <a:srgbClr val="00FCA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815</Words>
  <Application>Microsoft Office PowerPoint</Application>
  <PresentationFormat>Apresentação no Ecrã (16:9)</PresentationFormat>
  <Paragraphs>97</Paragraphs>
  <Slides>22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32" baseType="lpstr">
      <vt:lpstr>Share Tech</vt:lpstr>
      <vt:lpstr>Maven Pro</vt:lpstr>
      <vt:lpstr>Arial</vt:lpstr>
      <vt:lpstr>Nunito Light</vt:lpstr>
      <vt:lpstr>Advent Pro SemiBold</vt:lpstr>
      <vt:lpstr>Fira Sans Condensed Medium</vt:lpstr>
      <vt:lpstr>Livvic Light</vt:lpstr>
      <vt:lpstr>Fira Sans Extra Condensed Medium</vt:lpstr>
      <vt:lpstr>Consolas</vt:lpstr>
      <vt:lpstr>Data Science Consulting by Slidesgo</vt:lpstr>
      <vt:lpstr>Associação  GENE-DOENÇA</vt:lpstr>
      <vt:lpstr>Introdução</vt:lpstr>
      <vt:lpstr>Impacto</vt:lpstr>
      <vt:lpstr>Pipeline</vt:lpstr>
      <vt:lpstr>Descrição do dataset</vt:lpstr>
      <vt:lpstr>Tarefa e composição do dataset</vt:lpstr>
      <vt:lpstr>Importação  do dataset</vt:lpstr>
      <vt:lpstr>Importação do dataset</vt:lpstr>
      <vt:lpstr>Análise exploratória</vt:lpstr>
      <vt:lpstr>Dataset</vt:lpstr>
      <vt:lpstr>Principais estatísticas descritivas do valor Y</vt:lpstr>
      <vt:lpstr>Histograma da coluna 'Y’:</vt:lpstr>
      <vt:lpstr>Gráfico de Barras para Valores de Associações por Gene</vt:lpstr>
      <vt:lpstr>Gráfico de Barras para Valores de Associações por Doença</vt:lpstr>
      <vt:lpstr>Pré-processamento dos dados</vt:lpstr>
      <vt:lpstr>Pré-processamento dos dados</vt:lpstr>
      <vt:lpstr>Análise não supervisionada</vt:lpstr>
      <vt:lpstr>Redução de dimensionalidade: PCA</vt:lpstr>
      <vt:lpstr>Redução de dimensionalidade: PCA</vt:lpstr>
      <vt:lpstr>Métodos de Clustering: K-means</vt:lpstr>
      <vt:lpstr>Métodos de Clustering: K-means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Associação  GENE-DOENÇA</dc:title>
  <cp:lastModifiedBy>Mariana Braguês</cp:lastModifiedBy>
  <cp:revision>11</cp:revision>
  <dcterms:modified xsi:type="dcterms:W3CDTF">2024-01-06T17:16:24Z</dcterms:modified>
</cp:coreProperties>
</file>