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Palatino Linotyp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jlKCQEbA4hZLcKbe841gCidS4r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regular.fntdata"/><Relationship Id="rId25" Type="http://schemas.openxmlformats.org/officeDocument/2006/relationships/slide" Target="slides/slide20.xml"/><Relationship Id="rId28" Type="http://schemas.openxmlformats.org/officeDocument/2006/relationships/font" Target="fonts/PalatinoLinotype-italic.fntdata"/><Relationship Id="rId27" Type="http://schemas.openxmlformats.org/officeDocument/2006/relationships/font" Target="fonts/PalatinoLinoty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3276601" y="-457200"/>
            <a:ext cx="35051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/>
          <p:nvPr>
            <p:ph type="title"/>
          </p:nvPr>
        </p:nvSpPr>
        <p:spPr>
          <a:xfrm rot="5400000">
            <a:off x="-914400" y="2133601"/>
            <a:ext cx="5181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" type="body"/>
          </p:nvPr>
        </p:nvSpPr>
        <p:spPr>
          <a:xfrm rot="5400000">
            <a:off x="3124200" y="457201"/>
            <a:ext cx="457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25" lIns="0" spcFirstLastPara="1" rIns="0" wrap="square" tIns="91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" name="Google Shape;22;p23"/>
          <p:cNvSpPr txBox="1"/>
          <p:nvPr>
            <p:ph type="ctrTitle"/>
          </p:nvPr>
        </p:nvSpPr>
        <p:spPr>
          <a:xfrm>
            <a:off x="777240" y="1219200"/>
            <a:ext cx="75438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alatino Linotype"/>
              <a:buNone/>
              <a:defRPr sz="6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subTitle"/>
          </p:nvPr>
        </p:nvSpPr>
        <p:spPr>
          <a:xfrm>
            <a:off x="2133600" y="3375491"/>
            <a:ext cx="6172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6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0" y="4267368"/>
            <a:ext cx="37338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2286000" y="1905000"/>
            <a:ext cx="6035040" cy="2350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alatino Linotype"/>
              <a:buNone/>
              <a:defRPr b="0" sz="5400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1344168" y="658368"/>
            <a:ext cx="327355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2" type="body"/>
          </p:nvPr>
        </p:nvSpPr>
        <p:spPr>
          <a:xfrm>
            <a:off x="5029200" y="658368"/>
            <a:ext cx="3273552" cy="3432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5pPr>
            <a:lvl6pPr indent="-297179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🙒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/>
            </a:lvl7pPr>
            <a:lvl8pPr indent="-297179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/>
            </a:lvl8pPr>
            <a:lvl9pPr indent="-297179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134112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1344168" y="1371600"/>
            <a:ext cx="3276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🙐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🙒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🙐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🙒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🙓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🙐"/>
              <a:defRPr sz="1600"/>
            </a:lvl9pPr>
          </a:lstStyle>
          <a:p/>
        </p:txBody>
      </p:sp>
      <p:sp>
        <p:nvSpPr>
          <p:cNvPr id="50" name="Google Shape;50;p27"/>
          <p:cNvSpPr txBox="1"/>
          <p:nvPr>
            <p:ph idx="3" type="body"/>
          </p:nvPr>
        </p:nvSpPr>
        <p:spPr>
          <a:xfrm>
            <a:off x="5029200" y="661976"/>
            <a:ext cx="3273552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None/>
              <a:defRPr b="0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b="1" sz="1600"/>
            </a:lvl9pPr>
          </a:lstStyle>
          <a:p/>
        </p:txBody>
      </p:sp>
      <p:sp>
        <p:nvSpPr>
          <p:cNvPr id="51" name="Google Shape;51;p27"/>
          <p:cNvSpPr txBox="1"/>
          <p:nvPr>
            <p:ph idx="4" type="body"/>
          </p:nvPr>
        </p:nvSpPr>
        <p:spPr>
          <a:xfrm>
            <a:off x="5029200" y="1371600"/>
            <a:ext cx="327355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🙐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🙒"/>
              <a:defRPr sz="2000"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🙓"/>
              <a:defRPr sz="1800"/>
            </a:lvl3pPr>
            <a:lvl4pPr indent="-28956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🙑"/>
              <a:defRPr sz="1600"/>
            </a:lvl4pPr>
            <a:lvl5pPr indent="-28956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🙐"/>
              <a:defRPr sz="1600"/>
            </a:lvl5pPr>
            <a:lvl6pPr indent="-28956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🙒"/>
              <a:defRPr sz="1600"/>
            </a:lvl6pPr>
            <a:lvl7pPr indent="-28956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🙓"/>
              <a:defRPr sz="1600"/>
            </a:lvl7pPr>
            <a:lvl8pPr indent="-289559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🙑"/>
              <a:defRPr sz="1600"/>
            </a:lvl8pPr>
            <a:lvl9pPr indent="-289559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Char char="🙐"/>
              <a:defRPr sz="1600"/>
            </a:lvl9pPr>
          </a:lstStyle>
          <a:p/>
        </p:txBody>
      </p:sp>
      <p:sp>
        <p:nvSpPr>
          <p:cNvPr id="52" name="Google Shape;52;p27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3" name="Google Shape;53;p2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4" name="Google Shape;54;p27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8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8200" y="685801"/>
            <a:ext cx="4343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40"/>
              <a:buChar char="🙐"/>
              <a:defRPr sz="2400"/>
            </a:lvl1pPr>
            <a:lvl2pPr indent="-312419" lvl="1" marL="9144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1320"/>
              <a:buChar char="🙒"/>
              <a:defRPr sz="2200"/>
            </a:lvl2pPr>
            <a:lvl3pPr indent="-3048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🙓"/>
              <a:defRPr sz="2000"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🙑"/>
              <a:defRPr sz="1800"/>
            </a:lvl4pPr>
            <a:lvl5pPr indent="-297179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080"/>
              <a:buChar char="🙐"/>
              <a:defRPr sz="1800"/>
            </a:lvl5pPr>
            <a:lvl6pPr indent="-3048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🙒"/>
              <a:defRPr sz="2000"/>
            </a:lvl6pPr>
            <a:lvl7pPr indent="-3048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🙓"/>
              <a:defRPr sz="2000"/>
            </a:lvl7pPr>
            <a:lvl8pPr indent="-3048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🙑"/>
              <a:defRPr sz="2000"/>
            </a:lvl8pPr>
            <a:lvl9pPr indent="-3048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Char char="🙐"/>
              <a:defRPr sz="2000"/>
            </a:lvl9pPr>
          </a:lstStyle>
          <a:p/>
        </p:txBody>
      </p:sp>
      <p:sp>
        <p:nvSpPr>
          <p:cNvPr id="65" name="Google Shape;65;p29"/>
          <p:cNvSpPr txBox="1"/>
          <p:nvPr>
            <p:ph idx="2" type="body"/>
          </p:nvPr>
        </p:nvSpPr>
        <p:spPr>
          <a:xfrm>
            <a:off x="5715000" y="685801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66" name="Google Shape;66;p29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/>
          <p:nvPr>
            <p:ph idx="2" type="pic"/>
          </p:nvPr>
        </p:nvSpPr>
        <p:spPr>
          <a:xfrm>
            <a:off x="1219200" y="612775"/>
            <a:ext cx="6705600" cy="2546985"/>
          </a:xfrm>
          <a:prstGeom prst="rect">
            <a:avLst/>
          </a:prstGeom>
          <a:noFill/>
          <a:ln>
            <a:noFill/>
          </a:ln>
          <a:effectLst>
            <a:outerShdw blurRad="152400" sx="90000" rotWithShape="0" dir="5400000" dist="317500" sy="-19000">
              <a:srgbClr val="000000">
                <a:alpha val="14901"/>
              </a:srgbClr>
            </a:outerShdw>
          </a:effectLst>
        </p:spPr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2743200" y="3453047"/>
            <a:ext cx="5029200" cy="7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540"/>
              <a:buNone/>
              <a:defRPr sz="900"/>
            </a:lvl9pPr>
          </a:lstStyle>
          <a:p/>
        </p:txBody>
      </p:sp>
      <p:sp>
        <p:nvSpPr>
          <p:cNvPr id="73" name="Google Shape;73;p30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{</a:t>
            </a:r>
            <a:endParaRPr sz="60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4" name="Google Shape;74;p30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4F4651">
                  <a:alpha val="35686"/>
                </a:srgbClr>
              </a:gs>
              <a:gs pos="100000">
                <a:srgbClr val="242852">
                  <a:alpha val="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" name="Google Shape;7;p21"/>
          <p:cNvSpPr/>
          <p:nvPr/>
        </p:nvSpPr>
        <p:spPr>
          <a:xfrm rot="-1875725">
            <a:off x="1373221" y="1038440"/>
            <a:ext cx="7240620" cy="5706987"/>
          </a:xfrm>
          <a:prstGeom prst="ellipse">
            <a:avLst/>
          </a:prstGeom>
          <a:gradFill>
            <a:gsLst>
              <a:gs pos="0">
                <a:srgbClr val="C3BCC5">
                  <a:alpha val="6666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" name="Google Shape;8;p21"/>
          <p:cNvSpPr/>
          <p:nvPr/>
        </p:nvSpPr>
        <p:spPr>
          <a:xfrm rot="-3943090">
            <a:off x="-274211" y="1165875"/>
            <a:ext cx="5538472" cy="4480459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" name="Google Shape;9;p21"/>
          <p:cNvSpPr/>
          <p:nvPr/>
        </p:nvSpPr>
        <p:spPr>
          <a:xfrm rot="-1875725">
            <a:off x="3277955" y="116854"/>
            <a:ext cx="6479362" cy="4754757"/>
          </a:xfrm>
          <a:prstGeom prst="ellipse">
            <a:avLst/>
          </a:prstGeom>
          <a:gradFill>
            <a:gsLst>
              <a:gs pos="0">
                <a:srgbClr val="C3BCC5">
                  <a:alpha val="7843"/>
                </a:srgbClr>
              </a:gs>
              <a:gs pos="58000">
                <a:srgbClr val="242852">
                  <a:alpha val="0"/>
                </a:srgbClr>
              </a:gs>
              <a:gs pos="100000">
                <a:srgbClr val="242852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" name="Google Shape;10;p21"/>
          <p:cNvSpPr txBox="1"/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Font typeface="Palatino Linotype"/>
              <a:buNone/>
              <a:defRPr b="0" i="0" sz="4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8610" lvl="0" marL="457200" marR="0" rtl="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Noto Sans Symbols"/>
              <a:buChar char="🙐"/>
              <a:defRPr b="0" i="0" sz="2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00990" lvl="1" marL="91440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ts val="1140"/>
              <a:buFont typeface="Noto Sans Symbols"/>
              <a:buChar char="🙒"/>
              <a:defRPr b="0" i="0" sz="19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93369" lvl="2" marL="1371600" marR="0" rtl="0" algn="l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Noto Sans Symbols"/>
              <a:buChar char="🙓"/>
              <a:defRPr b="0" i="0" sz="17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8956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960"/>
              <a:buFont typeface="Noto Sans Symbols"/>
              <a:buChar char="🙑"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857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Char char="🙐"/>
              <a:defRPr b="0" i="0" sz="15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81939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🙒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🙓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8194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🙑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8194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40"/>
              <a:buFont typeface="Noto Sans Symbols"/>
              <a:buChar char="🙐"/>
              <a:defRPr b="0" i="0" sz="1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25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title"/>
          </p:nvPr>
        </p:nvSpPr>
        <p:spPr>
          <a:xfrm>
            <a:off x="467544" y="620688"/>
            <a:ext cx="8229600" cy="172819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900"/>
              <a:buFont typeface="Palatino Linotype"/>
              <a:buNone/>
            </a:pPr>
            <a: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Arquitetura de redes com</a:t>
            </a:r>
            <a:b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IoT</a:t>
            </a:r>
            <a:endParaRPr b="1">
              <a:solidFill>
                <a:srgbClr val="1B1E3D"/>
              </a:solidFill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3408" y="2452982"/>
            <a:ext cx="4470617" cy="2980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Árvore (Hierárquica)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9524" y="1412776"/>
            <a:ext cx="5800936" cy="407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Anel (Ring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/>
        </p:nvSpPr>
        <p:spPr>
          <a:xfrm>
            <a:off x="3878" y="1791394"/>
            <a:ext cx="9060108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rede em anel, cada dispositivo é conectado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outros dois dispositivos de forma circular, formando um "anel".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 comunicação entre os dispositivos ocorre em uma direção específica,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passando de um dispositivo para o próximo até chegar ao destino.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fábrica, os sensores de temperatura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podem ser conectados em uma rede em anel para monitoramento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contínuo, onde a comunicação entre eles segue a direção do anel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para transmitir dados.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Anel (Ring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1268760"/>
            <a:ext cx="5837449" cy="4104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Malha (Mesh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/>
        </p:nvSpPr>
        <p:spPr>
          <a:xfrm>
            <a:off x="-77268" y="1791394"/>
            <a:ext cx="922239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rede em malha, cada dispositivo é conectado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 vários outros dispositivos de maneira redundante. Isso cria múltiplos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caminhos de comunicação, permitindo que os dados sejam transmitidos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por diferentes rotas, aumentando a confiabilidade e robustez da rede.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rede de sensores ambientais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distribuídos, cada sensor pode se comunicar com vários outros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sensores ao seu redor, formando uma rede resiliente onde, mesmo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que um caminho falhe, outro pode ser usado..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Malha (Mesh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4364" y="1412776"/>
            <a:ext cx="5731256" cy="403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Meios de Transmissão de Dados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/>
        </p:nvSpPr>
        <p:spPr>
          <a:xfrm>
            <a:off x="315442" y="1340768"/>
            <a:ext cx="8490529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transmissão de dados em redes pode ser realizada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por meios cabeados ou sem fio, dependendo 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necessidades de desempenho, custo e flexibilidade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 rede.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0006" y="3573016"/>
            <a:ext cx="3581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Cabeado (Wired Transmission)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258086" y="2204864"/>
            <a:ext cx="8605241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transmissão de dados é feita por cabos físicos, como cabo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Ethernet ou fibra ótica. Este tipo de transmissão oferece conexões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alta qualidade e estabilidade.</a:t>
            </a:r>
            <a:endParaRPr sz="22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de uso em IoT: Em um ambiente industrial, sensores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temperatura e pressão podem ser conectados a sistemas de controle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central por meio de cabos Ethernet.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Cabeado (Wired Transmission)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9493" y="1556792"/>
            <a:ext cx="3660998" cy="366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 Fio (Wireless Transmission)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8"/>
          <p:cNvSpPr txBox="1"/>
          <p:nvPr/>
        </p:nvSpPr>
        <p:spPr>
          <a:xfrm>
            <a:off x="169823" y="2204864"/>
            <a:ext cx="878176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transmissão de dados sem o uso de cabos físicos, utilizando ondas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 rádio ou outras tecnologias sem fio, como Wi-Fi, Bluetooth,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LoRaWAN, Zigbee, 5G, entre outros.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de uso em IoT: Em um sistema de automação residencial,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os dispositivos podem se comunicar via Wi-Fi ou Zigbee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para controlar luzes, temperatura e segurança.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 Fio (Wireless Transmission)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584" y="1324352"/>
            <a:ext cx="8011872" cy="419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67544" y="404664"/>
            <a:ext cx="8229600" cy="172819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4900"/>
              <a:buFont typeface="Palatino Linotype"/>
              <a:buNone/>
            </a:pPr>
            <a: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Arquitetura de redes com</a:t>
            </a:r>
            <a:b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1" lang="pt-BR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IoT</a:t>
            </a:r>
            <a:endParaRPr b="1">
              <a:solidFill>
                <a:srgbClr val="1B1E3D"/>
              </a:solidFill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5908" y="2446237"/>
            <a:ext cx="9193671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arquitetura de redes refere-se  à estrutura e organização 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componentes de uma rede, definindo como os dispositivos 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comunicam entre si e como os dados são transmitidos e gerenciados.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 contexto de Internet das Coisas a arquitetura de redes se torna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ainda mais crítica, pois envolve a interconexão de uma vasta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quantidade de dispositivos, sensores, atuadores e sistemas 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diferentes camadas e topologias.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Conclusão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/>
        </p:nvSpPr>
        <p:spPr>
          <a:xfrm>
            <a:off x="-7726" y="2204864"/>
            <a:ext cx="913686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 escolha da arquitetura de rede e do meio de transmissão de dados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em um projeto de IoT depende do tipo de aplicação, dos requisitos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comunicação, custo, escalabilidade e confiabilidade. Arquiteturas como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cliente-servidor e peer-to-peer são comuns em IoT, enquanto a escolha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entre cabeado e sem fio vai depender das necessidades específicas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 rede em termos de cobertura, velocidade e flexibilidade.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Cliente-Servidor (Client-Server)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90252" y="1791394"/>
            <a:ext cx="8887368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Neste modelo, os dispositivos são divididos em dois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tipos: clientes e servidores.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 cliente faz solicitações de serviço ou informações, enquanto 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servidor processa essas solicitações e retorna a resposta.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 sistema de automação residencial, os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dispositivos (sensores e atuadores) podem ser clientes que enviam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dados para um servidor central, que processa as informações e envia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comandos para os dispositivos</a:t>
            </a:r>
            <a:r>
              <a:rPr lang="pt-BR" sz="1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Cliente-Servidor (Client-Server)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uno\Downloads\cliente-servidor.png" id="117" name="Google Shape;1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6574" y="1340768"/>
            <a:ext cx="6246836" cy="3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Peer-to-Peer (P2P)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115001" y="1791394"/>
            <a:ext cx="883786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No modelo peer-to-peer, todos os dispositivos ou nós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na rede têm a mesma função, ou seja, não existe um servidor central.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Cada dispositivo pode atuar como cliente e servidor, dependendo 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situação, compartilhando dados ou recursos diretamente com outros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dispositivos.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rede de sensores distribuídos que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coletam dados de temperatura, um dispositivo pode coletar dados 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compartilhar diretamente com outro dispositivo, sem a necessidade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 um servidor central.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Peer-to-Peer (P2P)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uno\Downloads\funcionamento.png"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2346" y="1412776"/>
            <a:ext cx="4315292" cy="386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Camadas (Layered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104677" y="1791394"/>
            <a:ext cx="885851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Esse modelo de rede organiza os componentes em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camadas hierárquicas, com cada camada responsável por uma função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específica na comunicação e processamento de dados.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As camadas mais baixas lidam com a transmissão física dos dados,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enquanto as camadas superiores lidam com funções como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roteamento, controle de fluxo, e aplicações.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No IoT, as camadas podem ser divididas em: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Camada de Sensores (Hardware), Camada de Comunicação,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Camada de Processamento/Análise, e Camada de Aplicação.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Camadas (Layered Network)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runo\Downloads\osi-tcp-ip.png" id="145" name="Google Shape;1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7368" y="1196752"/>
            <a:ext cx="5785247" cy="433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487943" y="404664"/>
            <a:ext cx="8229600" cy="72008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B1E3D"/>
              </a:buClr>
              <a:buSzPts val="3600"/>
              <a:buFont typeface="Palatino Linotype"/>
              <a:buNone/>
            </a:pPr>
            <a:r>
              <a:rPr b="1" lang="pt-BR" sz="3600">
                <a:solidFill>
                  <a:srgbClr val="1B1E3D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Rede em Árvore (Hierárquica)</a:t>
            </a:r>
            <a:endParaRPr b="1" sz="3600">
              <a:solidFill>
                <a:srgbClr val="1B1E3D"/>
              </a:solidFill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824" y="5589240"/>
            <a:ext cx="3024336" cy="77624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/>
        </p:nvSpPr>
        <p:spPr>
          <a:xfrm>
            <a:off x="84639" y="1791394"/>
            <a:ext cx="889859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DEFINIÇÃO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Neste modelo, os dispositivos são organizados em uma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estrutura hierárquica, com dispositivos em níveis superiores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controlando ou gerenciando dispositivos em níveis inferiores.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Geralmente, o nível superior é um servidor central que se comunica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com diversos dispositivos em níveis mais baixos.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EXEMPLO EM IOT</a:t>
            </a: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: Em uma cidade inteligente, os sensores de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diferentes áreas (como semáforos, ruas, ou prédios)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podem estar conectados a hubs locais (nível intermediário),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 estes hubs se conectam a um centro de controle centralizado..</a:t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mentar">
  <a:themeElements>
    <a:clrScheme name="Element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2025-02-16T17:25:59Z</dcterms:created>
  <dc:creator>Usuário do Windows</dc:creator>
</cp:coreProperties>
</file>