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iXS14al7G54/MscKzwedJBCP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9ea0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442a9ea0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2a9ea0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42a9ea0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2a9ea0a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442a9ea0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2a9ea0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442a9ea0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42a9ea0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442a9ea0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42a9ea0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42a9ea0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42a9ea0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42a9ea0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2a9ea0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42a9ea0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2a9ea0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442a9ea0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2a9ea0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442a9ea0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42a9ea0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442a9ea0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42a9ea0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442a9ea0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42a9ea0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442a9ea0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42a9ea0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442a9ea0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42a9ea0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442a9ea0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Arquitetura de redes com IoT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chemeClr val="dk1"/>
                </a:solidFill>
              </a:rPr>
              <a:t>Necessidade de IPv6 e a Crescente Demanda por Endereços IP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chemeClr val="dk1"/>
                </a:solidFill>
              </a:rPr>
              <a:t>Importância do MQTT para Aplicações de IoT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chemeClr val="dk1"/>
                </a:solidFill>
              </a:rPr>
              <a:t>O MQTT (Message Queuing Telemetry Transport) é um protocolo de comunicação leve, ideal para </a:t>
            </a:r>
            <a:r>
              <a:rPr b="1" lang="pt-BR" sz="1100">
                <a:solidFill>
                  <a:schemeClr val="dk1"/>
                </a:solidFill>
              </a:rPr>
              <a:t>IoT</a:t>
            </a:r>
            <a:r>
              <a:rPr lang="pt-BR" sz="1100">
                <a:solidFill>
                  <a:schemeClr val="dk1"/>
                </a:solidFill>
              </a:rPr>
              <a:t>. Ele é baseado em um modelo de publicação/assinatura, onde dispositivos podem enviar (publicar) dados para tópicos e se inscrever (assinar) para receber informações. Sua principal vantagem é a baixa sobrecarga de rede e a capacidade de operar em redes instáveis ou de baixa largura de banda. Isso o torna perfeito para dispositivos IoT, que muitas vezes precisam de uma comunicação eficiente, em tempo real e com baixo consumo de energia.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chemeClr val="dk1"/>
                </a:solidFill>
              </a:rPr>
              <a:t>Função das Portas para Comunicação de Rede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chemeClr val="dk1"/>
                </a:solidFill>
              </a:rPr>
              <a:t>As </a:t>
            </a:r>
            <a:r>
              <a:rPr b="1" lang="pt-BR" sz="1100">
                <a:solidFill>
                  <a:schemeClr val="dk1"/>
                </a:solidFill>
              </a:rPr>
              <a:t>portas de rede</a:t>
            </a:r>
            <a:r>
              <a:rPr lang="pt-BR" sz="1100">
                <a:solidFill>
                  <a:schemeClr val="dk1"/>
                </a:solidFill>
              </a:rPr>
              <a:t> são números que identificam canais específicos de comunicação em um dispositivo. Elas permitem que múltiplas aplicações ou serviços, como servidores web, de e-mail ou de bate-papo, usem a mesma conexão de rede, direcionando o tráfego para o serviço correto. Por exemplo, a porta </a:t>
            </a:r>
            <a:r>
              <a:rPr b="1" lang="pt-BR" sz="1100">
                <a:solidFill>
                  <a:schemeClr val="dk1"/>
                </a:solidFill>
              </a:rPr>
              <a:t>80</a:t>
            </a:r>
            <a:r>
              <a:rPr lang="pt-BR" sz="1100">
                <a:solidFill>
                  <a:schemeClr val="dk1"/>
                </a:solidFill>
              </a:rPr>
              <a:t> é usada para tráfego HTTP, enquanto a porta </a:t>
            </a:r>
            <a:r>
              <a:rPr b="1" lang="pt-BR" sz="1100">
                <a:solidFill>
                  <a:schemeClr val="dk1"/>
                </a:solidFill>
              </a:rPr>
              <a:t>443</a:t>
            </a:r>
            <a:r>
              <a:rPr lang="pt-BR" sz="1100">
                <a:solidFill>
                  <a:schemeClr val="dk1"/>
                </a:solidFill>
              </a:rPr>
              <a:t> é usada para HTTPS. Cada porta é associada a um serviço específico, garantindo que os dados cheguem ao destino correto dentro de um dispositivo.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ct val="149688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2a9ea0a1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Faixa de Portas</a:t>
            </a:r>
            <a:endParaRPr/>
          </a:p>
        </p:txBody>
      </p:sp>
      <p:sp>
        <p:nvSpPr>
          <p:cNvPr id="108" name="Google Shape;108;g3442a9ea0a1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Portas Bem Conhecidas (0-1023):</a:t>
            </a:r>
            <a:r>
              <a:rPr lang="pt-BR" sz="1300">
                <a:solidFill>
                  <a:schemeClr val="dk1"/>
                </a:solidFill>
              </a:rPr>
              <a:t> Reservadas para serviços fundamentais e amplamente utilizados.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Portas Registradas (1024-49151):</a:t>
            </a:r>
            <a:r>
              <a:rPr lang="pt-BR" sz="1300">
                <a:solidFill>
                  <a:schemeClr val="dk1"/>
                </a:solidFill>
              </a:rPr>
              <a:t> Atribuídas a aplicações específicas pela IANA (Internet Assigned Numbers Authority).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Portas Dinâmicas ou Privadas (49152-65535):</a:t>
            </a:r>
            <a:r>
              <a:rPr lang="pt-BR" sz="1300">
                <a:solidFill>
                  <a:schemeClr val="dk1"/>
                </a:solidFill>
              </a:rPr>
              <a:t> Usadas para comunicações temporárias ou efêmeras, frequentemente atribuídas pelo sistema operacional durante a execução de aplicações cliente.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2a9ea0a1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Portas e Segurança de Rede</a:t>
            </a:r>
            <a:endParaRPr/>
          </a:p>
        </p:txBody>
      </p:sp>
      <p:sp>
        <p:nvSpPr>
          <p:cNvPr id="114" name="Google Shape;114;g3442a9ea0a1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Firewalls:</a:t>
            </a:r>
            <a:r>
              <a:rPr lang="pt-BR" sz="1400">
                <a:solidFill>
                  <a:schemeClr val="dk1"/>
                </a:solidFill>
              </a:rPr>
              <a:t> Monitoram e controlam o tráfego de rede com base nos números de porta, permitindo ou bloqueando comunicações conforme políticas de segurança.</a:t>
            </a:r>
            <a:br>
              <a:rPr lang="pt-B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NAT (Network Address Translation):</a:t>
            </a:r>
            <a:r>
              <a:rPr lang="pt-BR" sz="1400">
                <a:solidFill>
                  <a:schemeClr val="dk1"/>
                </a:solidFill>
              </a:rPr>
              <a:t> Modifica os números de porta e endereços IP nos pacotes de dados, ocultando a estrutura interna da rede e contribuindo para a segurança.</a:t>
            </a:r>
            <a:br>
              <a:rPr lang="pt-B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Gerenciamento de Portas Abertas:</a:t>
            </a:r>
            <a:r>
              <a:rPr lang="pt-BR" sz="1400">
                <a:solidFill>
                  <a:schemeClr val="dk1"/>
                </a:solidFill>
              </a:rPr>
              <a:t> É crucial minimizar a exposição a riscos de segurança, limitando o número de portas abertas e monitorando constantemente as comunicações de rede.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42a9ea0a1_0_73"/>
          <p:cNvSpPr txBox="1"/>
          <p:nvPr>
            <p:ph idx="1" type="body"/>
          </p:nvPr>
        </p:nvSpPr>
        <p:spPr>
          <a:xfrm>
            <a:off x="311700" y="181700"/>
            <a:ext cx="85206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Utilização de Portas pelos Firewalls na Proteção de Redes: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Filtragem de Tráfego com Base em Portas:</a:t>
            </a:r>
            <a:r>
              <a:rPr lang="pt-BR" sz="1400">
                <a:solidFill>
                  <a:schemeClr val="dk1"/>
                </a:solidFill>
              </a:rPr>
              <a:t> Firewalls analisam os números de porta nos pacotes de dados para determinar se o tráfego deve ser permitido ou bloqueado. Por exemplo, se um firewall estiver configurado para bloquear a porta 80, ele impedirá o tráfego HTTP de entrar ou sair da rede, bloqueando o acesso a sites não autorizados.</a:t>
            </a:r>
            <a:br>
              <a:rPr lang="pt-BR" sz="1400">
                <a:solidFill>
                  <a:schemeClr val="dk1"/>
                </a:solidFill>
              </a:rPr>
            </a:br>
            <a:endParaRPr sz="1400" u="sng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</a:rPr>
              <a:t>Bloqueio de Portas Vulneráveis:</a:t>
            </a:r>
            <a:r>
              <a:rPr lang="pt-BR" sz="1400">
                <a:solidFill>
                  <a:schemeClr val="dk1"/>
                </a:solidFill>
              </a:rPr>
              <a:t> Firewalls podem ser configurados para bloquear portas associadas a serviços que possuem vulnerabilidades conhecidas, reduzindo a superfície de ataque da rede. Por exemplo, se um serviço não estiver em uso, o firewall pode bloquear a porta correspondente para evitar possíveis explorações.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2a9ea0a1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Portas google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Vídeo youtube (https://www.youtube.com/watch?v=RDotMcs0Erg)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2a9ea0a1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0707"/>
              <a:buFont typeface="Arial"/>
              <a:buNone/>
            </a:pPr>
            <a:r>
              <a:rPr b="1" lang="pt-BR" sz="2411"/>
              <a:t>MQTT e Aplicações de IoT</a:t>
            </a:r>
            <a:endParaRPr b="1" sz="24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g3442a9ea0a1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Arquitetura do MQTT: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Broker:</a:t>
            </a:r>
            <a:r>
              <a:rPr lang="pt-BR" sz="1100">
                <a:solidFill>
                  <a:schemeClr val="dk1"/>
                </a:solidFill>
              </a:rPr>
              <a:t> Servidor que gerencia a distribuição de mensagens entre os clientes, garantindo a entrega adequada conforme as assinaturas estabelecidas.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Client:</a:t>
            </a:r>
            <a:r>
              <a:rPr lang="pt-BR" sz="1100">
                <a:solidFill>
                  <a:schemeClr val="dk1"/>
                </a:solidFill>
              </a:rPr>
              <a:t> Qualquer dispositivo ou aplicação que publica mensagens em tópicos ou se inscreve para receber mensagens desses tópicos.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Tópicos:</a:t>
            </a:r>
            <a:r>
              <a:rPr lang="pt-BR" sz="1100">
                <a:solidFill>
                  <a:schemeClr val="dk1"/>
                </a:solidFill>
              </a:rPr>
              <a:t> Canais hierárquicos usados para categorizar mensagens, permitindo que os clientes publiquem ou se inscrevam em fluxos específicos de dados. Por exemplo, um dispositivo de temperatura pode publicar dados no tópico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casa/sala/temperatura</a:t>
            </a:r>
            <a:r>
              <a:rPr lang="pt-BR" sz="1100">
                <a:solidFill>
                  <a:schemeClr val="dk1"/>
                </a:solidFill>
              </a:rPr>
              <a:t>, e outros dispositivos podem se inscrever neste tópico para receber as atualizações.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chemeClr val="dk1"/>
                </a:solidFill>
              </a:rPr>
              <a:t>Projetado para facilitar a troca de mensagens entre dispositivos com recursos limitados e em redes com alta latência ou conectividade intermitente, o MQTT é amplamente utilizado em aplicações de </a:t>
            </a:r>
            <a:r>
              <a:rPr b="1" lang="pt-BR" sz="1100">
                <a:solidFill>
                  <a:schemeClr val="dk1"/>
                </a:solidFill>
              </a:rPr>
              <a:t>Internet das Coisas (IoT)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2a9ea0a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Vantagens MQTT</a:t>
            </a:r>
            <a:endParaRPr/>
          </a:p>
        </p:txBody>
      </p:sp>
      <p:sp>
        <p:nvSpPr>
          <p:cNvPr id="136" name="Google Shape;136;g3442a9ea0a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Vantagens do MQTT: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Eficiência:</a:t>
            </a:r>
            <a:r>
              <a:rPr lang="pt-BR" sz="1600">
                <a:solidFill>
                  <a:schemeClr val="dk1"/>
                </a:solidFill>
              </a:rPr>
              <a:t> Protocolo leve, ideal para dispositivos IoT com recursos limitados e redes com largura de banda restrita.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Escalabilidade:</a:t>
            </a:r>
            <a:r>
              <a:rPr lang="pt-BR" sz="1600">
                <a:solidFill>
                  <a:schemeClr val="dk1"/>
                </a:solidFill>
              </a:rPr>
              <a:t> Suporta um grande número de dispositivos conectados simultaneamente.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Baixa Latência:</a:t>
            </a:r>
            <a:r>
              <a:rPr lang="pt-BR" sz="1600">
                <a:solidFill>
                  <a:schemeClr val="dk1"/>
                </a:solidFill>
              </a:rPr>
              <a:t> Adequado para aplicações que requerem comunicação em tempo real, como monitoramento e controle remoto.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Comunicação em tempo real.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442a9ea0a1_0_82" title="MQTT-Proces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000" y="0"/>
            <a:ext cx="583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2a9ea0a1_0_94"/>
          <p:cNvSpPr txBox="1"/>
          <p:nvPr>
            <p:ph idx="1" type="body"/>
          </p:nvPr>
        </p:nvSpPr>
        <p:spPr>
          <a:xfrm>
            <a:off x="311700" y="237600"/>
            <a:ext cx="85206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O protocolo </a:t>
            </a:r>
            <a:r>
              <a:rPr b="1" lang="pt-BR" sz="1500">
                <a:solidFill>
                  <a:schemeClr val="dk1"/>
                </a:solidFill>
              </a:rPr>
              <a:t>MQTT</a:t>
            </a:r>
            <a:r>
              <a:rPr lang="pt-BR" sz="1500">
                <a:solidFill>
                  <a:schemeClr val="dk1"/>
                </a:solidFill>
              </a:rPr>
              <a:t>, o modelo </a:t>
            </a:r>
            <a:r>
              <a:rPr b="1" lang="pt-BR" sz="1500">
                <a:solidFill>
                  <a:schemeClr val="dk1"/>
                </a:solidFill>
              </a:rPr>
              <a:t>publicador-assinante</a:t>
            </a:r>
            <a:r>
              <a:rPr lang="pt-BR" sz="1500">
                <a:solidFill>
                  <a:schemeClr val="dk1"/>
                </a:solidFill>
              </a:rPr>
              <a:t> funciona como um sistema de troca de mensagens onde: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Publicador:</a:t>
            </a:r>
            <a:r>
              <a:rPr lang="pt-BR" sz="1500">
                <a:solidFill>
                  <a:schemeClr val="dk1"/>
                </a:solidFill>
              </a:rPr>
              <a:t> É o dispositivo que envia informações. Por exemplo, um sensor de temperatura que envia dados sobre a temperatura ambiente.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Assinante:</a:t>
            </a:r>
            <a:r>
              <a:rPr lang="pt-BR" sz="1500">
                <a:solidFill>
                  <a:schemeClr val="dk1"/>
                </a:solidFill>
              </a:rPr>
              <a:t> É o dispositivo que recebe as informações. Por exemplo, um aplicativo no smartphone que monitora as temperaturas enviadas pelo sensor.</a:t>
            </a:r>
            <a:br>
              <a:rPr lang="pt-B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Broker:</a:t>
            </a:r>
            <a:r>
              <a:rPr lang="pt-BR" sz="1500">
                <a:solidFill>
                  <a:schemeClr val="dk1"/>
                </a:solidFill>
              </a:rPr>
              <a:t> Atua como intermediário que recebe as mensagens dos publicadores e as encaminha para os assinantes interessados.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42a9ea0a1_0_88"/>
          <p:cNvSpPr txBox="1"/>
          <p:nvPr>
            <p:ph idx="1" type="body"/>
          </p:nvPr>
        </p:nvSpPr>
        <p:spPr>
          <a:xfrm>
            <a:off x="311700" y="139775"/>
            <a:ext cx="85206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Como o MQTT Contribui para a Comunicação Eficiente em Internet das Coisas: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Modelo de Publicação/Assinatura:</a:t>
            </a:r>
            <a:r>
              <a:rPr lang="pt-BR" sz="1500">
                <a:solidFill>
                  <a:schemeClr val="dk1"/>
                </a:solidFill>
              </a:rPr>
              <a:t> O MQTT permite que dispositivos publiquem dados em tópicos específicos e que outros dispositivos se inscrevam nesses tópicos para receber as mensagens. Esse modelo facilita a comunicação assíncrona e reduz a necessidade de conexões constantes, economizando recursos e energia.</a:t>
            </a:r>
            <a:br>
              <a:rPr lang="pt-BR" sz="1500">
                <a:solidFill>
                  <a:schemeClr val="dk1"/>
                </a:solidFill>
              </a:rPr>
            </a:b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Baixo Consumo de Energia:</a:t>
            </a:r>
            <a:r>
              <a:rPr lang="pt-BR" sz="1500">
                <a:solidFill>
                  <a:schemeClr val="dk1"/>
                </a:solidFill>
              </a:rPr>
              <a:t> Devido ao seu design leve, o MQTT é adequado para dispositivos IoT alimentados por baterias, pois minimiza o consumo de energia durante a transmissão de dados, prolongando a vida útil dos dispositivos.</a:t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 title="foto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42a9ea0a1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Vídeo youtube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IPV6 Google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/>
              <a:t>Endereçamento de IPv6</a:t>
            </a:r>
            <a:endParaRPr sz="380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Estrutura de Endereço IPv6: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Formato do IPv6: endereços de 128 bits, representados por 8 blocos de 4 dígitos hexadecimais, separados por dois pontos. Exemplo: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2001:0db8:85a3:0000:0000:8a2e:0370:7334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escrita de cada endereço IPv6 é longa, o que dificulta a sua representação, com IPv6, o serviço de DNS que fornece um nome amigável a um computador será mais necessário do que nunca, simplesmente é impossível decorar os endereços v6 presentes  numa infraestrutura de redes, como muitos profissionais de TI hoje o fazem com seus blocos IPv4.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42a9ea0a1_0_1"/>
          <p:cNvSpPr txBox="1"/>
          <p:nvPr>
            <p:ph idx="1" type="body"/>
          </p:nvPr>
        </p:nvSpPr>
        <p:spPr>
          <a:xfrm>
            <a:off x="311700" y="104825"/>
            <a:ext cx="85206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Para facilitar suas representação, algumas regras de nomenclatura foram definidas: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Zeros a esquerda em cada duocteto podem ser omitidos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 Assim, 2001:0DB8:00AD:000F:0000:0000:0000:0001 pode ser representado por: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2001:DB8:AD:F:0:0:0:1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Blocos vazios contínuos podem ser representados pelos caracteres :: (quatro pontos) UMA ÚNICA VEZ dentro do endereço (o que vem antes do primeiro dois pontos representa os primeiros bits e o que vem após o segundo dois pontos representa os últimos bits do endereço).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Assim, 2001:0DB8:00AD:000F:0000:0000:0000:0001 pode ser representado por: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2001:DB8:AD:F::1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g3442a9ea0a1_0_1" title="IPv6-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925" y="2738938"/>
            <a:ext cx="50863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442a9ea0a1_0_25" title="tab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195263"/>
            <a:ext cx="39814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2a9ea0a1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Capacidade IPv6</a:t>
            </a:r>
            <a:endParaRPr/>
          </a:p>
        </p:txBody>
      </p:sp>
      <p:sp>
        <p:nvSpPr>
          <p:cNvPr id="88" name="Google Shape;88;g3442a9ea0a1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</a:t>
            </a:r>
            <a:r>
              <a:rPr b="1" lang="pt-BR" sz="1100">
                <a:solidFill>
                  <a:schemeClr val="dk1"/>
                </a:solidFill>
              </a:rPr>
              <a:t>IPv6</a:t>
            </a:r>
            <a:r>
              <a:rPr lang="pt-BR" sz="1100">
                <a:solidFill>
                  <a:schemeClr val="dk1"/>
                </a:solidFill>
              </a:rPr>
              <a:t> utiliza endereços de 128 bits, proporcionando aproximadamente </a:t>
            </a:r>
            <a:r>
              <a:rPr b="1" lang="pt-BR" sz="1100">
                <a:solidFill>
                  <a:schemeClr val="dk1"/>
                </a:solidFill>
              </a:rPr>
              <a:t>3,4 x 10³⁸</a:t>
            </a:r>
            <a:r>
              <a:rPr lang="pt-BR" sz="1100">
                <a:solidFill>
                  <a:schemeClr val="dk1"/>
                </a:solidFill>
              </a:rPr>
              <a:t> endereços únicos.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Considerando que a população mundial é de aproximadamente </a:t>
            </a:r>
            <a:r>
              <a:rPr b="1" lang="pt-BR" sz="1100">
                <a:solidFill>
                  <a:schemeClr val="dk1"/>
                </a:solidFill>
              </a:rPr>
              <a:t>8 bilhões</a:t>
            </a:r>
            <a:r>
              <a:rPr lang="pt-BR" sz="1100">
                <a:solidFill>
                  <a:schemeClr val="dk1"/>
                </a:solidFill>
              </a:rPr>
              <a:t> de pessoas, para ilustrar a magnitude desse número, se cada endereço IPv6 fosse representado por 1 cm², seria possível cobrir a superfície da Terra com </a:t>
            </a:r>
            <a:r>
              <a:rPr b="1" lang="pt-BR" sz="1100">
                <a:solidFill>
                  <a:schemeClr val="dk1"/>
                </a:solidFill>
              </a:rPr>
              <a:t>7 camadas de endereços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.Portanto, o espaço de endereçamento do IPv6 é vasto o suficiente para acomodar trilhões de vezes a população atual da Terra, evidenciando sua capacidade de suportar a crescente demanda por endereços IP no futuro.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9" name="Google Shape;89;g3442a9ea0a1_0_7" title="IPV6-vs-IPV4-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600" y="2409425"/>
            <a:ext cx="4974125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2a9ea0a1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Portas</a:t>
            </a:r>
            <a:endParaRPr/>
          </a:p>
        </p:txBody>
      </p:sp>
      <p:sp>
        <p:nvSpPr>
          <p:cNvPr id="95" name="Google Shape;95;g3442a9ea0a1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chemeClr val="dk1"/>
                </a:solidFill>
              </a:rPr>
              <a:t>No contexto de redes de computadores, </a:t>
            </a:r>
            <a:r>
              <a:rPr b="1" lang="pt-BR" sz="1100">
                <a:solidFill>
                  <a:schemeClr val="dk1"/>
                </a:solidFill>
              </a:rPr>
              <a:t>portas</a:t>
            </a:r>
            <a:r>
              <a:rPr lang="pt-BR" sz="1100">
                <a:solidFill>
                  <a:schemeClr val="dk1"/>
                </a:solidFill>
              </a:rPr>
              <a:t> são identificadores lógicos utilizados na </a:t>
            </a:r>
            <a:r>
              <a:rPr b="1" lang="pt-BR" sz="1100">
                <a:solidFill>
                  <a:schemeClr val="dk1"/>
                </a:solidFill>
              </a:rPr>
              <a:t>Camada de Transporte</a:t>
            </a:r>
            <a:r>
              <a:rPr lang="pt-BR" sz="1100">
                <a:solidFill>
                  <a:schemeClr val="dk1"/>
                </a:solidFill>
              </a:rPr>
              <a:t> do modelo OSI para direcionar o tráfego de rede a processos ou serviços específicos em um dispositivo. Elas permitem que múltiplos serviços compartilhem a mesma interface de rede, garantindo que os dados sejam entregues ao destino correto dentro do sistema.</a:t>
            </a:r>
            <a:endParaRPr/>
          </a:p>
        </p:txBody>
      </p:sp>
      <p:pic>
        <p:nvPicPr>
          <p:cNvPr id="96" name="Google Shape;96;g3442a9ea0a1_0_16" title="portas-de-rede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525" y="2123001"/>
            <a:ext cx="6834701" cy="2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2a9ea0a1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Função das Portas</a:t>
            </a:r>
            <a:endParaRPr/>
          </a:p>
        </p:txBody>
      </p:sp>
      <p:sp>
        <p:nvSpPr>
          <p:cNvPr id="102" name="Google Shape;102;g3442a9ea0a1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Identificação de Serviços:</a:t>
            </a:r>
            <a:r>
              <a:rPr lang="pt-BR" sz="1100">
                <a:solidFill>
                  <a:schemeClr val="dk1"/>
                </a:solidFill>
              </a:rPr>
              <a:t> As portas associam números específicos a serviços ou aplicações, facilitando a multiplexação de tráfego. Por exemplo, ao acessar um site, o tráfego HTTP é direcionado para a porta 80 do servidor.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Roteamento de Tráfego:</a:t>
            </a:r>
            <a:r>
              <a:rPr lang="pt-BR" sz="1100">
                <a:solidFill>
                  <a:schemeClr val="dk1"/>
                </a:solidFill>
              </a:rPr>
              <a:t> Ao chegarem ao dispositivo de destino, os pacotes de dados são encaminhados para o serviço ou aplicação correspondente com base no número da porta. Por exemplo, pacotes destinados à porta 80 são encaminhados para o servidor web, enquanto os destinados à porta 25 são direcionados ao servidor de e-mail.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Facilitação de Comunicação Entre Sistemas Diferentes:</a:t>
            </a:r>
            <a:r>
              <a:rPr lang="pt-BR" sz="1100">
                <a:solidFill>
                  <a:schemeClr val="dk1"/>
                </a:solidFill>
              </a:rPr>
              <a:t> As portas permitem que aplicações em computadores com diferentes sistemas operacionais se comuniquem entre si, garantindo que os dados sejam entregues ao serviço correto independentemente da plataforma utilizada.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Gerenciamento de Sessões de Rede:</a:t>
            </a:r>
            <a:r>
              <a:rPr lang="pt-BR" sz="1100">
                <a:solidFill>
                  <a:schemeClr val="dk1"/>
                </a:solidFill>
              </a:rPr>
              <a:t> Em protocolos como TCP, as portas auxiliam no estabelecimento, manutenção e término de sessões de comunicação, garantindo que os dados sejam transmitidos de forma confiável e ordenada entre os dispositivos.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