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1" roundtripDataSignature="AMtx7mjvrvJ9peJCpDjMqNUb/w/HiSf9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1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8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2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2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24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24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2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2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2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2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Arquitetura de redes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com IoT</a:t>
            </a:r>
            <a:endParaRPr/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1000" y="4633945"/>
            <a:ext cx="1800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Tipos de roteadores e suas velocidades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8" name="Google Shape;148;p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2857"/>
              <a:buNone/>
            </a:pPr>
            <a:r>
              <a:rPr lang="pt-BR" sz="5600"/>
              <a:t>Ethernet - 10Mbps</a:t>
            </a:r>
            <a:endParaRPr sz="5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2857"/>
              <a:buNone/>
            </a:pPr>
            <a:r>
              <a:rPr lang="pt-BR" sz="5600"/>
              <a:t>Fast Ethernet - 100Mbps</a:t>
            </a:r>
            <a:endParaRPr sz="5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2857"/>
              <a:buNone/>
            </a:pPr>
            <a:r>
              <a:rPr lang="pt-BR" sz="5600"/>
              <a:t>Gigabit Ethernet - 1000Mbps</a:t>
            </a:r>
            <a:endParaRPr sz="5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2857"/>
              <a:buNone/>
            </a:pPr>
            <a:r>
              <a:rPr lang="pt-BR" sz="5600"/>
              <a:t>10 Gigabit Ethernet - 10.000Mbps</a:t>
            </a:r>
            <a:endParaRPr sz="5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1228"/>
              <a:buNone/>
            </a:pPr>
            <a:r>
              <a:rPr lang="pt-BR" sz="5700"/>
              <a:t>Se você tiver em sua casa uma internet de 500 Mbps só que o seu roteador tem a porta Fast Ethernet, você receberá apenas 100Mbps, você tem a velocidade mas seu aparelho não suporta.</a:t>
            </a:r>
            <a:endParaRPr sz="5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49" name="Google Shape;1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3050" y="4598970"/>
            <a:ext cx="1800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Topologia em Estrela</a:t>
            </a:r>
            <a:endParaRPr/>
          </a:p>
        </p:txBody>
      </p:sp>
      <p:sp>
        <p:nvSpPr>
          <p:cNvPr id="155" name="Google Shape;155;p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 sz="13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É uma configuração de rede em que todos os dispositivos estão ligados a um dispositivo central, como um hub ou um switch. </a:t>
            </a:r>
            <a:r>
              <a:rPr lang="pt-BR"/>
              <a:t>A rede só deixa de funcionar se o aparelho central parar de funcionar completamente.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pt-BR"/>
              <a:t>Ao adquirir aparelhos para sua rede, opte por um switch, pois ele trabalha full duplex, um hub trabalha no sistema half-duplex.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56" name="Google Shape;1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3050" y="4564995"/>
            <a:ext cx="1800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5825" y="974275"/>
            <a:ext cx="5452350" cy="389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9075" y="4571045"/>
            <a:ext cx="1800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Meios de Transmissão</a:t>
            </a:r>
            <a:endParaRPr/>
          </a:p>
        </p:txBody>
      </p:sp>
      <p:sp>
        <p:nvSpPr>
          <p:cNvPr id="168" name="Google Shape;168;p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São as formas físicas utilizadas para interligar os computadores e dispositivos na rede. São divididos em dois grupos: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pt-BR">
                <a:solidFill>
                  <a:schemeClr val="dk2"/>
                </a:solidFill>
              </a:rPr>
              <a:t>Meios guiados</a:t>
            </a:r>
            <a:r>
              <a:rPr lang="pt-BR"/>
              <a:t> - São os cabos que podem utilizar como meio físico, no caso das redes: Par trançado, Fibra Óptica, Coaxial.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pt-BR">
                <a:solidFill>
                  <a:schemeClr val="dk2"/>
                </a:solidFill>
              </a:rPr>
              <a:t>Meios não guiados</a:t>
            </a:r>
            <a:r>
              <a:rPr lang="pt-BR"/>
              <a:t> - São os meios atmosféricos - Wi-fi, bluetooth, infravermelho, NFC(Cartões de crédito por aproximação).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69" name="Google Shape;16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0025" y="4605970"/>
            <a:ext cx="1800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Cabo de par trançado</a:t>
            </a:r>
            <a:endParaRPr/>
          </a:p>
        </p:txBody>
      </p:sp>
      <p:sp>
        <p:nvSpPr>
          <p:cNvPr id="175" name="Google Shape;17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É composto por 4 pares de fios entrelaçados entre si. Esse cabo é dividido em dois tipos 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pt-BR">
                <a:solidFill>
                  <a:schemeClr val="dk2"/>
                </a:solidFill>
              </a:rPr>
              <a:t>UTP</a:t>
            </a:r>
            <a:r>
              <a:rPr lang="pt-BR"/>
              <a:t> - é o tipo de cabo mais comum, ele não possui nenhum tipo de blindagem ou proteção contra interferência. A única forma para garantir a passagem dos dados é o fenômeno físico chamado: Efeito Cancelamento. Esse efeito trabalha em cima da anulação dos campos eletromagnéticos dos fios quando um sinal é enviado através deles. Eles são entrelaçados para que crie um campo eletromagnético maior em volta deles para deixar mais resistente aos meios externos, fazendo com que  um anule o outro para que não gere interferência nos demais cabos.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7025" y="4564995"/>
            <a:ext cx="1800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4925" y="1055250"/>
            <a:ext cx="3754150" cy="375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54000" y="4626370"/>
            <a:ext cx="1800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Cabo de par trançado</a:t>
            </a:r>
            <a:endParaRPr/>
          </a:p>
        </p:txBody>
      </p:sp>
      <p:sp>
        <p:nvSpPr>
          <p:cNvPr id="188" name="Google Shape;18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b="1" lang="pt-BR" sz="1900">
                <a:solidFill>
                  <a:schemeClr val="dk2"/>
                </a:solidFill>
              </a:rPr>
              <a:t>STP</a:t>
            </a:r>
            <a:r>
              <a:rPr lang="pt-BR" sz="1900"/>
              <a:t> - São os cabos que possuem uma blindagem metálica mais um fio terra, o que o cabo não consegue segurar é passado para o fio terra.</a:t>
            </a:r>
            <a:endParaRPr sz="1900"/>
          </a:p>
        </p:txBody>
      </p:sp>
      <p:pic>
        <p:nvPicPr>
          <p:cNvPr id="189" name="Google Shape;1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5075" y="4564995"/>
            <a:ext cx="1800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2575" y="992350"/>
            <a:ext cx="3871600" cy="38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26050" y="4605970"/>
            <a:ext cx="1800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Topologias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 sz="2000"/>
              <a:t>Nada mais é do que a organização e distribuição dos computadores na rede. Existem dois tipos básicos de topologia: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pt-BR" sz="2000">
                <a:solidFill>
                  <a:schemeClr val="dk2"/>
                </a:solidFill>
              </a:rPr>
              <a:t>Lógica e  física.</a:t>
            </a:r>
            <a:r>
              <a:rPr lang="pt-BR" sz="2000"/>
              <a:t>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1025" y="4612945"/>
            <a:ext cx="1800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Existem 3 classificações de rede sendo elas:</a:t>
            </a:r>
            <a:endParaRPr/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9825"/>
              <a:buNone/>
            </a:pPr>
            <a:r>
              <a:rPr b="1" lang="pt-BR" sz="2492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Classificação por Modelo Computacional (Lógica):</a:t>
            </a:r>
            <a:endParaRPr b="1" sz="2492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9825"/>
              <a:buNone/>
            </a:pPr>
            <a:r>
              <a:rPr lang="pt-BR" sz="2492">
                <a:latin typeface="Arial"/>
                <a:ea typeface="Arial"/>
                <a:cs typeface="Arial"/>
                <a:sym typeface="Arial"/>
              </a:rPr>
              <a:t>Esta classificação refere-se à forma como os dispositivos em uma rede interagem e compartilham recursos. Os principais modelos incluem:</a:t>
            </a:r>
            <a:endParaRPr sz="2492">
              <a:latin typeface="Arial"/>
              <a:ea typeface="Arial"/>
              <a:cs typeface="Arial"/>
              <a:sym typeface="Arial"/>
            </a:endParaRPr>
          </a:p>
          <a:p>
            <a:pPr indent="-303818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●"/>
            </a:pPr>
            <a:r>
              <a:rPr b="1" lang="pt-BR" sz="2492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Modelo Cliente-Servidor:</a:t>
            </a:r>
            <a:r>
              <a:rPr lang="pt-BR" sz="2492">
                <a:latin typeface="Arial"/>
                <a:ea typeface="Arial"/>
                <a:cs typeface="Arial"/>
                <a:sym typeface="Arial"/>
              </a:rPr>
              <a:t> Neste modelo, os clientes solicitam serviços ou recursos, e os servidores os fornecem. Os servidores são responsáveis por gerenciar e fornecer recursos, enquanto os clientes consomem esses recursos.</a:t>
            </a:r>
            <a:endParaRPr sz="2492">
              <a:latin typeface="Arial"/>
              <a:ea typeface="Arial"/>
              <a:cs typeface="Arial"/>
              <a:sym typeface="Arial"/>
            </a:endParaRPr>
          </a:p>
          <a:p>
            <a:pPr indent="-30381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●"/>
            </a:pPr>
            <a:r>
              <a:rPr b="1" lang="pt-BR" sz="2492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Modelo Ponto a Ponto (P2P):</a:t>
            </a:r>
            <a:r>
              <a:rPr lang="pt-BR" sz="2492">
                <a:latin typeface="Arial"/>
                <a:ea typeface="Arial"/>
                <a:cs typeface="Arial"/>
                <a:sym typeface="Arial"/>
              </a:rPr>
              <a:t> Aqui, cada dispositivo atua tanto como cliente quanto como servidor, permitindo que compartilhem recursos diretamente entre si, sem a necessidade de um servidor central.</a:t>
            </a:r>
            <a:endParaRPr sz="249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210526"/>
              <a:buNone/>
            </a:pPr>
            <a:r>
              <a:t/>
            </a:r>
            <a:endParaRPr/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0025" y="4612970"/>
            <a:ext cx="1800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Existem 3 classificações de rede sendo elas: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9589"/>
              <a:buNone/>
            </a:pPr>
            <a:r>
              <a:rPr b="1" lang="pt-BR" sz="36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Classificação por Abrangência (Física):</a:t>
            </a:r>
            <a:endParaRPr b="1" sz="36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9589"/>
              <a:buNone/>
            </a:pPr>
            <a:r>
              <a:rPr lang="pt-BR" sz="3650">
                <a:latin typeface="Arial"/>
                <a:ea typeface="Arial"/>
                <a:cs typeface="Arial"/>
                <a:sym typeface="Arial"/>
              </a:rPr>
              <a:t>Esta classificação considera a área geográfica coberta pela rede, abrangendo:</a:t>
            </a:r>
            <a:endParaRPr sz="3650">
              <a:latin typeface="Arial"/>
              <a:ea typeface="Arial"/>
              <a:cs typeface="Arial"/>
              <a:sym typeface="Arial"/>
            </a:endParaRPr>
          </a:p>
          <a:p>
            <a:pPr indent="-30394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●"/>
            </a:pPr>
            <a:r>
              <a:rPr b="1" lang="pt-BR" sz="36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PAN (Personal Area Network):</a:t>
            </a:r>
            <a:r>
              <a:rPr lang="pt-BR" sz="3650">
                <a:latin typeface="Arial"/>
                <a:ea typeface="Arial"/>
                <a:cs typeface="Arial"/>
                <a:sym typeface="Arial"/>
              </a:rPr>
              <a:t> Redes pessoais que cobrem uma área muito restrita, como o espaço ao redor de um indivíduo.</a:t>
            </a:r>
            <a:endParaRPr sz="3650">
              <a:latin typeface="Arial"/>
              <a:ea typeface="Arial"/>
              <a:cs typeface="Arial"/>
              <a:sym typeface="Arial"/>
            </a:endParaRPr>
          </a:p>
          <a:p>
            <a:pPr indent="-30394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●"/>
            </a:pPr>
            <a:r>
              <a:rPr b="1" lang="pt-BR" sz="36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LAN (Local Area Network):</a:t>
            </a:r>
            <a:r>
              <a:rPr lang="pt-BR" sz="3650">
                <a:latin typeface="Arial"/>
                <a:ea typeface="Arial"/>
                <a:cs typeface="Arial"/>
                <a:sym typeface="Arial"/>
              </a:rPr>
              <a:t> Redes locais que cobrem uma área limitada, como um escritório ou prédio.</a:t>
            </a:r>
            <a:endParaRPr sz="3650">
              <a:latin typeface="Arial"/>
              <a:ea typeface="Arial"/>
              <a:cs typeface="Arial"/>
              <a:sym typeface="Arial"/>
            </a:endParaRPr>
          </a:p>
          <a:p>
            <a:pPr indent="-30394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●"/>
            </a:pPr>
            <a:r>
              <a:rPr b="1" lang="pt-BR" sz="36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 (Metropolitan Area Network):</a:t>
            </a:r>
            <a:r>
              <a:rPr lang="pt-BR" sz="3650">
                <a:latin typeface="Arial"/>
                <a:ea typeface="Arial"/>
                <a:cs typeface="Arial"/>
                <a:sym typeface="Arial"/>
              </a:rPr>
              <a:t> Redes metropolitanas que abrangem uma cidade ou região metropolitana.</a:t>
            </a:r>
            <a:endParaRPr sz="3650">
              <a:latin typeface="Arial"/>
              <a:ea typeface="Arial"/>
              <a:cs typeface="Arial"/>
              <a:sym typeface="Arial"/>
            </a:endParaRPr>
          </a:p>
          <a:p>
            <a:pPr indent="-30394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●"/>
            </a:pPr>
            <a:r>
              <a:rPr b="1" lang="pt-BR" sz="36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WAN (Wide Area Network):</a:t>
            </a:r>
            <a:r>
              <a:rPr lang="pt-BR" sz="3650">
                <a:latin typeface="Arial"/>
                <a:ea typeface="Arial"/>
                <a:cs typeface="Arial"/>
                <a:sym typeface="Arial"/>
              </a:rPr>
              <a:t> Redes de longa distância que cobrem grandes áreas geográficas, como países ou continentes.</a:t>
            </a:r>
            <a:endParaRPr sz="36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307692"/>
              <a:buNone/>
            </a:pPr>
            <a:r>
              <a:t/>
            </a:r>
            <a:endParaRPr/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7025" y="4605970"/>
            <a:ext cx="1800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Existem 3 classificações de rede sendo elas: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117"/>
              <a:buNone/>
            </a:pPr>
            <a:r>
              <a:rPr b="1" lang="pt-BR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Classificação por Topologia (Física):</a:t>
            </a:r>
            <a:endParaRPr b="1"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117"/>
              <a:buNone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Esta classificação refere-se à disposição física dos dispositivos e conexões na rede, incluindo: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●"/>
            </a:pPr>
            <a:r>
              <a:rPr b="1" lang="pt-BR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Topologia em Estrela:</a:t>
            </a:r>
            <a:r>
              <a:rPr lang="pt-BR" sz="1200">
                <a:latin typeface="Arial"/>
                <a:ea typeface="Arial"/>
                <a:cs typeface="Arial"/>
                <a:sym typeface="Arial"/>
              </a:rPr>
              <a:t> Todos os dispositivos estão conectados a um ponto central, como um hub ou switch.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●"/>
            </a:pPr>
            <a:r>
              <a:rPr b="1" lang="pt-BR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Topologia em Anel:</a:t>
            </a:r>
            <a:r>
              <a:rPr lang="pt-BR" sz="1200">
                <a:latin typeface="Arial"/>
                <a:ea typeface="Arial"/>
                <a:cs typeface="Arial"/>
                <a:sym typeface="Arial"/>
              </a:rPr>
              <a:t> Cada dispositivo está conectado ao próximo, formando um anel fechado.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●"/>
            </a:pPr>
            <a:r>
              <a:rPr b="1" lang="pt-BR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Topologia em Malha:</a:t>
            </a:r>
            <a:r>
              <a:rPr lang="pt-BR" sz="1200">
                <a:latin typeface="Arial"/>
                <a:ea typeface="Arial"/>
                <a:cs typeface="Arial"/>
                <a:sym typeface="Arial"/>
              </a:rPr>
              <a:t> Cada dispositivo está conectado a vários outros dispositivos, formando uma malha de conexões.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●"/>
            </a:pPr>
            <a:r>
              <a:rPr b="1" lang="pt-BR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Topologia em Árvore:</a:t>
            </a:r>
            <a:r>
              <a:rPr lang="pt-BR" sz="1200">
                <a:latin typeface="Arial"/>
                <a:ea typeface="Arial"/>
                <a:cs typeface="Arial"/>
                <a:sym typeface="Arial"/>
              </a:rPr>
              <a:t> Combina características das topologias em estrela e em barramento, formando uma estrutura hierárquica.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t/>
            </a:r>
            <a:endParaRPr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7025" y="4598995"/>
            <a:ext cx="1800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Tipos de transmissão</a:t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5112"/>
              <a:buNone/>
            </a:pPr>
            <a:r>
              <a:rPr lang="pt-BR" sz="1608"/>
              <a:t>É a forma como os sinais são enviados nos enlaces e tem a ver com emissor e receptor. Existem 3 formas, sendo elas Simplex, Half-Duplex e Full-Duplex.</a:t>
            </a:r>
            <a:endParaRPr sz="1608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9126"/>
              <a:buNone/>
            </a:pPr>
            <a:r>
              <a:rPr b="1" lang="pt-BR" sz="1716">
                <a:solidFill>
                  <a:schemeClr val="dk2"/>
                </a:solidFill>
              </a:rPr>
              <a:t>Simplex</a:t>
            </a:r>
            <a:endParaRPr b="1" sz="1716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5112"/>
              <a:buNone/>
            </a:pPr>
            <a:r>
              <a:rPr lang="pt-BR" sz="1608"/>
              <a:t>É a transmissão onde um lado sempre é o emissor e o outro lado o receptor, e os papéis nunca se invertem, ex: TV, Rádio.</a:t>
            </a:r>
            <a:endParaRPr sz="1608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5112"/>
              <a:buNone/>
            </a:pPr>
            <a:r>
              <a:rPr lang="pt-BR" sz="1608"/>
              <a:t>Utiliza o mesmo canal, porém é só enviado.</a:t>
            </a:r>
            <a:endParaRPr sz="1608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t/>
            </a:r>
            <a:endParaRPr/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7025" y="4626945"/>
            <a:ext cx="1800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Tipos de transmissão</a:t>
            </a:r>
            <a:endParaRPr/>
          </a:p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pt-BR" sz="1600">
                <a:solidFill>
                  <a:schemeClr val="dk2"/>
                </a:solidFill>
              </a:rPr>
              <a:t>Half-Duplex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pt-BR" sz="1600"/>
              <a:t>O sinal é enviado nas duas direções, porém uma por vez. Os dois lados são emissores e receptores. Ex: rádio transmissor.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pt-BR" sz="1600"/>
              <a:t>Utiliza o mesmo canal, porém envia e recebe, mas apenas um de cada vez.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29" name="Google Shape;1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0025" y="4598995"/>
            <a:ext cx="1800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Tipos de transmissão</a:t>
            </a:r>
            <a:endParaRPr/>
          </a:p>
        </p:txBody>
      </p:sp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2934"/>
              <a:buNone/>
            </a:pPr>
            <a:r>
              <a:rPr b="1" lang="pt-BR" sz="2850">
                <a:solidFill>
                  <a:schemeClr val="dk2"/>
                </a:solidFill>
              </a:rPr>
              <a:t>Full-Duplex</a:t>
            </a:r>
            <a:endParaRPr b="1" sz="28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2934"/>
              <a:buNone/>
            </a:pPr>
            <a:r>
              <a:rPr lang="pt-BR" sz="2850"/>
              <a:t>O sinal é enviado nas duas direções ao mesmo tempo. Tem dois canais separados, um que envia e outro que recebe.</a:t>
            </a:r>
            <a:endParaRPr sz="28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2934"/>
              <a:buNone/>
            </a:pPr>
            <a:r>
              <a:rPr lang="pt-BR" sz="2850"/>
              <a:t>Ex: internet, telefone</a:t>
            </a:r>
            <a:endParaRPr sz="28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7727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81818"/>
              <a:buNone/>
            </a:pPr>
            <a:r>
              <a:t/>
            </a:r>
            <a:endParaRPr/>
          </a:p>
        </p:txBody>
      </p:sp>
      <p:pic>
        <p:nvPicPr>
          <p:cNvPr id="136" name="Google Shape;1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0025" y="4612970"/>
            <a:ext cx="1800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2775" y="690500"/>
            <a:ext cx="4210050" cy="42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3050" y="4605970"/>
            <a:ext cx="1800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