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36F801-1426-ADE5-098F-3185FB684C19}" v="1551" dt="2025-02-19T19:41:19.177"/>
    <p1510:client id="{A43DAEEB-7F7D-4284-C440-B4051DFAF5DF}" v="85" dt="2025-02-19T18:41:55.744"/>
    <p1510:client id="{AAC22A3B-1EDB-77E9-1515-11348341C752}" v="242" dt="2025-02-19T17:54:37.1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FigureOut">
              <a:rPr lang="en-US" dirty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908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FigureOut">
              <a:rPr lang="en-US" dirty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87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FigureOut">
              <a:rPr lang="en-US" dirty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837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FigureOut">
              <a:rPr lang="en-US" dirty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06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FigureOut">
              <a:rPr lang="en-US" dirty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353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FigureOut">
              <a:rPr lang="en-US" dirty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497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FigureOut">
              <a:rPr lang="en-US" dirty="0"/>
              <a:t>2/19/2025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0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FigureOut">
              <a:rPr lang="en-US" dirty="0"/>
              <a:t>2/19/2025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6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FigureOut">
              <a:rPr lang="en-US" dirty="0"/>
              <a:t>2/19/2025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71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FigureOut">
              <a:rPr lang="en-US" dirty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33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FigureOut">
              <a:rPr lang="en-US" dirty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811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FigureOut">
              <a:rPr lang="en-US" dirty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92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4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odegam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0079" y="1473198"/>
            <a:ext cx="10354705" cy="2696866"/>
          </a:xfrm>
        </p:spPr>
        <p:txBody>
          <a:bodyPr anchor="b">
            <a:normAutofit/>
          </a:bodyPr>
          <a:lstStyle/>
          <a:p>
            <a:r>
              <a:rPr lang="de-DE" sz="6600" err="1"/>
              <a:t>Lógica</a:t>
            </a:r>
            <a:r>
              <a:rPr lang="de-DE" sz="6600"/>
              <a:t> de </a:t>
            </a:r>
            <a:r>
              <a:rPr lang="de-DE" sz="6600" err="1"/>
              <a:t>Progamação</a:t>
            </a:r>
            <a:r>
              <a:rPr lang="de-DE" sz="6600"/>
              <a:t> e </a:t>
            </a:r>
            <a:r>
              <a:rPr lang="de-DE" sz="6600" err="1"/>
              <a:t>Algoritmos</a:t>
            </a:r>
            <a:endParaRPr lang="de-DE" sz="660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40080" y="5044043"/>
            <a:ext cx="6806609" cy="1175780"/>
          </a:xfrm>
        </p:spPr>
        <p:txBody>
          <a:bodyPr anchor="t">
            <a:normAutofit/>
          </a:bodyPr>
          <a:lstStyle/>
          <a:p>
            <a:r>
              <a:rPr lang="de-DE" sz="2400"/>
              <a:t>ALEXANDRE BRITO</a:t>
            </a:r>
          </a:p>
          <a:p>
            <a:r>
              <a:rPr lang="de-DE" sz="2400"/>
              <a:t>BRUNO HENRIQUE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2D00E-43AF-CEB0-23E2-DE2445D6B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há de errado com as instruções A SEGUIR?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459CF1-B7A0-5135-6BF1-C6B66FB6A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Como varrer o chão: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/>
              <a:t>Vá até a vassoura;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/>
              <a:t>Pegue a vassoura;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/>
              <a:t>Com a vassoura em mãos, volte ao local a ser varrido;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/>
              <a:t>Junte toda a sujeira, usando a vassoura;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/>
              <a:t>Jogue fora.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D97604-27D5-8953-05B4-EDBE267C9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8232-4858-455D-B923-E7BA57AFFAEB}" type="datetime1">
              <a:t>2/19/2025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5A7865-3B07-2610-1DE8-8AD93AC6E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C729AE-A8F7-9192-A264-5EDD9D609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65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6E60E4-98A3-5E6B-315F-AF298DA74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9578B-7977-4A75-A2D0-1456BE2BF314}" type="datetime1">
              <a:t>2/19/2025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CE2C5D-9E11-BD3B-B88D-5D3183A3B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000CEC-0407-70AA-AF8C-D31CE6890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11</a:t>
            </a:fld>
            <a:endParaRPr lang="en-US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BE818A6D-0463-A7A8-3958-1FDE52174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</p:spPr>
        <p:txBody>
          <a:bodyPr>
            <a:normAutofit/>
          </a:bodyPr>
          <a:lstStyle/>
          <a:p>
            <a:r>
              <a:rPr lang="pt-BR" dirty="0"/>
              <a:t>O que há de errado com as instruções A SEGUIR?</a:t>
            </a: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2DEE0F99-84BA-B57D-A2E1-A86DE39C2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10691265" cy="36360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Varrer o chão: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/>
              <a:t>Vá até a vassoura;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/>
              <a:t>Pegue a vassoura;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/>
              <a:t>Volte ao local a ser varrido;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/>
              <a:t>Junte toda a sujeira, usando a vassoura;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b="1" dirty="0">
                <a:solidFill>
                  <a:srgbClr val="FF0000"/>
                </a:solidFill>
              </a:rPr>
              <a:t>Jogue fora. (Jogar fora o que? A vassoura?)</a:t>
            </a:r>
          </a:p>
        </p:txBody>
      </p:sp>
    </p:spTree>
    <p:extLst>
      <p:ext uri="{BB962C8B-B14F-4D97-AF65-F5344CB8AC3E}">
        <p14:creationId xmlns:p14="http://schemas.microsoft.com/office/powerpoint/2010/main" val="2669356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8D35B-695F-AA79-DFD1-17CE7C6D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Instruções sobre como escovar os dentes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3936F7-5932-27E4-D383-7D69A548B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pt-BR" dirty="0"/>
              <a:t>Vá até o banheiro;</a:t>
            </a:r>
          </a:p>
          <a:p>
            <a:r>
              <a:rPr lang="pt-BR" dirty="0"/>
              <a:t>Se o armário sobre a pia estiver fechado, abra-o (</a:t>
            </a:r>
            <a:r>
              <a:rPr lang="pt-BR" b="1" dirty="0">
                <a:solidFill>
                  <a:srgbClr val="FF0000"/>
                </a:solidFill>
              </a:rPr>
              <a:t>Condicional (Se)</a:t>
            </a:r>
            <a:r>
              <a:rPr lang="pt-BR" dirty="0">
                <a:solidFill>
                  <a:srgbClr val="000000"/>
                </a:solidFill>
              </a:rPr>
              <a:t>);</a:t>
            </a:r>
            <a:endParaRPr lang="pt-BR" dirty="0"/>
          </a:p>
          <a:p>
            <a:r>
              <a:rPr lang="pt-BR" dirty="0"/>
              <a:t>Se a sua escova estiver dentro do armário (</a:t>
            </a:r>
            <a:r>
              <a:rPr lang="pt-BR" sz="2100" b="1" dirty="0">
                <a:solidFill>
                  <a:srgbClr val="FF0000"/>
                </a:solidFill>
              </a:rPr>
              <a:t>Condicional (Se)</a:t>
            </a:r>
            <a:r>
              <a:rPr lang="pt-BR" dirty="0"/>
              <a:t>), pegue-a;</a:t>
            </a:r>
          </a:p>
          <a:p>
            <a:r>
              <a:rPr lang="pt-BR" dirty="0"/>
              <a:t>Se o creme dental estiver dentro do armário (</a:t>
            </a:r>
            <a:r>
              <a:rPr lang="pt-BR" sz="2100" b="1" dirty="0">
                <a:solidFill>
                  <a:srgbClr val="FF0000"/>
                </a:solidFill>
              </a:rPr>
              <a:t>Condicional (Se)</a:t>
            </a:r>
            <a:r>
              <a:rPr lang="pt-BR" dirty="0"/>
              <a:t>), pegue-o;</a:t>
            </a:r>
          </a:p>
          <a:p>
            <a:r>
              <a:rPr lang="pt-BR" dirty="0"/>
              <a:t>Retire a tampa do recipiente do creme dental;</a:t>
            </a:r>
          </a:p>
          <a:p>
            <a:r>
              <a:rPr lang="pt-BR" dirty="0"/>
              <a:t>Posicione a ponta do creme dental, sobre as cerdas da escova;</a:t>
            </a:r>
          </a:p>
          <a:p>
            <a:r>
              <a:rPr lang="pt-BR" dirty="0"/>
              <a:t>Aperte o recipiente do creme dental, até que saia uma pequena quantidade de creme nas cerdas da escova;</a:t>
            </a:r>
          </a:p>
          <a:p>
            <a:r>
              <a:rPr lang="pt-BR" dirty="0"/>
              <a:t>Feche o recipiente do creme dental com a tampa do recipiente do creme dental;</a:t>
            </a:r>
          </a:p>
          <a:p>
            <a:r>
              <a:rPr lang="pt-BR" dirty="0"/>
              <a:t>Coloque o recipiente do creme dental, dentro do armário;</a:t>
            </a:r>
          </a:p>
          <a:p>
            <a:r>
              <a:rPr lang="pt-BR" dirty="0"/>
              <a:t>Posicione as cerdas da escova em seus dentes;</a:t>
            </a:r>
          </a:p>
          <a:p>
            <a:r>
              <a:rPr lang="pt-BR" dirty="0"/>
              <a:t>Faça movimentos circulares com as cerdas da escova, dente após dente, até que toda a sujeira tenha se desprendido (</a:t>
            </a:r>
            <a:r>
              <a:rPr lang="pt-BR" b="1" dirty="0">
                <a:solidFill>
                  <a:srgbClr val="FF0000"/>
                </a:solidFill>
              </a:rPr>
              <a:t>Laço de Repetição</a:t>
            </a:r>
            <a:r>
              <a:rPr lang="pt-BR" dirty="0"/>
              <a:t>)</a:t>
            </a:r>
          </a:p>
          <a:p>
            <a:r>
              <a:rPr lang="pt-BR" dirty="0"/>
              <a:t>...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3174E4-9E8F-94EB-F8F6-1A1CC6F96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7371-6754-476C-A252-3B7FB9167387}" type="datetime1">
              <a:t>2/19/2025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338E92-A8B4-0B42-A149-18722CE58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D2ECB4-611E-A4C1-E06D-41943FCDB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91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CDFDB0-24B8-03A1-747A-8D83D9B1B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 instrua a deixar o ar condicionado na temperatura mínima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4ACA10-E4DA-DB9A-89EF-8E0A6149A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pt-BR" dirty="0"/>
              <a:t>Estrutura:</a:t>
            </a:r>
            <a:endParaRPr lang="en-US" dirty="0"/>
          </a:p>
          <a:p>
            <a:pPr marL="971550" lvl="1" indent="-285750">
              <a:buFont typeface="Courier New,monospace"/>
              <a:buChar char="o"/>
            </a:pPr>
            <a:r>
              <a:rPr lang="pt-BR" dirty="0"/>
              <a:t>Sequência (Colocar as instruções em ordem de execução);</a:t>
            </a:r>
            <a:endParaRPr lang="en-US" dirty="0"/>
          </a:p>
          <a:p>
            <a:pPr marL="971550" lvl="1" indent="-285750">
              <a:buFont typeface="Courier New,monospace"/>
              <a:buChar char="o"/>
            </a:pPr>
            <a:r>
              <a:rPr lang="pt-BR" dirty="0"/>
              <a:t>Decisão / Condicional (Somente se houver necessidade);</a:t>
            </a:r>
          </a:p>
          <a:p>
            <a:pPr marL="971550" lvl="1" indent="-285750">
              <a:buFont typeface="Courier New,monospace"/>
              <a:buChar char="o"/>
            </a:pPr>
            <a:r>
              <a:rPr lang="pt-BR" dirty="0"/>
              <a:t>Repetição (Somente se houver necessidade).</a:t>
            </a:r>
          </a:p>
          <a:p>
            <a:pPr marL="971550" lvl="1" indent="-285750">
              <a:buFont typeface="Courier New,monospace"/>
              <a:buChar char="o"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C2A24D-A966-44C6-75D0-095C6C00D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BC83-1580-4E4A-B448-114CFF20B754}" type="datetime1">
              <a:t>2/19/2025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22EE87-5A67-96E5-BDCE-8AFCEFF1E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FA42E4-5114-B180-EA8F-90E11FD7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58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71B97B-B8A4-FC0D-D912-D5174AF49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 instrua a deixar o ar condicionado na temperatura mínima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D97247-0E6B-2730-755F-109BE7E48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Aproxime-se do controle do ar condicionado;</a:t>
            </a:r>
          </a:p>
          <a:p>
            <a:r>
              <a:rPr lang="pt-BR" dirty="0"/>
              <a:t>Pegue o controle do ar condicionado;</a:t>
            </a:r>
          </a:p>
          <a:p>
            <a:r>
              <a:rPr lang="pt-BR" dirty="0"/>
              <a:t>Aproxime-se do ar condicionado;</a:t>
            </a:r>
          </a:p>
          <a:p>
            <a:r>
              <a:rPr lang="pt-BR" dirty="0"/>
              <a:t>Aponte o controle do ar condicionado para o ar condicionado;</a:t>
            </a:r>
          </a:p>
          <a:p>
            <a:r>
              <a:rPr lang="pt-BR" dirty="0"/>
              <a:t>Se o ar condicionado estiver desligado, ligue-o (</a:t>
            </a:r>
            <a:r>
              <a:rPr lang="pt-BR" b="1" dirty="0">
                <a:solidFill>
                  <a:srgbClr val="FF0000"/>
                </a:solidFill>
              </a:rPr>
              <a:t>Condicional (Se)</a:t>
            </a:r>
            <a:r>
              <a:rPr lang="pt-BR" dirty="0"/>
              <a:t>);</a:t>
            </a:r>
          </a:p>
          <a:p>
            <a:r>
              <a:rPr lang="pt-BR" dirty="0"/>
              <a:t>Enquanto a temperatura do ar condicionado estiver acima do mínimo, aperte o botão de reduzir a temperatura (</a:t>
            </a:r>
            <a:r>
              <a:rPr lang="pt-BR" b="1" dirty="0">
                <a:solidFill>
                  <a:srgbClr val="FF0000"/>
                </a:solidFill>
              </a:rPr>
              <a:t>Laço de Repetição</a:t>
            </a:r>
            <a:r>
              <a:rPr lang="pt-BR" dirty="0"/>
              <a:t>).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39F08C-41A2-CB8C-ECD2-221EA3342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CB4A-C223-45D7-9F32-F7A5D1233042}" type="datetime1">
              <a:t>2/19/2025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BC7404-21B8-6D3B-8990-09142B9E2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84FF43-98E4-88E3-2827-1FEE07396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68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1C723-09A2-8741-54CB-8D22BB318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SUAS INSTRUÇÕES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9512E7-4D0D-389A-75D0-569024EEE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Jogando o jogo: </a:t>
            </a:r>
            <a:r>
              <a:rPr lang="pt-BR" dirty="0">
                <a:ea typeface="+mn-lt"/>
                <a:cs typeface="+mn-lt"/>
                <a:hlinkClick r:id="rId2"/>
              </a:rPr>
              <a:t>W3Schools Code Game</a:t>
            </a:r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17BD6F-18C3-B852-F444-7E62AE14B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01D4C-5D68-4DFE-BB50-3F822C4D33D0}" type="datetime1">
              <a:t>2/19/2025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F010A4-04A3-D05F-D8D9-1C26C622D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D6E811-81F6-19A4-37D2-7BDBEAFEC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4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1EEF5-AB0F-3DF8-54BD-C2218FD41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ALGORITMOS: 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B4AAFC-07BB-08E6-E40B-AACA26809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pt-BR" dirty="0">
                <a:latin typeface="Neue Haas Grotesk Text Pro"/>
                <a:ea typeface="+mn-lt"/>
                <a:cs typeface="+mn-lt"/>
              </a:rPr>
              <a:t>Um </a:t>
            </a:r>
            <a:r>
              <a:rPr lang="pt-BR" b="1" dirty="0">
                <a:latin typeface="Neue Haas Grotesk Text Pro"/>
                <a:ea typeface="+mn-lt"/>
                <a:cs typeface="+mn-lt"/>
              </a:rPr>
              <a:t>algoritmo</a:t>
            </a:r>
            <a:r>
              <a:rPr lang="pt-BR" dirty="0">
                <a:latin typeface="Neue Haas Grotesk Text Pro"/>
                <a:ea typeface="+mn-lt"/>
                <a:cs typeface="+mn-lt"/>
              </a:rPr>
              <a:t> é um conjunto finito e ordenado de instruções que resolve um problema ou executa uma tarefa específica. Eles são independentes de linguagem de programação e podem ser representados de várias formas, como:</a:t>
            </a:r>
            <a:endParaRPr lang="pt-BR" dirty="0">
              <a:latin typeface="Neue Haas Grotesk Text Pro"/>
            </a:endParaRPr>
          </a:p>
          <a:p>
            <a:pPr marL="493395" lvl="1">
              <a:lnSpc>
                <a:spcPct val="120000"/>
              </a:lnSpc>
              <a:buFont typeface="Courier New" panose="020B0604020202020204" pitchFamily="34" charset="0"/>
              <a:buChar char="o"/>
            </a:pPr>
            <a:r>
              <a:rPr lang="pt-BR" b="1" dirty="0">
                <a:latin typeface="Neue Haas Grotesk Text Pro"/>
                <a:ea typeface="+mn-lt"/>
                <a:cs typeface="+mn-lt"/>
              </a:rPr>
              <a:t>Descrição Narrativa</a:t>
            </a:r>
          </a:p>
          <a:p>
            <a:pPr marL="493395" lvl="1">
              <a:lnSpc>
                <a:spcPct val="120000"/>
              </a:lnSpc>
              <a:buFont typeface="Courier New" panose="020B0604020202020204" pitchFamily="34" charset="0"/>
              <a:buChar char="o"/>
            </a:pPr>
            <a:r>
              <a:rPr lang="pt-BR" b="1" dirty="0">
                <a:latin typeface="Neue Haas Grotesk Text Pro"/>
                <a:ea typeface="+mn-lt"/>
                <a:cs typeface="+mn-lt"/>
              </a:rPr>
              <a:t>Pseudocódigo ("Códigos em Português")</a:t>
            </a:r>
          </a:p>
          <a:p>
            <a:pPr marL="493395" lvl="1">
              <a:lnSpc>
                <a:spcPct val="120000"/>
              </a:lnSpc>
              <a:buFont typeface="Courier New" panose="020B0604020202020204" pitchFamily="34" charset="0"/>
              <a:buChar char="o"/>
            </a:pPr>
            <a:r>
              <a:rPr lang="pt-BR" b="1" dirty="0">
                <a:latin typeface="Neue Haas Grotesk Text Pro"/>
                <a:ea typeface="+mn-lt"/>
                <a:cs typeface="+mn-lt"/>
              </a:rPr>
              <a:t>Fluxogramas</a:t>
            </a:r>
            <a:endParaRPr lang="pt-BR" dirty="0">
              <a:latin typeface="Neue Haas Grotesk Text Pro"/>
              <a:ea typeface="+mn-lt"/>
              <a:cs typeface="+mn-lt"/>
            </a:endParaRPr>
          </a:p>
          <a:p>
            <a:pPr>
              <a:lnSpc>
                <a:spcPct val="120000"/>
              </a:lnSpc>
            </a:pPr>
            <a:endParaRPr lang="pt-BR">
              <a:latin typeface="Neue Haas Grotesk Text Pro"/>
            </a:endParaRPr>
          </a:p>
        </p:txBody>
      </p:sp>
    </p:spTree>
    <p:extLst>
      <p:ext uri="{BB962C8B-B14F-4D97-AF65-F5344CB8AC3E}">
        <p14:creationId xmlns:p14="http://schemas.microsoft.com/office/powerpoint/2010/main" val="365139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A37CF-6032-6CF9-E743-03B6021BE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ALGORITMOS: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FC8F7A-915B-5754-904A-984EDD9E5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b="1">
                <a:ea typeface="+mn-lt"/>
                <a:cs typeface="+mn-lt"/>
              </a:rPr>
              <a:t>Algoritmo para somar dois números (Texto Descritivo e Fluxograma):</a:t>
            </a:r>
            <a:endParaRPr lang="pt-BR">
              <a:ea typeface="+mn-lt"/>
              <a:cs typeface="+mn-lt"/>
            </a:endParaRPr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pt-BR">
                <a:ea typeface="+mn-lt"/>
                <a:cs typeface="+mn-lt"/>
              </a:rPr>
              <a:t>Início.</a:t>
            </a:r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pt-BR">
                <a:ea typeface="+mn-lt"/>
                <a:cs typeface="+mn-lt"/>
              </a:rPr>
              <a:t>Leia o primeiro número.</a:t>
            </a:r>
            <a:endParaRPr lang="pt-BR"/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pt-BR">
                <a:ea typeface="+mn-lt"/>
                <a:cs typeface="+mn-lt"/>
              </a:rPr>
              <a:t>Leia o segundo número.</a:t>
            </a:r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pt-BR">
                <a:ea typeface="+mn-lt"/>
                <a:cs typeface="+mn-lt"/>
              </a:rPr>
              <a:t>Calcule a soma dos dois números.</a:t>
            </a:r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pt-BR">
                <a:ea typeface="+mn-lt"/>
                <a:cs typeface="+mn-lt"/>
              </a:rPr>
              <a:t>Exiba o resultado.</a:t>
            </a:r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pt-BR"/>
              <a:t>Fim.</a:t>
            </a:r>
          </a:p>
        </p:txBody>
      </p:sp>
      <p:pic>
        <p:nvPicPr>
          <p:cNvPr id="5" name="Imagem 4" descr="Diagrama&#10;&#10;O conteúdo gerado por IA pode estar incorreto.">
            <a:extLst>
              <a:ext uri="{FF2B5EF4-FFF2-40B4-BE49-F238E27FC236}">
                <a16:creationId xmlns:a16="http://schemas.microsoft.com/office/drawing/2014/main" id="{5181BEAF-A08F-57CC-89D6-14EB09CFD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075" y="2820847"/>
            <a:ext cx="56578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431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DB14D-FBD4-D595-512D-7B7CD7F8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ALGORITMOS: CARACTERÍSTICAS DE UM BOM ALGORITMO</a:t>
            </a:r>
            <a:endParaRPr lang="pt-BR" b="0"/>
          </a:p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824A78-D8C5-6A9C-79A7-28D9403BC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b="1">
                <a:ea typeface="+mn-lt"/>
                <a:cs typeface="+mn-lt"/>
              </a:rPr>
              <a:t>Finitude:</a:t>
            </a:r>
            <a:r>
              <a:rPr lang="pt-BR">
                <a:ea typeface="+mn-lt"/>
                <a:cs typeface="+mn-lt"/>
              </a:rPr>
              <a:t> Deve terminar após um número limitado de etapas.</a:t>
            </a:r>
            <a:endParaRPr lang="pt-BR"/>
          </a:p>
          <a:p>
            <a:r>
              <a:rPr lang="pt-BR" b="1">
                <a:ea typeface="+mn-lt"/>
                <a:cs typeface="+mn-lt"/>
              </a:rPr>
              <a:t>Definição:</a:t>
            </a:r>
            <a:r>
              <a:rPr lang="pt-BR">
                <a:ea typeface="+mn-lt"/>
                <a:cs typeface="+mn-lt"/>
              </a:rPr>
              <a:t> Cada passo deve ser claro e sem ambiguidade.</a:t>
            </a:r>
            <a:endParaRPr lang="pt-BR"/>
          </a:p>
          <a:p>
            <a:r>
              <a:rPr lang="pt-BR" b="1">
                <a:ea typeface="+mn-lt"/>
                <a:cs typeface="+mn-lt"/>
              </a:rPr>
              <a:t>Entrada:</a:t>
            </a:r>
            <a:r>
              <a:rPr lang="pt-BR">
                <a:ea typeface="+mn-lt"/>
                <a:cs typeface="+mn-lt"/>
              </a:rPr>
              <a:t> Deve receber dados necessários para a execução.</a:t>
            </a:r>
            <a:endParaRPr lang="pt-BR"/>
          </a:p>
          <a:p>
            <a:r>
              <a:rPr lang="pt-BR" b="1">
                <a:ea typeface="+mn-lt"/>
                <a:cs typeface="+mn-lt"/>
              </a:rPr>
              <a:t>Saída:</a:t>
            </a:r>
            <a:r>
              <a:rPr lang="pt-BR">
                <a:ea typeface="+mn-lt"/>
                <a:cs typeface="+mn-lt"/>
              </a:rPr>
              <a:t> Deve produzir pelo menos um resultado.</a:t>
            </a:r>
            <a:endParaRPr lang="pt-BR"/>
          </a:p>
          <a:p>
            <a:r>
              <a:rPr lang="pt-BR" b="1">
                <a:ea typeface="+mn-lt"/>
                <a:cs typeface="+mn-lt"/>
              </a:rPr>
              <a:t>Eficiência:</a:t>
            </a:r>
            <a:r>
              <a:rPr lang="pt-BR">
                <a:ea typeface="+mn-lt"/>
                <a:cs typeface="+mn-lt"/>
              </a:rPr>
              <a:t> Deve utilizar recursos computacionais de forma otimizada</a:t>
            </a:r>
            <a:endParaRPr lang="pt-BR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16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F5CB7-ED9E-F023-68E2-77D0B1C65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LÓGICA DE PROGRAMAÇÃO: 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F4A5A9-5866-8CC4-3775-92989B0DA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ea typeface="+mn-lt"/>
                <a:cs typeface="+mn-lt"/>
              </a:rPr>
              <a:t>A </a:t>
            </a:r>
            <a:r>
              <a:rPr lang="pt-BR" b="1">
                <a:ea typeface="+mn-lt"/>
                <a:cs typeface="+mn-lt"/>
              </a:rPr>
              <a:t>lógica de programação</a:t>
            </a:r>
            <a:r>
              <a:rPr lang="pt-BR">
                <a:ea typeface="+mn-lt"/>
                <a:cs typeface="+mn-lt"/>
              </a:rPr>
              <a:t> é o raciocínio estruturado utilizado para resolver problemas e desenvolver soluções que possam ser implementadas em linguagens de programação. Ela envolve a capacidade de pensar de forma lógica e sequencial para organizar instruções que um computador pode executar.</a:t>
            </a:r>
          </a:p>
        </p:txBody>
      </p:sp>
    </p:spTree>
    <p:extLst>
      <p:ext uri="{BB962C8B-B14F-4D97-AF65-F5344CB8AC3E}">
        <p14:creationId xmlns:p14="http://schemas.microsoft.com/office/powerpoint/2010/main" val="160213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95A50-1375-9482-508A-BAA47B31E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LÓGICA DE PROGRAMAÇÃO: PRINCIPAIS ELEMENTOS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91A33D-D53E-B5CA-6A86-D0436B7D4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b="1">
                <a:ea typeface="+mn-lt"/>
                <a:cs typeface="+mn-lt"/>
              </a:rPr>
              <a:t>Sequência:</a:t>
            </a:r>
            <a:r>
              <a:rPr lang="pt-BR">
                <a:ea typeface="+mn-lt"/>
                <a:cs typeface="+mn-lt"/>
              </a:rPr>
              <a:t> Ordem em que as instruções são executadas.</a:t>
            </a:r>
          </a:p>
          <a:p>
            <a:r>
              <a:rPr lang="pt-BR" b="1">
                <a:ea typeface="+mn-lt"/>
                <a:cs typeface="+mn-lt"/>
              </a:rPr>
              <a:t>Decisão (Condicional):</a:t>
            </a:r>
            <a:r>
              <a:rPr lang="pt-BR">
                <a:ea typeface="+mn-lt"/>
                <a:cs typeface="+mn-lt"/>
              </a:rPr>
              <a:t> Permite escolher entre dois ou mais caminhos com base em uma condição (</a:t>
            </a:r>
            <a:r>
              <a:rPr lang="pt-BR" err="1">
                <a:ea typeface="+mn-lt"/>
                <a:cs typeface="+mn-lt"/>
              </a:rPr>
              <a:t>ex</a:t>
            </a:r>
            <a:r>
              <a:rPr lang="pt-BR">
                <a:ea typeface="+mn-lt"/>
                <a:cs typeface="+mn-lt"/>
              </a:rPr>
              <a:t>: </a:t>
            </a:r>
            <a:r>
              <a:rPr lang="pt-BR" i="1" err="1">
                <a:ea typeface="+mn-lt"/>
                <a:cs typeface="+mn-lt"/>
              </a:rPr>
              <a:t>if</a:t>
            </a:r>
            <a:r>
              <a:rPr lang="pt-BR" i="1">
                <a:ea typeface="+mn-lt"/>
                <a:cs typeface="+mn-lt"/>
              </a:rPr>
              <a:t>/</a:t>
            </a:r>
            <a:r>
              <a:rPr lang="pt-BR" i="1" err="1">
                <a:ea typeface="+mn-lt"/>
                <a:cs typeface="+mn-lt"/>
              </a:rPr>
              <a:t>else</a:t>
            </a:r>
            <a:r>
              <a:rPr lang="pt-BR">
                <a:ea typeface="+mn-lt"/>
                <a:cs typeface="+mn-lt"/>
              </a:rPr>
              <a:t>).</a:t>
            </a:r>
          </a:p>
          <a:p>
            <a:r>
              <a:rPr lang="pt-BR" b="1">
                <a:ea typeface="+mn-lt"/>
                <a:cs typeface="+mn-lt"/>
              </a:rPr>
              <a:t>Repetição (Laços):</a:t>
            </a:r>
            <a:r>
              <a:rPr lang="pt-BR">
                <a:ea typeface="+mn-lt"/>
                <a:cs typeface="+mn-lt"/>
              </a:rPr>
              <a:t> Permite executar um conjunto de instruções várias vezes (</a:t>
            </a:r>
            <a:r>
              <a:rPr lang="pt-BR" err="1">
                <a:ea typeface="+mn-lt"/>
                <a:cs typeface="+mn-lt"/>
              </a:rPr>
              <a:t>ex</a:t>
            </a:r>
            <a:r>
              <a:rPr lang="pt-BR">
                <a:ea typeface="+mn-lt"/>
                <a:cs typeface="+mn-lt"/>
              </a:rPr>
              <a:t>: </a:t>
            </a:r>
            <a:r>
              <a:rPr lang="pt-BR" i="1">
                <a:ea typeface="+mn-lt"/>
                <a:cs typeface="+mn-lt"/>
              </a:rPr>
              <a:t>for</a:t>
            </a:r>
            <a:r>
              <a:rPr lang="pt-BR">
                <a:ea typeface="+mn-lt"/>
                <a:cs typeface="+mn-lt"/>
              </a:rPr>
              <a:t>, </a:t>
            </a:r>
            <a:r>
              <a:rPr lang="pt-BR" i="1" err="1">
                <a:ea typeface="+mn-lt"/>
                <a:cs typeface="+mn-lt"/>
              </a:rPr>
              <a:t>while</a:t>
            </a:r>
            <a:r>
              <a:rPr lang="pt-BR">
                <a:ea typeface="+mn-lt"/>
                <a:cs typeface="+mn-lt"/>
              </a:rPr>
              <a:t>).</a:t>
            </a:r>
          </a:p>
          <a:p>
            <a:r>
              <a:rPr lang="pt-BR" b="1">
                <a:ea typeface="+mn-lt"/>
                <a:cs typeface="+mn-lt"/>
              </a:rPr>
              <a:t>Variáveis e Operadores:</a:t>
            </a:r>
            <a:r>
              <a:rPr lang="pt-BR">
                <a:ea typeface="+mn-lt"/>
                <a:cs typeface="+mn-lt"/>
              </a:rPr>
              <a:t> Manipulação de dados e realização de operações matemáticas ou lógicas.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426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97E21-C332-8EBF-B1DD-02BE05F6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LÓGICA DE PROGRAMAÇÃO: EXEMPLO PRÁTICO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F137F8-EC46-4C49-13B7-EF2ABACA1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ea typeface="+mn-lt"/>
                <a:cs typeface="+mn-lt"/>
              </a:rPr>
              <a:t>Se você deseja criar um programa que diz se uma pessoa é maior de idade:</a:t>
            </a:r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pt-BR">
                <a:ea typeface="+mn-lt"/>
                <a:cs typeface="+mn-lt"/>
              </a:rPr>
              <a:t>Pergunte a idade.</a:t>
            </a:r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pt-BR">
                <a:ea typeface="+mn-lt"/>
                <a:cs typeface="+mn-lt"/>
              </a:rPr>
              <a:t>Se a idade for maior ou igual a 18, informe "Maior de idade".</a:t>
            </a:r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pt-BR">
                <a:ea typeface="+mn-lt"/>
                <a:cs typeface="+mn-lt"/>
              </a:rPr>
              <a:t>Caso contrário, informe "Menor de idade".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781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1D4A8-C3FA-4864-BB8F-7C7216F9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Resumindo: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146A76-5ACE-B3D1-981E-2782D24AD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5573-2448-4FB2-976B-7AB4EDACFB19}" type="datetime1">
              <a:t>2/19/2025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808248-3E05-40EC-5CC6-9A287347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168C12-BF57-6621-B07C-2258864C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8</a:t>
            </a:fld>
            <a:endParaRPr lang="en-US"/>
          </a:p>
        </p:txBody>
      </p:sp>
      <p:graphicFrame>
        <p:nvGraphicFramePr>
          <p:cNvPr id="32" name="Tabela 31">
            <a:extLst>
              <a:ext uri="{FF2B5EF4-FFF2-40B4-BE49-F238E27FC236}">
                <a16:creationId xmlns:a16="http://schemas.microsoft.com/office/drawing/2014/main" id="{D739DACD-9259-994D-3C2C-5BD37CFF7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335483"/>
              </p:ext>
            </p:extLst>
          </p:nvPr>
        </p:nvGraphicFramePr>
        <p:xfrm>
          <a:off x="811967" y="1798819"/>
          <a:ext cx="10691205" cy="361918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78453">
                  <a:extLst>
                    <a:ext uri="{9D8B030D-6E8A-4147-A177-3AD203B41FA5}">
                      <a16:colId xmlns:a16="http://schemas.microsoft.com/office/drawing/2014/main" val="3780862598"/>
                    </a:ext>
                  </a:extLst>
                </a:gridCol>
                <a:gridCol w="4206376">
                  <a:extLst>
                    <a:ext uri="{9D8B030D-6E8A-4147-A177-3AD203B41FA5}">
                      <a16:colId xmlns:a16="http://schemas.microsoft.com/office/drawing/2014/main" val="3393483937"/>
                    </a:ext>
                  </a:extLst>
                </a:gridCol>
                <a:gridCol w="4206376">
                  <a:extLst>
                    <a:ext uri="{9D8B030D-6E8A-4147-A177-3AD203B41FA5}">
                      <a16:colId xmlns:a16="http://schemas.microsoft.com/office/drawing/2014/main" val="3864156987"/>
                    </a:ext>
                  </a:extLst>
                </a:gridCol>
              </a:tblGrid>
              <a:tr h="446325">
                <a:tc>
                  <a:txBody>
                    <a:bodyPr/>
                    <a:lstStyle/>
                    <a:p>
                      <a:pPr fontAlgn="b"/>
                      <a:r>
                        <a:rPr lang="pt-BR" sz="2400" b="1" dirty="0">
                          <a:effectLst/>
                          <a:latin typeface="Aptos Narrow"/>
                        </a:rPr>
                        <a:t>Aspecto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2400" b="1" dirty="0">
                          <a:effectLst/>
                          <a:latin typeface="Aptos Narrow"/>
                        </a:rPr>
                        <a:t>Algoritmo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2400" b="1" dirty="0">
                          <a:effectLst/>
                          <a:latin typeface="Aptos Narrow"/>
                        </a:rPr>
                        <a:t>Lógica de Programação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13480"/>
                  </a:ext>
                </a:extLst>
              </a:tr>
              <a:tr h="818264">
                <a:tc>
                  <a:txBody>
                    <a:bodyPr/>
                    <a:lstStyle/>
                    <a:p>
                      <a:pPr fontAlgn="b"/>
                      <a:r>
                        <a:rPr lang="pt-BR" sz="2400" b="1" dirty="0">
                          <a:effectLst/>
                          <a:latin typeface="Aptos Narrow"/>
                        </a:rPr>
                        <a:t>O que é?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2400" dirty="0">
                          <a:effectLst/>
                          <a:latin typeface="Aptos Narrow"/>
                        </a:rPr>
                        <a:t>Conjunto de passos para resolver um problema.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2400" dirty="0">
                          <a:effectLst/>
                          <a:latin typeface="Aptos Narrow"/>
                        </a:rPr>
                        <a:t>Raciocínio para transformar algoritmos em código.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4050062"/>
                  </a:ext>
                </a:extLst>
              </a:tr>
              <a:tr h="781069">
                <a:tc>
                  <a:txBody>
                    <a:bodyPr/>
                    <a:lstStyle/>
                    <a:p>
                      <a:pPr fontAlgn="b"/>
                      <a:r>
                        <a:rPr lang="pt-BR" sz="2400" b="1" dirty="0">
                          <a:effectLst/>
                          <a:latin typeface="Aptos Narrow"/>
                        </a:rPr>
                        <a:t>Foco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2400" i="1" dirty="0">
                          <a:effectLst/>
                          <a:latin typeface="Aptos Narrow"/>
                        </a:rPr>
                        <a:t>O que fazer</a:t>
                      </a:r>
                      <a:r>
                        <a:rPr lang="pt-BR" sz="2400" i="0" dirty="0">
                          <a:effectLst/>
                          <a:latin typeface="Aptos Narrow"/>
                        </a:rPr>
                        <a:t> para resolver o problema.</a:t>
                      </a:r>
                      <a:endParaRPr lang="pt-BR" sz="2400" i="1" dirty="0">
                        <a:effectLst/>
                        <a:latin typeface="Aptos Narrow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2400" i="1" dirty="0">
                          <a:effectLst/>
                          <a:latin typeface="Aptos Narrow"/>
                        </a:rPr>
                        <a:t>Como fazer</a:t>
                      </a:r>
                      <a:r>
                        <a:rPr lang="pt-BR" sz="2400" i="0" dirty="0">
                          <a:effectLst/>
                          <a:latin typeface="Aptos Narrow"/>
                        </a:rPr>
                        <a:t> isso no código.</a:t>
                      </a:r>
                      <a:endParaRPr lang="pt-BR" sz="2400" i="1" dirty="0">
                        <a:effectLst/>
                        <a:latin typeface="Aptos Narrow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5960466"/>
                  </a:ext>
                </a:extLst>
              </a:tr>
              <a:tr h="781069">
                <a:tc>
                  <a:txBody>
                    <a:bodyPr/>
                    <a:lstStyle/>
                    <a:p>
                      <a:pPr fontAlgn="b"/>
                      <a:r>
                        <a:rPr lang="pt-BR" sz="2400" b="1" dirty="0">
                          <a:effectLst/>
                          <a:latin typeface="Aptos Narrow"/>
                        </a:rPr>
                        <a:t>Representação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2400" dirty="0">
                          <a:effectLst/>
                          <a:latin typeface="Aptos Narrow"/>
                        </a:rPr>
                        <a:t>Texto, fluxogramas, pseudocódigo.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2400" dirty="0">
                          <a:effectLst/>
                          <a:latin typeface="Aptos Narrow"/>
                        </a:rPr>
                        <a:t>Códigos em linguagens de programação.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823394"/>
                  </a:ext>
                </a:extLst>
              </a:tr>
              <a:tr h="781069">
                <a:tc>
                  <a:txBody>
                    <a:bodyPr/>
                    <a:lstStyle/>
                    <a:p>
                      <a:pPr fontAlgn="b"/>
                      <a:r>
                        <a:rPr lang="pt-BR" sz="2400" b="1" dirty="0">
                          <a:effectLst/>
                          <a:latin typeface="Aptos Narrow"/>
                        </a:rPr>
                        <a:t>Exemplo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2400" dirty="0">
                          <a:effectLst/>
                          <a:latin typeface="Aptos Narrow"/>
                        </a:rPr>
                        <a:t>Passos para somar dois números.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2400" dirty="0">
                          <a:effectLst/>
                          <a:latin typeface="Aptos Narrow"/>
                        </a:rPr>
                        <a:t>Código que realiza essa soma.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8707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209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4C1C2-64B8-1EAC-3F82-486C54E20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problema do PROGRAMADOR E DOS ovos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FE670F-D838-A73F-9AE8-A750C523A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A esposa do programador disse: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Vá ao mercado e traga um litro de leite. Se tiver ovos, traga seis.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O programador foi ao mercado e voltou sem os ovos, e com seis litros de leite, então sua esposa disse: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Programador! Por que você trouxe seis litros de leite?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E o Programador respondeu: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Eles tinham ovos...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5055F3-C0D4-81F8-DDEC-582FC9A4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D9001-59C4-486C-B44D-C9FE3BD09677}" type="datetime1">
              <a:t>2/19/2025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9152B1-A038-1E0C-022A-0D1B47344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EA2B76-1178-9EC5-DB71-88981EA6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982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 name="Chronicl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34FD3B1-53CD-4A5C-943C-C44DFF248C3E}" vid="{19A790DA-2E4D-4134-98A6-7DECB1A1B8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ChronicleVTI</vt:lpstr>
      <vt:lpstr>Lógica de Progamação e Algoritmos</vt:lpstr>
      <vt:lpstr>ALGORITMOS: DEFINIÇÃO</vt:lpstr>
      <vt:lpstr>ALGORITMOS: EXEMPLO</vt:lpstr>
      <vt:lpstr>ALGORITMOS: CARACTERÍSTICAS DE UM BOM ALGORITMO </vt:lpstr>
      <vt:lpstr>LÓGICA DE PROGRAMAÇÃO: DEFINIÇÃO</vt:lpstr>
      <vt:lpstr>LÓGICA DE PROGRAMAÇÃO: PRINCIPAIS ELEMENTOS</vt:lpstr>
      <vt:lpstr>LÓGICA DE PROGRAMAÇÃO: EXEMPLO PRÁTICO</vt:lpstr>
      <vt:lpstr>Resumindo:</vt:lpstr>
      <vt:lpstr>O problema do PROGRAMADOR E DOS ovos</vt:lpstr>
      <vt:lpstr>O que há de errado com as instruções A SEGUIR?</vt:lpstr>
      <vt:lpstr>O que há de errado com as instruções A SEGUIR?</vt:lpstr>
      <vt:lpstr>Instruções sobre como escovar os dentes</vt:lpstr>
      <vt:lpstr>Nos instrua a deixar o ar condicionado na temperatura mínima</vt:lpstr>
      <vt:lpstr>Nos instrua a deixar o ar condicionado na temperatura mínima</vt:lpstr>
      <vt:lpstr>TESTE SUAS INSTRUÇÕES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242</cp:revision>
  <dcterms:created xsi:type="dcterms:W3CDTF">2025-02-19T17:06:47Z</dcterms:created>
  <dcterms:modified xsi:type="dcterms:W3CDTF">2025-02-19T19:43:49Z</dcterms:modified>
</cp:coreProperties>
</file>