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Lat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ato-bold.fntdata"/><Relationship Id="rId11" Type="http://schemas.openxmlformats.org/officeDocument/2006/relationships/slide" Target="slides/slide6.xml"/><Relationship Id="rId22" Type="http://schemas.openxmlformats.org/officeDocument/2006/relationships/font" Target="fonts/Lato-boldItalic.fntdata"/><Relationship Id="rId10" Type="http://schemas.openxmlformats.org/officeDocument/2006/relationships/slide" Target="slides/slide5.xml"/><Relationship Id="rId21" Type="http://schemas.openxmlformats.org/officeDocument/2006/relationships/font" Target="fonts/Lato-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5" Type="http://schemas.openxmlformats.org/officeDocument/2006/relationships/notesMaster" Target="notesMasters/notesMaster1.xml"/><Relationship Id="rId19" Type="http://schemas.openxmlformats.org/officeDocument/2006/relationships/font" Target="fonts/Lato-regular.fntdata"/><Relationship Id="rId6" Type="http://schemas.openxmlformats.org/officeDocument/2006/relationships/slide" Target="slides/slide1.xml"/><Relationship Id="rId18" Type="http://schemas.openxmlformats.org/officeDocument/2006/relationships/font" Target="fonts/Raleway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d9b3ebfc01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2d9b3ebfc01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2d9b3ebfc01_0_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2d9b3ebfc01_0_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d9b3ebfc01_0_1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2d9b3ebfc01_0_1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d9b3ebfc01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" name="Google Shape;113;g2d9b3ebfc01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d9b3ebfc01_0_1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d9b3ebfc01_0_1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d9b3ebfc01_0_1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2d9b3ebfc01_0_1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9b3ebfc01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9b3ebfc01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9b3ebfc01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9b3ebfc01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lt2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2" name="Google Shape;12;p2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oogle Shape;74;p11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75" name="Google Shape;75;p11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6" name="Google Shape;76;p11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7" name="Google Shape;77;p11"/>
          <p:cNvSpPr txBox="1"/>
          <p:nvPr>
            <p:ph hasCustomPrompt="1" type="title"/>
          </p:nvPr>
        </p:nvSpPr>
        <p:spPr>
          <a:xfrm>
            <a:off x="729450" y="733950"/>
            <a:ext cx="7688400" cy="124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8" name="Google Shape;78;p11"/>
          <p:cNvSpPr txBox="1"/>
          <p:nvPr>
            <p:ph idx="1" type="body"/>
          </p:nvPr>
        </p:nvSpPr>
        <p:spPr>
          <a:xfrm>
            <a:off x="729450" y="2272888"/>
            <a:ext cx="7688400" cy="15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oogle Shape;18;p3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19" name="Google Shape;19;p3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1" name="Google Shape;21;p3"/>
          <p:cNvSpPr txBox="1"/>
          <p:nvPr>
            <p:ph type="title"/>
          </p:nvPr>
        </p:nvSpPr>
        <p:spPr>
          <a:xfrm>
            <a:off x="729450" y="1322450"/>
            <a:ext cx="7688400" cy="151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2" name="Google Shape;22;p3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25" name="Google Shape;25;p4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26" name="Google Shape;26;p4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4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8" name="Google Shape;28;p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0" name="Google Shape;30;p4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3" name="Google Shape;33;p5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34" name="Google Shape;34;p5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" name="Google Shape;35;p5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6" name="Google Shape;36;p5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37" name="Google Shape;37;p5"/>
          <p:cNvSpPr txBox="1"/>
          <p:nvPr>
            <p:ph idx="1" type="body"/>
          </p:nvPr>
        </p:nvSpPr>
        <p:spPr>
          <a:xfrm>
            <a:off x="729325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2" type="body"/>
          </p:nvPr>
        </p:nvSpPr>
        <p:spPr>
          <a:xfrm>
            <a:off x="4643604" y="2078875"/>
            <a:ext cx="37743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2" name="Google Shape;42;p6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43" name="Google Shape;43;p6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5" name="Google Shape;45;p6"/>
          <p:cNvSpPr txBox="1"/>
          <p:nvPr>
            <p:ph type="title"/>
          </p:nvPr>
        </p:nvSpPr>
        <p:spPr>
          <a:xfrm>
            <a:off x="729450" y="1318650"/>
            <a:ext cx="76884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46" name="Google Shape;46;p6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7"/>
          <p:cNvSpPr/>
          <p:nvPr/>
        </p:nvSpPr>
        <p:spPr>
          <a:xfrm>
            <a:off x="0" y="0"/>
            <a:ext cx="9144000" cy="48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9" name="Google Shape;49;p7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50" name="Google Shape;50;p7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" name="Google Shape;51;p7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2" name="Google Shape;52;p7"/>
          <p:cNvSpPr txBox="1"/>
          <p:nvPr>
            <p:ph type="title"/>
          </p:nvPr>
        </p:nvSpPr>
        <p:spPr>
          <a:xfrm>
            <a:off x="730000" y="1318650"/>
            <a:ext cx="3300900" cy="138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53" name="Google Shape;53;p7"/>
          <p:cNvSpPr txBox="1"/>
          <p:nvPr>
            <p:ph idx="1" type="body"/>
          </p:nvPr>
        </p:nvSpPr>
        <p:spPr>
          <a:xfrm>
            <a:off x="721225" y="2781725"/>
            <a:ext cx="3300900" cy="159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oogle Shape;56;p8"/>
          <p:cNvGrpSpPr/>
          <p:nvPr/>
        </p:nvGrpSpPr>
        <p:grpSpPr>
          <a:xfrm>
            <a:off x="830392" y="4169130"/>
            <a:ext cx="745763" cy="45826"/>
            <a:chOff x="4580561" y="2589004"/>
            <a:chExt cx="1064464" cy="25200"/>
          </a:xfrm>
        </p:grpSpPr>
        <p:sp>
          <p:nvSpPr>
            <p:cNvPr id="57" name="Google Shape;57;p8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8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9" name="Google Shape;59;p8"/>
          <p:cNvSpPr txBox="1"/>
          <p:nvPr>
            <p:ph type="title"/>
          </p:nvPr>
        </p:nvSpPr>
        <p:spPr>
          <a:xfrm>
            <a:off x="729450" y="864300"/>
            <a:ext cx="7021200" cy="2985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0" name="Google Shape;60;p8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/>
          <p:nvPr/>
        </p:nvSpPr>
        <p:spPr>
          <a:xfrm>
            <a:off x="0" y="0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63" name="Google Shape;63;p9"/>
          <p:cNvGrpSpPr/>
          <p:nvPr/>
        </p:nvGrpSpPr>
        <p:grpSpPr>
          <a:xfrm>
            <a:off x="830392" y="1191256"/>
            <a:ext cx="745763" cy="45826"/>
            <a:chOff x="4580561" y="2589004"/>
            <a:chExt cx="1064464" cy="25200"/>
          </a:xfrm>
        </p:grpSpPr>
        <p:sp>
          <p:nvSpPr>
            <p:cNvPr id="64" name="Google Shape;64;p9"/>
            <p:cNvSpPr/>
            <p:nvPr/>
          </p:nvSpPr>
          <p:spPr>
            <a:xfrm rot="-5400000">
              <a:off x="5366325" y="2335504"/>
              <a:ext cx="25200" cy="532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" name="Google Shape;65;p9"/>
            <p:cNvSpPr/>
            <p:nvPr/>
          </p:nvSpPr>
          <p:spPr>
            <a:xfrm rot="-5400000">
              <a:off x="4836311" y="2333254"/>
              <a:ext cx="25200" cy="5367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66" name="Google Shape;66;p9"/>
          <p:cNvSpPr txBox="1"/>
          <p:nvPr>
            <p:ph type="title"/>
          </p:nvPr>
        </p:nvSpPr>
        <p:spPr>
          <a:xfrm>
            <a:off x="730000" y="1318650"/>
            <a:ext cx="3300900" cy="168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1pPr>
            <a:lvl2pPr lvl="1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2pPr>
            <a:lvl3pPr lvl="2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3pPr>
            <a:lvl4pPr lvl="3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4pPr>
            <a:lvl5pPr lvl="4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5pPr>
            <a:lvl6pPr lvl="5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6pPr>
            <a:lvl7pPr lvl="6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7pPr>
            <a:lvl8pPr lvl="7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8pPr>
            <a:lvl9pPr lvl="8">
              <a:spcBef>
                <a:spcPts val="0"/>
              </a:spcBef>
              <a:spcAft>
                <a:spcPts val="0"/>
              </a:spcAft>
              <a:buSzPts val="2600"/>
              <a:buNone/>
              <a:defRPr sz="2600"/>
            </a:lvl9pPr>
          </a:lstStyle>
          <a:p/>
        </p:txBody>
      </p:sp>
      <p:sp>
        <p:nvSpPr>
          <p:cNvPr id="67" name="Google Shape;67;p9"/>
          <p:cNvSpPr txBox="1"/>
          <p:nvPr>
            <p:ph idx="1" type="subTitle"/>
          </p:nvPr>
        </p:nvSpPr>
        <p:spPr>
          <a:xfrm>
            <a:off x="724950" y="3161525"/>
            <a:ext cx="3300900" cy="75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68" name="Google Shape;68;p9"/>
          <p:cNvSpPr txBox="1"/>
          <p:nvPr>
            <p:ph idx="2" type="body"/>
          </p:nvPr>
        </p:nvSpPr>
        <p:spPr>
          <a:xfrm>
            <a:off x="5174225" y="1352625"/>
            <a:ext cx="3374400" cy="302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/>
        </p:txBody>
      </p:sp>
      <p:sp>
        <p:nvSpPr>
          <p:cNvPr id="69" name="Google Shape;69;p9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0"/>
          <p:cNvSpPr txBox="1"/>
          <p:nvPr>
            <p:ph idx="1" type="body"/>
          </p:nvPr>
        </p:nvSpPr>
        <p:spPr>
          <a:xfrm>
            <a:off x="724950" y="4372551"/>
            <a:ext cx="7697400" cy="460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/>
        </p:txBody>
      </p:sp>
      <p:sp>
        <p:nvSpPr>
          <p:cNvPr id="72" name="Google Shape;72;p10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treamlin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Raleway"/>
              <a:buNone/>
              <a:defRPr b="1" sz="2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115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300"/>
              <a:buFont typeface="Lato"/>
              <a:buChar char="●"/>
              <a:defRPr sz="13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indent="-29845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indent="-29845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indent="-29845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indent="-29845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indent="-29845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indent="-29845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●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indent="-29845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○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indent="-29845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100"/>
              <a:buFont typeface="Lato"/>
              <a:buChar char="■"/>
              <a:defRPr sz="11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36302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2pPr>
            <a:lvl3pPr lvl="2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3pPr>
            <a:lvl4pPr lvl="3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4pPr>
            <a:lvl5pPr lvl="4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5pPr>
            <a:lvl6pPr lvl="5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6pPr>
            <a:lvl7pPr lvl="6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7pPr>
            <a:lvl8pPr lvl="7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8pPr>
            <a:lvl9pPr lvl="8" algn="r">
              <a:buNone/>
              <a:defRPr sz="1000">
                <a:solidFill>
                  <a:schemeClr val="accent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3"/>
          <p:cNvSpPr txBox="1"/>
          <p:nvPr>
            <p:ph type="ctrTitle"/>
          </p:nvPr>
        </p:nvSpPr>
        <p:spPr>
          <a:xfrm>
            <a:off x="729450" y="1322450"/>
            <a:ext cx="7688100" cy="1664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Lógica de Programação e Algoritmos</a:t>
            </a:r>
            <a:endParaRPr/>
          </a:p>
        </p:txBody>
      </p:sp>
      <p:sp>
        <p:nvSpPr>
          <p:cNvPr id="87" name="Google Shape;87;p13"/>
          <p:cNvSpPr txBox="1"/>
          <p:nvPr>
            <p:ph idx="1" type="subTitle"/>
          </p:nvPr>
        </p:nvSpPr>
        <p:spPr>
          <a:xfrm>
            <a:off x="729627" y="3172900"/>
            <a:ext cx="7688100" cy="54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Fluxogramas e Pseudocódigos</a:t>
            </a:r>
            <a:endParaRPr/>
          </a:p>
        </p:txBody>
      </p:sp>
      <p:pic>
        <p:nvPicPr>
          <p:cNvPr id="88" name="Google Shape;88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4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Fluxograma: Definição</a:t>
            </a:r>
            <a:endParaRPr/>
          </a:p>
        </p:txBody>
      </p:sp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Fluxogramas são diagramas que utilizam símbolos padronizados para representar diferentes tipos de operações em um processo. Eles mostram, de maneira clara e sequencial, como um conjunto de ações deve ser executado. Cada símbolo representa uma operação ou decisão específica. Por exemplo:</a:t>
            </a:r>
            <a:endParaRPr/>
          </a:p>
          <a:p>
            <a:pPr indent="-304958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Retângulos indicam operações ou tarefas;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Losangos indicam decisões ou condições;</a:t>
            </a:r>
            <a:endParaRPr/>
          </a:p>
          <a:p>
            <a:pPr indent="-304958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pt-BR"/>
              <a:t>Setas conectam os passos, indicando a direção do fluxo.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pt-BR"/>
              <a:t>Esses diagramas são usados principalmente para descrever e planejar algoritmos, mas também podem ser aplicados em diversas áreas, como processos de negócios, automação, engenharia e muito mais.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5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Fluxograma: Formas</a:t>
            </a:r>
            <a:endParaRPr/>
          </a:p>
        </p:txBody>
      </p:sp>
      <p:pic>
        <p:nvPicPr>
          <p:cNvPr id="101" name="Google Shape;10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29450" y="1914275"/>
            <a:ext cx="7534275" cy="781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6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Fluxograma:</a:t>
            </a:r>
            <a:r>
              <a:rPr lang="pt-BR"/>
              <a:t> Decisão / Condicional</a:t>
            </a:r>
            <a:endParaRPr/>
          </a:p>
        </p:txBody>
      </p:sp>
      <p:sp>
        <p:nvSpPr>
          <p:cNvPr id="108" name="Google Shape;108;p16"/>
          <p:cNvSpPr txBox="1"/>
          <p:nvPr>
            <p:ph idx="1" type="body"/>
          </p:nvPr>
        </p:nvSpPr>
        <p:spPr>
          <a:xfrm>
            <a:off x="729450" y="2078875"/>
            <a:ext cx="3486600" cy="263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Algoritmo: Validação da aprovação do aluno:</a:t>
            </a:r>
            <a:endParaRPr b="1"/>
          </a:p>
          <a:p>
            <a:pPr indent="-311150" lvl="0" marL="457200" rtl="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Início;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Leia (nota);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Se a nota for maior ou igual à 5, imprima “Aprovado”. Senão, imprima “Reprovado”;</a:t>
            </a:r>
            <a:endParaRPr/>
          </a:p>
          <a:p>
            <a:pPr indent="-3111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Fim.</a:t>
            </a:r>
            <a:endParaRPr/>
          </a:p>
        </p:txBody>
      </p:sp>
      <p:pic>
        <p:nvPicPr>
          <p:cNvPr id="109" name="Google Shape;10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399975" y="2078875"/>
            <a:ext cx="4307950" cy="2529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7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Fluxograma: Repetição</a:t>
            </a:r>
            <a:endParaRPr/>
          </a:p>
        </p:txBody>
      </p:sp>
      <p:sp>
        <p:nvSpPr>
          <p:cNvPr id="116" name="Google Shape;116;p17"/>
          <p:cNvSpPr txBox="1"/>
          <p:nvPr>
            <p:ph idx="1" type="body"/>
          </p:nvPr>
        </p:nvSpPr>
        <p:spPr>
          <a:xfrm>
            <a:off x="729450" y="2078875"/>
            <a:ext cx="38775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/>
              <a:t>Algoritmo: Exclusão de arquivos em um diretório (pasta):</a:t>
            </a:r>
            <a:endParaRPr b="1"/>
          </a:p>
          <a:p>
            <a:pPr indent="-311150" lvl="0" marL="457200" rtl="0" algn="l">
              <a:spcBef>
                <a:spcPts val="120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Início;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Leia (Caminho do diretório);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Enquanto houver arquivos no diretório, exclua o primeiro arquivo do diretório;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Fim.</a:t>
            </a:r>
            <a:endParaRPr/>
          </a:p>
        </p:txBody>
      </p:sp>
      <p:pic>
        <p:nvPicPr>
          <p:cNvPr id="117" name="Google Shape;11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8" name="Google Shape;11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406725" y="2078875"/>
            <a:ext cx="4737274" cy="255738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8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Atividade: Interpretação de Fluxograma</a:t>
            </a:r>
            <a:endParaRPr/>
          </a:p>
        </p:txBody>
      </p:sp>
      <p:sp>
        <p:nvSpPr>
          <p:cNvPr id="124" name="Google Shape;124;p18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pt-BR"/>
              <a:t>Transcrever o seguinte fluxograma para a forma de texto descritivo:</a:t>
            </a:r>
            <a:endParaRPr/>
          </a:p>
        </p:txBody>
      </p:sp>
      <p:pic>
        <p:nvPicPr>
          <p:cNvPr id="125" name="Google Shape;12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9451" y="2402501"/>
            <a:ext cx="7234427" cy="235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</a:t>
            </a:r>
            <a:r>
              <a:rPr lang="pt-BR"/>
              <a:t>: Interpretação de Fluxograma (Resposta)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19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….</a:t>
            </a:r>
            <a:endParaRPr/>
          </a:p>
        </p:txBody>
      </p:sp>
      <p:pic>
        <p:nvPicPr>
          <p:cNvPr id="133" name="Google Shape;13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4" name="Google Shape;134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72425" y="2078875"/>
            <a:ext cx="4992451" cy="162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0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Fluxograma: Como fazer com Draw.Io</a:t>
            </a:r>
            <a:endParaRPr/>
          </a:p>
        </p:txBody>
      </p:sp>
      <p:sp>
        <p:nvSpPr>
          <p:cNvPr id="140" name="Google Shape;140;p20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Abrir Draw.io;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da inserção das formas (Digitar “fluxograma” na pesquisa para filtrar);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da inserção de todas as formas apresentadas, bem como as setas;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da criação do fluxograma da atividade;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do salvamento em nuvem (OneDrive, Google Drive);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como salvar o xml no computador e depois carregá-lo;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de como salvar a imagem no computador;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Demonstração de como salvar a imagem na área de transferência.</a:t>
            </a:r>
            <a:endParaRPr/>
          </a:p>
        </p:txBody>
      </p:sp>
      <p:pic>
        <p:nvPicPr>
          <p:cNvPr id="141" name="Google Shape;14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1"/>
          <p:cNvSpPr txBox="1"/>
          <p:nvPr>
            <p:ph type="title"/>
          </p:nvPr>
        </p:nvSpPr>
        <p:spPr>
          <a:xfrm>
            <a:off x="729450" y="1318650"/>
            <a:ext cx="7688700" cy="53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/>
              <a:t>Atividade: Criação de Fluxograma</a:t>
            </a:r>
            <a:endParaRPr/>
          </a:p>
        </p:txBody>
      </p:sp>
      <p:sp>
        <p:nvSpPr>
          <p:cNvPr id="147" name="Google Shape;147;p21"/>
          <p:cNvSpPr txBox="1"/>
          <p:nvPr>
            <p:ph idx="1" type="body"/>
          </p:nvPr>
        </p:nvSpPr>
        <p:spPr>
          <a:xfrm>
            <a:off x="729450" y="2078875"/>
            <a:ext cx="7688700" cy="226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Início;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Leia um número inteiro (N);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Some todos os números de 1 até N;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Imprima (Soma);</a:t>
            </a:r>
            <a:endParaRPr/>
          </a:p>
          <a:p>
            <a:pPr indent="-311150" lvl="0" marL="457200" rtl="0" algn="l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pt-BR"/>
              <a:t>Fim.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pt-BR"/>
              <a:t>PS: Resposta salva no Draw.IO</a:t>
            </a:r>
            <a:endParaRPr/>
          </a:p>
        </p:txBody>
      </p:sp>
      <p:pic>
        <p:nvPicPr>
          <p:cNvPr id="148" name="Google Shape;14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81800" y="4691202"/>
            <a:ext cx="1762200" cy="452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treamline">
  <a:themeElements>
    <a:clrScheme name="Streamline">
      <a:dk1>
        <a:srgbClr val="1A9988"/>
      </a:dk1>
      <a:lt1>
        <a:srgbClr val="FFFFFF"/>
      </a:lt1>
      <a:dk2>
        <a:srgbClr val="1A1A1A"/>
      </a:dk2>
      <a:lt2>
        <a:srgbClr val="E9EDEE"/>
      </a:lt2>
      <a:accent1>
        <a:srgbClr val="595959"/>
      </a:accent1>
      <a:accent2>
        <a:srgbClr val="6AA4C8"/>
      </a:accent2>
      <a:accent3>
        <a:srgbClr val="EB5600"/>
      </a:accent3>
      <a:accent4>
        <a:srgbClr val="A2FFE8"/>
      </a:accent4>
      <a:accent5>
        <a:srgbClr val="1C3678"/>
      </a:accent5>
      <a:accent6>
        <a:srgbClr val="FFB8A2"/>
      </a:accent6>
      <a:hlink>
        <a:srgbClr val="1C3678"/>
      </a:hlink>
      <a:folHlink>
        <a:srgbClr val="1C367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