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99DD-F80E-463E-8324-9620F121A791}" type="datetimeFigureOut">
              <a:rPr lang="pt-BR" smtClean="0"/>
              <a:t>16/02/2025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505C0F-B579-487D-8619-F91CD12F7C6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99DD-F80E-463E-8324-9620F121A791}" type="datetimeFigureOut">
              <a:rPr lang="pt-BR" smtClean="0"/>
              <a:t>16/02/2025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5C0F-B579-487D-8619-F91CD12F7C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99DD-F80E-463E-8324-9620F121A791}" type="datetimeFigureOut">
              <a:rPr lang="pt-BR" smtClean="0"/>
              <a:t>16/02/2025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05C0F-B579-487D-8619-F91CD12F7C6E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99DD-F80E-463E-8324-9620F121A791}" type="datetimeFigureOut">
              <a:rPr lang="pt-BR" smtClean="0"/>
              <a:t>16/02/2025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505C0F-B579-487D-8619-F91CD12F7C6E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99DD-F80E-463E-8324-9620F121A791}" type="datetimeFigureOut">
              <a:rPr lang="pt-BR" smtClean="0"/>
              <a:t>16/02/2025</a:t>
            </a:fld>
            <a:endParaRPr lang="pt-BR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505C0F-B579-487D-8619-F91CD12F7C6E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99DD-F80E-463E-8324-9620F121A791}" type="datetimeFigureOut">
              <a:rPr lang="pt-BR" smtClean="0"/>
              <a:t>16/02/2025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505C0F-B579-487D-8619-F91CD12F7C6E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99DD-F80E-463E-8324-9620F121A791}" type="datetimeFigureOut">
              <a:rPr lang="pt-BR" smtClean="0"/>
              <a:t>16/02/2025</a:t>
            </a:fld>
            <a:endParaRPr lang="pt-BR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505C0F-B579-487D-8619-F91CD12F7C6E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99DD-F80E-463E-8324-9620F121A791}" type="datetimeFigureOut">
              <a:rPr lang="pt-BR" smtClean="0"/>
              <a:t>16/02/2025</a:t>
            </a:fld>
            <a:endParaRPr lang="pt-B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505C0F-B579-487D-8619-F91CD12F7C6E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99DD-F80E-463E-8324-9620F121A791}" type="datetimeFigureOut">
              <a:rPr lang="pt-BR" smtClean="0"/>
              <a:t>16/02/2025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505C0F-B579-487D-8619-F91CD12F7C6E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99DD-F80E-463E-8324-9620F121A791}" type="datetimeFigureOut">
              <a:rPr lang="pt-BR" smtClean="0"/>
              <a:t>16/02/2025</a:t>
            </a:fld>
            <a:endParaRPr lang="pt-BR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505C0F-B579-487D-8619-F91CD12F7C6E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E99DD-F80E-463E-8324-9620F121A791}" type="datetimeFigureOut">
              <a:rPr lang="pt-BR" smtClean="0"/>
              <a:t>16/02/2025</a:t>
            </a:fld>
            <a:endParaRPr lang="pt-BR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505C0F-B579-487D-8619-F91CD12F7C6E}" type="slidenum">
              <a:rPr lang="pt-BR" smtClean="0"/>
              <a:t>‹nº›</a:t>
            </a:fld>
            <a:endParaRPr lang="pt-BR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F49E99DD-F80E-463E-8324-9620F121A791}" type="datetimeFigureOut">
              <a:rPr lang="pt-BR" smtClean="0"/>
              <a:t>16/02/2025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E6505C0F-B579-487D-8619-F91CD12F7C6E}" type="slidenum">
              <a:rPr lang="pt-BR" smtClean="0"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7281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effectLst/>
              </a:rPr>
              <a:t>Levantamento de </a:t>
            </a:r>
            <a:br>
              <a:rPr lang="pt-BR" b="1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effectLst/>
              </a:rPr>
              <a:t>Requisitos</a:t>
            </a:r>
            <a:endParaRPr lang="pt-BR" b="1" dirty="0"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589240"/>
            <a:ext cx="3024336" cy="77624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016" y="2564904"/>
            <a:ext cx="4139952" cy="275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96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305" y="404664"/>
            <a:ext cx="8229600" cy="8640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effectLst/>
              </a:rPr>
              <a:t>Restrições</a:t>
            </a:r>
            <a:endParaRPr lang="pt-BR" b="1" dirty="0"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589240"/>
            <a:ext cx="3024336" cy="77624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6596" y="1700808"/>
            <a:ext cx="8925840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b="1" dirty="0" smtClean="0"/>
              <a:t>DE CUSTO</a:t>
            </a:r>
            <a:r>
              <a:rPr lang="pt-BR" sz="2200" dirty="0" smtClean="0"/>
              <a:t>: Limitações orçamentárias que afetam os recursos</a:t>
            </a:r>
          </a:p>
          <a:p>
            <a:pPr algn="ctr"/>
            <a:r>
              <a:rPr lang="pt-BR" sz="2200" dirty="0" smtClean="0"/>
              <a:t> disponíveis para o desenvolvimento do projeto.</a:t>
            </a:r>
          </a:p>
          <a:p>
            <a:pPr algn="ctr"/>
            <a:endParaRPr lang="pt-BR" sz="2200" dirty="0"/>
          </a:p>
          <a:p>
            <a:pPr algn="ctr"/>
            <a:r>
              <a:rPr lang="pt-BR" sz="2200" b="1" dirty="0" smtClean="0"/>
              <a:t>DE PERFORMANCE</a:t>
            </a:r>
            <a:r>
              <a:rPr lang="pt-BR" sz="2200" dirty="0" smtClean="0"/>
              <a:t>: O sistema deve suportar um número específico</a:t>
            </a:r>
          </a:p>
          <a:p>
            <a:pPr algn="ctr"/>
            <a:r>
              <a:rPr lang="pt-BR" sz="2200" dirty="0" smtClean="0"/>
              <a:t> de usuários simultâneos ou processar informações em um tempo</a:t>
            </a:r>
          </a:p>
          <a:p>
            <a:pPr algn="ctr"/>
            <a:r>
              <a:rPr lang="pt-BR" sz="2200" dirty="0" smtClean="0"/>
              <a:t> específico (ex: processar 1000 transações por segundo).</a:t>
            </a:r>
          </a:p>
          <a:p>
            <a:pPr algn="ctr"/>
            <a:endParaRPr lang="pt-BR" sz="2200" dirty="0"/>
          </a:p>
          <a:p>
            <a:pPr algn="ctr"/>
            <a:r>
              <a:rPr lang="pt-BR" sz="2200" b="1" dirty="0" smtClean="0"/>
              <a:t>REGULATÓRIAS</a:t>
            </a:r>
            <a:r>
              <a:rPr lang="pt-BR" sz="2200" dirty="0" smtClean="0"/>
              <a:t>: Restrições legais ou normativas que o sistema </a:t>
            </a:r>
          </a:p>
          <a:p>
            <a:pPr algn="ctr"/>
            <a:r>
              <a:rPr lang="pt-BR" sz="2200" dirty="0" smtClean="0"/>
              <a:t>Precisa seguir, como leis de proteção de dados (ex: LGPD no Brasil,</a:t>
            </a:r>
          </a:p>
          <a:p>
            <a:pPr algn="ctr"/>
            <a:r>
              <a:rPr lang="pt-BR" sz="2200" dirty="0" smtClean="0"/>
              <a:t> GDPR na União Europeia) ou requisitos específicos de segurança.</a:t>
            </a:r>
          </a:p>
          <a:p>
            <a:pPr algn="ctr"/>
            <a:endParaRPr lang="pt-BR" sz="2200" dirty="0" smtClean="0"/>
          </a:p>
          <a:p>
            <a:pPr algn="ctr"/>
            <a:endParaRPr lang="pt-BR" sz="2200" dirty="0" smtClean="0"/>
          </a:p>
          <a:p>
            <a:pPr algn="ctr"/>
            <a:endParaRPr lang="pt-BR" sz="2200" dirty="0" smtClean="0"/>
          </a:p>
        </p:txBody>
      </p:sp>
    </p:spTree>
    <p:extLst>
      <p:ext uri="{BB962C8B-B14F-4D97-AF65-F5344CB8AC3E}">
        <p14:creationId xmlns:p14="http://schemas.microsoft.com/office/powerpoint/2010/main" val="4021535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305" y="404664"/>
            <a:ext cx="8229600" cy="8640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effectLst/>
              </a:rPr>
              <a:t>Restrições</a:t>
            </a:r>
            <a:endParaRPr lang="pt-BR" b="1" dirty="0"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589240"/>
            <a:ext cx="3024336" cy="77624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16138" y="1700808"/>
            <a:ext cx="898675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b="1" dirty="0" smtClean="0"/>
              <a:t>OPERACIONAIS</a:t>
            </a:r>
            <a:r>
              <a:rPr lang="pt-BR" sz="2200" dirty="0" smtClean="0"/>
              <a:t>: Limitações relacionadas ao ambiente onde o</a:t>
            </a:r>
          </a:p>
          <a:p>
            <a:pPr algn="ctr"/>
            <a:r>
              <a:rPr lang="pt-BR" sz="2200" dirty="0" smtClean="0"/>
              <a:t> sistema será operado, como compatibilidade com sistemas legados, </a:t>
            </a:r>
          </a:p>
          <a:p>
            <a:pPr algn="ctr"/>
            <a:r>
              <a:rPr lang="pt-BR" sz="2200" dirty="0" smtClean="0"/>
              <a:t>restrições de hardware ou software, entre outras.</a:t>
            </a:r>
          </a:p>
          <a:p>
            <a:pPr algn="ctr"/>
            <a:endParaRPr lang="pt-BR" sz="2200" dirty="0" smtClean="0"/>
          </a:p>
          <a:p>
            <a:pPr algn="ctr"/>
            <a:r>
              <a:rPr lang="pt-BR" sz="2200" dirty="0" smtClean="0"/>
              <a:t>Essas restrições precisam ser claramente identificadas e documentadas</a:t>
            </a:r>
          </a:p>
          <a:p>
            <a:pPr algn="ctr"/>
            <a:r>
              <a:rPr lang="pt-BR" sz="2200" dirty="0" smtClean="0"/>
              <a:t> para garantir que o projeto não ultrapasse seus limites durante</a:t>
            </a:r>
          </a:p>
          <a:p>
            <a:pPr algn="ctr"/>
            <a:r>
              <a:rPr lang="pt-BR" sz="2200" dirty="0" smtClean="0"/>
              <a:t> o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777675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7281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effectLst/>
              </a:rPr>
              <a:t>Levantamento de </a:t>
            </a:r>
            <a:br>
              <a:rPr lang="pt-BR" b="1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effectLst/>
              </a:rPr>
              <a:t>Requisitos</a:t>
            </a:r>
            <a:endParaRPr lang="pt-BR" b="1" dirty="0"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589240"/>
            <a:ext cx="3024336" cy="77624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2233" y="2446237"/>
            <a:ext cx="910101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dirty="0" smtClean="0"/>
              <a:t>Levantamento de Requisitos é um processo essencial dentro de projetos</a:t>
            </a:r>
          </a:p>
          <a:p>
            <a:pPr algn="ctr"/>
            <a:r>
              <a:rPr lang="pt-BR" sz="2200" dirty="0" smtClean="0"/>
              <a:t> de Tecnologia da Informação (TI) que visa identificar, coletar e</a:t>
            </a:r>
          </a:p>
          <a:p>
            <a:pPr algn="ctr"/>
            <a:r>
              <a:rPr lang="pt-BR" sz="2200" dirty="0" smtClean="0"/>
              <a:t> documentar as necessidades e expectativas do cliente ou usuário</a:t>
            </a:r>
          </a:p>
          <a:p>
            <a:pPr algn="ctr"/>
            <a:r>
              <a:rPr lang="pt-BR" sz="2200" dirty="0" smtClean="0"/>
              <a:t> para a construção de um sistema ou solução. Esse levantamento é</a:t>
            </a:r>
          </a:p>
          <a:p>
            <a:pPr algn="ctr"/>
            <a:r>
              <a:rPr lang="pt-BR" sz="2200" dirty="0" smtClean="0"/>
              <a:t> crucial para o desenvolvimento de um sistema eficiente e que atenda</a:t>
            </a:r>
          </a:p>
          <a:p>
            <a:pPr algn="ctr"/>
            <a:r>
              <a:rPr lang="pt-BR" sz="2200" dirty="0" smtClean="0"/>
              <a:t> às expectativas dos stakeholders.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687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7281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effectLst/>
              </a:rPr>
              <a:t>Levantamento de </a:t>
            </a:r>
            <a:br>
              <a:rPr lang="pt-BR" b="1" dirty="0" smtClean="0">
                <a:solidFill>
                  <a:schemeClr val="bg2">
                    <a:lumMod val="75000"/>
                  </a:schemeClr>
                </a:solidFill>
                <a:effectLst/>
              </a:rPr>
            </a:br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effectLst/>
              </a:rPr>
              <a:t>Requisitos</a:t>
            </a:r>
            <a:endParaRPr lang="pt-BR" b="1" dirty="0"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589240"/>
            <a:ext cx="3024336" cy="77624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343979" y="2446237"/>
            <a:ext cx="851752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dirty="0"/>
              <a:t>E</a:t>
            </a:r>
            <a:r>
              <a:rPr lang="pt-BR" sz="2200" dirty="0" smtClean="0"/>
              <a:t>nvolve a coleta de informações junto aos stakeholders</a:t>
            </a:r>
          </a:p>
          <a:p>
            <a:pPr algn="ctr"/>
            <a:r>
              <a:rPr lang="pt-BR" sz="2200" dirty="0" smtClean="0"/>
              <a:t> (como clientes, usuários finais, analistas e desenvolvedores) </a:t>
            </a:r>
          </a:p>
          <a:p>
            <a:pPr algn="ctr"/>
            <a:r>
              <a:rPr lang="pt-BR" sz="2200" dirty="0" smtClean="0"/>
              <a:t>para compreender claramente o que é esperado da solução.</a:t>
            </a:r>
          </a:p>
          <a:p>
            <a:pPr algn="ctr"/>
            <a:r>
              <a:rPr lang="pt-BR" sz="2200" dirty="0" smtClean="0"/>
              <a:t>O objetivo principal é garantir que o produto final atenda aos</a:t>
            </a:r>
          </a:p>
          <a:p>
            <a:pPr algn="ctr"/>
            <a:r>
              <a:rPr lang="pt-BR" sz="2200" dirty="0" smtClean="0"/>
              <a:t> objetivos de negócios e às expectativas dos usuários, minimizando</a:t>
            </a:r>
          </a:p>
          <a:p>
            <a:pPr algn="ctr"/>
            <a:r>
              <a:rPr lang="pt-BR" sz="2200" dirty="0" smtClean="0"/>
              <a:t> erros e retrabalhos.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485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192" y="332656"/>
            <a:ext cx="8229600" cy="8640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b="1" dirty="0">
                <a:solidFill>
                  <a:schemeClr val="bg2">
                    <a:lumMod val="75000"/>
                  </a:schemeClr>
                </a:solidFill>
                <a:effectLst/>
              </a:rPr>
              <a:t>Modelos de Documentação</a:t>
            </a:r>
            <a:endParaRPr lang="pt-BR" b="1" dirty="0"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589240"/>
            <a:ext cx="3024336" cy="77624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-36512" y="1556792"/>
            <a:ext cx="911178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b="1" dirty="0" smtClean="0"/>
              <a:t>ESPECIFICAÇÃO DE REQUISITOS DE SOFTWARE (ERS):</a:t>
            </a:r>
          </a:p>
          <a:p>
            <a:pPr algn="ctr"/>
            <a:r>
              <a:rPr lang="pt-BR" sz="2200" dirty="0" smtClean="0"/>
              <a:t> Documento detalhado que descreve os requisitos do sistema, incluindo</a:t>
            </a:r>
          </a:p>
          <a:p>
            <a:pPr algn="ctr"/>
            <a:r>
              <a:rPr lang="pt-BR" sz="2200" dirty="0" smtClean="0"/>
              <a:t> requisitos funcionais, não funcionais, e outros aspectos técnicos</a:t>
            </a:r>
          </a:p>
          <a:p>
            <a:pPr algn="ctr"/>
            <a:r>
              <a:rPr lang="pt-BR" sz="2200" dirty="0" smtClean="0"/>
              <a:t> necessários para o desenvolvimento do sistema.</a:t>
            </a:r>
            <a:endParaRPr lang="pt-BR" sz="22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39304" y="3429000"/>
            <a:ext cx="910377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b="1" dirty="0" smtClean="0"/>
              <a:t>HISTÓRIAS DE USUÁRIO: </a:t>
            </a:r>
          </a:p>
          <a:p>
            <a:pPr algn="ctr"/>
            <a:r>
              <a:rPr lang="pt-BR" sz="2200" dirty="0" smtClean="0"/>
              <a:t>Usado principalmente em metodologias ágeis (como </a:t>
            </a:r>
            <a:r>
              <a:rPr lang="pt-BR" sz="2200" dirty="0" err="1" smtClean="0"/>
              <a:t>Scrum</a:t>
            </a:r>
            <a:r>
              <a:rPr lang="pt-BR" sz="2200" dirty="0" smtClean="0"/>
              <a:t>), uma </a:t>
            </a:r>
          </a:p>
          <a:p>
            <a:pPr algn="ctr"/>
            <a:r>
              <a:rPr lang="pt-BR" sz="2200" dirty="0" smtClean="0"/>
              <a:t>História de usuário descreve uma funcionalidade do sistema do ponto</a:t>
            </a:r>
          </a:p>
          <a:p>
            <a:pPr algn="ctr"/>
            <a:r>
              <a:rPr lang="pt-BR" sz="2200" dirty="0" smtClean="0"/>
              <a:t> de vista do usuário final. O formato geralmente segue a estrutura: </a:t>
            </a:r>
          </a:p>
          <a:p>
            <a:pPr algn="ctr"/>
            <a:r>
              <a:rPr lang="pt-BR" sz="2200" dirty="0" smtClean="0"/>
              <a:t>Como [tipo de usuário], eu quero [funcionalidade] para que [benefício].</a:t>
            </a:r>
          </a:p>
        </p:txBody>
      </p:sp>
    </p:spTree>
    <p:extLst>
      <p:ext uri="{BB962C8B-B14F-4D97-AF65-F5344CB8AC3E}">
        <p14:creationId xmlns:p14="http://schemas.microsoft.com/office/powerpoint/2010/main" val="2161741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192" y="332656"/>
            <a:ext cx="8229600" cy="8640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b="1" dirty="0">
                <a:solidFill>
                  <a:schemeClr val="bg2">
                    <a:lumMod val="75000"/>
                  </a:schemeClr>
                </a:solidFill>
                <a:effectLst/>
              </a:rPr>
              <a:t>Modelos de Documentação</a:t>
            </a:r>
            <a:endParaRPr lang="pt-BR" b="1" dirty="0"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589240"/>
            <a:ext cx="3024336" cy="77624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02335" y="1556792"/>
            <a:ext cx="86340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b="1" dirty="0" smtClean="0"/>
              <a:t>CASOS DE USO: </a:t>
            </a:r>
          </a:p>
          <a:p>
            <a:pPr algn="ctr"/>
            <a:r>
              <a:rPr lang="pt-BR" sz="2200" dirty="0" smtClean="0"/>
              <a:t>Descrevem as interações entre os usuários e o sistema. Cada caso </a:t>
            </a:r>
          </a:p>
          <a:p>
            <a:pPr algn="ctr"/>
            <a:r>
              <a:rPr lang="pt-BR" sz="2200" dirty="0" smtClean="0"/>
              <a:t>de uso descreve uma sequência de ações que o sistema executa para</a:t>
            </a:r>
          </a:p>
          <a:p>
            <a:pPr algn="ctr"/>
            <a:r>
              <a:rPr lang="pt-BR" sz="2200" dirty="0" smtClean="0"/>
              <a:t> atingir um objetivo específico do usuário.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6630" y="3429000"/>
            <a:ext cx="896912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b="1" dirty="0" smtClean="0"/>
              <a:t>DIAGRAMAS UML: </a:t>
            </a:r>
          </a:p>
          <a:p>
            <a:pPr algn="ctr"/>
            <a:r>
              <a:rPr lang="pt-BR" sz="2200" dirty="0" smtClean="0"/>
              <a:t>A UML (Unified Modeling Language) é uma </a:t>
            </a:r>
          </a:p>
          <a:p>
            <a:pPr algn="ctr"/>
            <a:r>
              <a:rPr lang="pt-BR" sz="2200" dirty="0" smtClean="0"/>
              <a:t>Linguagem padrão para a modelagem de sistemas. Usando diagramas</a:t>
            </a:r>
          </a:p>
          <a:p>
            <a:pPr algn="ctr"/>
            <a:r>
              <a:rPr lang="pt-BR" sz="2200" dirty="0" smtClean="0"/>
              <a:t> como diagramas de casos de uso, diagramas de sequência, </a:t>
            </a:r>
          </a:p>
          <a:p>
            <a:pPr algn="ctr"/>
            <a:r>
              <a:rPr lang="pt-BR" sz="2200" dirty="0" smtClean="0"/>
              <a:t>diagramas de classe, é possível representar visualmente os requisitos</a:t>
            </a:r>
          </a:p>
          <a:p>
            <a:pPr algn="ctr"/>
            <a:r>
              <a:rPr lang="pt-BR" sz="2200" dirty="0" smtClean="0"/>
              <a:t> e suas interações.</a:t>
            </a:r>
          </a:p>
        </p:txBody>
      </p:sp>
    </p:spTree>
    <p:extLst>
      <p:ext uri="{BB962C8B-B14F-4D97-AF65-F5344CB8AC3E}">
        <p14:creationId xmlns:p14="http://schemas.microsoft.com/office/powerpoint/2010/main" val="396596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192" y="332656"/>
            <a:ext cx="8229600" cy="8640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b="1" dirty="0">
                <a:solidFill>
                  <a:schemeClr val="bg2">
                    <a:lumMod val="75000"/>
                  </a:schemeClr>
                </a:solidFill>
                <a:effectLst/>
              </a:rPr>
              <a:t>Modelos de Documentação</a:t>
            </a:r>
            <a:endParaRPr lang="pt-BR" b="1" dirty="0"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589240"/>
            <a:ext cx="3024336" cy="77624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78478" y="1556792"/>
            <a:ext cx="8481809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b="1" dirty="0" smtClean="0"/>
              <a:t>MATRIZ DE RASTREABILIDADE DE REQUISITOS:</a:t>
            </a:r>
          </a:p>
          <a:p>
            <a:pPr algn="ctr"/>
            <a:r>
              <a:rPr lang="pt-BR" sz="2200" dirty="0" smtClean="0"/>
              <a:t> Documento que ajuda a garantir que todos os requisitos sejam</a:t>
            </a:r>
          </a:p>
          <a:p>
            <a:pPr algn="ctr"/>
            <a:r>
              <a:rPr lang="pt-BR" sz="2200" dirty="0" smtClean="0"/>
              <a:t> atendidos e rastreados durante todo o ciclo de vida do projeto.</a:t>
            </a:r>
          </a:p>
          <a:p>
            <a:pPr algn="ctr"/>
            <a:r>
              <a:rPr lang="pt-BR" sz="2200" dirty="0" smtClean="0"/>
              <a:t> Ele mapeia os requisitos para os itens de design, desenvolvimento</a:t>
            </a:r>
          </a:p>
          <a:p>
            <a:pPr algn="ctr"/>
            <a:r>
              <a:rPr lang="pt-BR" sz="2200" dirty="0" smtClean="0"/>
              <a:t> e testes.</a:t>
            </a:r>
          </a:p>
        </p:txBody>
      </p:sp>
    </p:spTree>
    <p:extLst>
      <p:ext uri="{BB962C8B-B14F-4D97-AF65-F5344CB8AC3E}">
        <p14:creationId xmlns:p14="http://schemas.microsoft.com/office/powerpoint/2010/main" val="1744699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192" y="332656"/>
            <a:ext cx="8229600" cy="8640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effectLst/>
              </a:rPr>
              <a:t>Regras de Negócio</a:t>
            </a:r>
            <a:endParaRPr lang="pt-BR" b="1" dirty="0"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589240"/>
            <a:ext cx="3024336" cy="77624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1997" y="2060848"/>
            <a:ext cx="899477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dirty="0" smtClean="0"/>
              <a:t>As regras de negócio são condições ou restrições impostas </a:t>
            </a:r>
          </a:p>
          <a:p>
            <a:pPr algn="ctr"/>
            <a:r>
              <a:rPr lang="pt-BR" sz="2200" dirty="0" smtClean="0"/>
              <a:t>pela organização ou pelo cliente que determinam como as operações</a:t>
            </a:r>
          </a:p>
          <a:p>
            <a:pPr algn="ctr"/>
            <a:r>
              <a:rPr lang="pt-BR" sz="2200" dirty="0" smtClean="0"/>
              <a:t> do sistema devem ser realizadas. Elas são fundamentais para garantir </a:t>
            </a:r>
          </a:p>
          <a:p>
            <a:pPr algn="ctr"/>
            <a:r>
              <a:rPr lang="pt-BR" sz="2200" dirty="0" smtClean="0"/>
              <a:t>que o sistema atenda aos requisitos do negócio e esteja em </a:t>
            </a:r>
          </a:p>
          <a:p>
            <a:pPr algn="ctr"/>
            <a:r>
              <a:rPr lang="pt-BR" sz="2200" dirty="0" smtClean="0"/>
              <a:t>Conformidade com as necessidades organizacionais.</a:t>
            </a:r>
          </a:p>
        </p:txBody>
      </p:sp>
    </p:spTree>
    <p:extLst>
      <p:ext uri="{BB962C8B-B14F-4D97-AF65-F5344CB8AC3E}">
        <p14:creationId xmlns:p14="http://schemas.microsoft.com/office/powerpoint/2010/main" val="425047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192" y="188640"/>
            <a:ext cx="8229600" cy="158417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effectLst/>
              </a:rPr>
              <a:t>Exemplos de regras de negócio</a:t>
            </a:r>
            <a:endParaRPr lang="pt-BR" b="1" dirty="0"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589240"/>
            <a:ext cx="3024336" cy="77624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476139" y="2111365"/>
            <a:ext cx="8125942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dirty="0" smtClean="0"/>
              <a:t>Um usuário só pode acessar determinada funcionalidade se for </a:t>
            </a:r>
          </a:p>
          <a:p>
            <a:pPr algn="ctr"/>
            <a:r>
              <a:rPr lang="pt-BR" sz="2200" dirty="0" smtClean="0"/>
              <a:t>um administrador.</a:t>
            </a:r>
          </a:p>
          <a:p>
            <a:pPr algn="ctr"/>
            <a:r>
              <a:rPr lang="pt-BR" sz="2200" dirty="0" smtClean="0"/>
              <a:t>Os produtos com desconto só podem ser aplicados a compras</a:t>
            </a:r>
          </a:p>
          <a:p>
            <a:pPr algn="ctr"/>
            <a:r>
              <a:rPr lang="pt-BR" sz="2200" dirty="0" smtClean="0"/>
              <a:t> acima de um valor mínimo.</a:t>
            </a:r>
          </a:p>
          <a:p>
            <a:pPr algn="ctr"/>
            <a:r>
              <a:rPr lang="pt-BR" sz="2200" dirty="0" smtClean="0"/>
              <a:t>O sistema de pagamento deve realizar uma validação</a:t>
            </a:r>
          </a:p>
          <a:p>
            <a:pPr algn="ctr"/>
            <a:r>
              <a:rPr lang="pt-BR" sz="2200" dirty="0" smtClean="0"/>
              <a:t> de dados antes de processar a transação.</a:t>
            </a:r>
          </a:p>
          <a:p>
            <a:pPr algn="ctr"/>
            <a:r>
              <a:rPr lang="pt-BR" sz="2200" dirty="0" smtClean="0"/>
              <a:t>Essas regras podem ser explícitas ou implícitas e precisam</a:t>
            </a:r>
          </a:p>
          <a:p>
            <a:pPr algn="ctr"/>
            <a:r>
              <a:rPr lang="pt-BR" sz="2200" dirty="0" smtClean="0"/>
              <a:t> ser identificadas durante o levantamento de requisitos </a:t>
            </a:r>
          </a:p>
          <a:p>
            <a:pPr algn="ctr"/>
            <a:r>
              <a:rPr lang="pt-BR" sz="2200" dirty="0" smtClean="0"/>
              <a:t>para garantir que o sistema seja projetado de acordo </a:t>
            </a:r>
          </a:p>
          <a:p>
            <a:pPr algn="ctr"/>
            <a:r>
              <a:rPr lang="pt-BR" sz="2200" dirty="0" smtClean="0"/>
              <a:t>com as necessidades de negócio da empresa ou cliente.</a:t>
            </a:r>
          </a:p>
        </p:txBody>
      </p:sp>
    </p:spTree>
    <p:extLst>
      <p:ext uri="{BB962C8B-B14F-4D97-AF65-F5344CB8AC3E}">
        <p14:creationId xmlns:p14="http://schemas.microsoft.com/office/powerpoint/2010/main" val="420267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5305" y="404664"/>
            <a:ext cx="8229600" cy="86409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b="1" dirty="0" smtClean="0">
                <a:solidFill>
                  <a:schemeClr val="bg2">
                    <a:lumMod val="75000"/>
                  </a:schemeClr>
                </a:solidFill>
                <a:effectLst/>
              </a:rPr>
              <a:t>Restrições</a:t>
            </a:r>
            <a:endParaRPr lang="pt-BR" b="1" dirty="0">
              <a:solidFill>
                <a:schemeClr val="bg2">
                  <a:lumMod val="75000"/>
                </a:schemeClr>
              </a:solidFill>
              <a:effectLst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5589240"/>
            <a:ext cx="3024336" cy="776246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81863" y="1700808"/>
            <a:ext cx="8855309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dirty="0" smtClean="0"/>
              <a:t>As restrições são limitações ou condições que o sistema ou projeto</a:t>
            </a:r>
          </a:p>
          <a:p>
            <a:pPr algn="ctr"/>
            <a:r>
              <a:rPr lang="pt-BR" sz="2200" dirty="0" smtClean="0"/>
              <a:t> deve seguir. Elas podem ser de diferentes naturezas, como:</a:t>
            </a:r>
          </a:p>
          <a:p>
            <a:pPr algn="ctr"/>
            <a:endParaRPr lang="pt-BR" sz="2200" dirty="0"/>
          </a:p>
          <a:p>
            <a:pPr algn="ctr"/>
            <a:r>
              <a:rPr lang="pt-BR" sz="2200" b="1" dirty="0" smtClean="0"/>
              <a:t>TECNOLÓGICAS</a:t>
            </a:r>
            <a:r>
              <a:rPr lang="pt-BR" sz="2200" dirty="0" smtClean="0"/>
              <a:t>: Limitações relacionadas à infraestrutura </a:t>
            </a:r>
          </a:p>
          <a:p>
            <a:pPr algn="ctr"/>
            <a:r>
              <a:rPr lang="pt-BR" sz="2200" dirty="0" smtClean="0"/>
              <a:t>tecnológica, como o uso de determinados bancos de dados, </a:t>
            </a:r>
          </a:p>
          <a:p>
            <a:pPr algn="ctr"/>
            <a:r>
              <a:rPr lang="pt-BR" sz="2200" dirty="0" smtClean="0"/>
              <a:t>frameworks ou linguagens de programação específicas.</a:t>
            </a:r>
          </a:p>
          <a:p>
            <a:pPr algn="ctr"/>
            <a:endParaRPr lang="pt-BR" sz="2200" dirty="0"/>
          </a:p>
          <a:p>
            <a:pPr algn="ctr"/>
            <a:r>
              <a:rPr lang="pt-BR" sz="2200" b="1" dirty="0" smtClean="0"/>
              <a:t>DE TEMPO</a:t>
            </a:r>
            <a:r>
              <a:rPr lang="pt-BR" sz="2200" dirty="0" smtClean="0"/>
              <a:t>: Limitações relacionadas ao prazo de entrega do sistema.</a:t>
            </a:r>
          </a:p>
          <a:p>
            <a:pPr algn="ctr"/>
            <a:r>
              <a:rPr lang="pt-BR" sz="2200" dirty="0" smtClean="0"/>
              <a:t> Por exemplo, o sistema precisa ser entregue em três meses.</a:t>
            </a:r>
          </a:p>
          <a:p>
            <a:pPr algn="ctr"/>
            <a:endParaRPr lang="pt-BR" sz="2200" dirty="0" smtClean="0"/>
          </a:p>
          <a:p>
            <a:pPr algn="ctr"/>
            <a:endParaRPr lang="pt-BR" sz="2200" dirty="0" smtClean="0"/>
          </a:p>
        </p:txBody>
      </p:sp>
    </p:spTree>
    <p:extLst>
      <p:ext uri="{BB962C8B-B14F-4D97-AF65-F5344CB8AC3E}">
        <p14:creationId xmlns:p14="http://schemas.microsoft.com/office/powerpoint/2010/main" val="1468605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r">
  <a:themeElements>
    <a:clrScheme name="Elementar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r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33</TotalTime>
  <Words>710</Words>
  <Application>Microsoft Office PowerPoint</Application>
  <PresentationFormat>Apresentação na tela (4:3)</PresentationFormat>
  <Paragraphs>89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Elementar</vt:lpstr>
      <vt:lpstr>Levantamento de  Requisitos</vt:lpstr>
      <vt:lpstr>Levantamento de  Requisitos</vt:lpstr>
      <vt:lpstr>Levantamento de  Requisitos</vt:lpstr>
      <vt:lpstr>Modelos de Documentação</vt:lpstr>
      <vt:lpstr>Modelos de Documentação</vt:lpstr>
      <vt:lpstr>Modelos de Documentação</vt:lpstr>
      <vt:lpstr>Regras de Negócio</vt:lpstr>
      <vt:lpstr>Exemplos de regras de negócio</vt:lpstr>
      <vt:lpstr>Restrições</vt:lpstr>
      <vt:lpstr>Restrições</vt:lpstr>
      <vt:lpstr>Restrições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 Requisitos</dc:title>
  <dc:creator>Usuário do Windows</dc:creator>
  <cp:lastModifiedBy>Usuário do Windows</cp:lastModifiedBy>
  <cp:revision>4</cp:revision>
  <dcterms:created xsi:type="dcterms:W3CDTF">2025-02-16T19:06:38Z</dcterms:created>
  <dcterms:modified xsi:type="dcterms:W3CDTF">2025-02-16T19:40:13Z</dcterms:modified>
</cp:coreProperties>
</file>