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CFC802-3172-4316-A832-EF23094C39C0}">
  <a:tblStyle styleId="{F6CFC802-3172-4316-A832-EF23094C39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93b852b5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93b852b5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93b852b5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93b852b5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93b852b5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393b852b5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93b852b5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93b852b5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93b852b5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93b852b5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992f80d1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992f80d1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992f80d1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992f80d1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992f80d1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992f80d1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992f80d1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992f80d1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992f80d12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992f80d1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93b852b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93b852b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Levantamento de Requisitos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de Software / Modelos de Documentos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Casos de Uso (Exemplo)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076" y="1853851"/>
            <a:ext cx="5977050" cy="232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Prototipagem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Exemplo em https://www.figma.com/</a:t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Crie um documento que especifica requisitos de software que atenderá um segmento de sua escolha. O documento deve trazer pelo menos 2 requisitos funcionais e 5 requisitos não funcionais.</a:t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de Software: Definição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Requisitos de software são descrições das funcionalidades, restrições e serviços que um sistema deve oferecer. Eles são a base para o desenvolvimento de software, e são definidos no início do projeto.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Os requisitos de software podem ser classificados, principalmente, em: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Arial"/>
              <a:buChar char="●"/>
            </a:pPr>
            <a:r>
              <a:rPr b="1" lang="pt-BR" sz="1200">
                <a:solidFill>
                  <a:schemeClr val="accent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Requisitos funcionais: 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Definem as funcionalidades do software, como as ações que o sistema deve executar;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Arial"/>
              <a:buChar char="●"/>
            </a:pPr>
            <a:r>
              <a:rPr b="1" lang="pt-BR" sz="1200">
                <a:solidFill>
                  <a:schemeClr val="accent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Requisitos não funcionais:</a:t>
            </a:r>
            <a:r>
              <a:rPr lang="pt-BR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Definem as restrições ao funcionamento do software, como a qualidade do serviço prestado.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quê são importantes?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requisitos de software são importantes porque: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Determinam a qualidade do software;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Refletem as necessidades dos clientes;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São a base para o planejamento e desenvolvimento do software;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São a principal forma de comunicação entre a equipe do projeto.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Modelos de Documentos: Definição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Modelos de documentos de levantamento de requisitos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são ferramentas estruturadas utilizadas para registrar, organizar e comunicar as necessidades, desejos e restrições das partes interessadas de um projeto. Esses modelos têm como objetivo facilitar o entendimento, a análise e a gestão dos requisitos ao longo do ciclo de vida do projeto.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Esses documentos são fundamentais para garantir que todos os envolvidos no projeto, como desenvolvedores, designers, gerentes de projeto e clientes, compartilhem uma visão clara e comum do que deve ser construído ou entregue.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IMPORTANTE!</a:t>
            </a:r>
            <a:endParaRPr b="1" sz="11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Muitos documentos não possuem uma estrutura rígida, pois as necessidades variam de acordo com as necessidades da empresa.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 que um documento resolve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536000"/>
          </a:xfrm>
          <a:prstGeom prst="rect">
            <a:avLst/>
          </a:prstGeom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Ambiguidade e Incompletude: 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Quando os requisitos não são claramente definidos ou documentados de forma adequada, pode haver interpretações equivocadas, o que resulta em entregas que não atendem às expectativas das partes interessadas;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Como os modelos ajudam: Eles fornecem uma estrutura para capturar os requisitos de maneira detalhada e precisa, reduzindo a ambiguidade e garantindo que todos os aspectos essenciais sejam cobertos.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Falhas de comunicação entre as partes interessadas;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Falhas na validação dos requisitos;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Falta de visão comum.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Benefícios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117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5"/>
              <a:buChar char="●"/>
            </a:pPr>
            <a:r>
              <a:rPr lang="pt-BR" sz="1205"/>
              <a:t>Clareza e precisão: Documentos estruturados ajudam a definir claramente o que é esperado do sistema ou produto.</a:t>
            </a:r>
            <a:endParaRPr sz="1205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05"/>
          </a:p>
          <a:p>
            <a:pPr indent="-305117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205"/>
              <a:buChar char="●"/>
            </a:pPr>
            <a:r>
              <a:rPr lang="pt-BR" sz="1205"/>
              <a:t>Alinhamento das expectativas: Facilitam a comunicação e garantem que todas as partes interessadas estão na mesma página.</a:t>
            </a:r>
            <a:endParaRPr sz="1205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05"/>
          </a:p>
          <a:p>
            <a:pPr indent="-305117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205"/>
              <a:buChar char="●"/>
            </a:pPr>
            <a:r>
              <a:rPr lang="pt-BR" sz="1205"/>
              <a:t>Redução de riscos: Ao capturar requisitos completos e bem definidos, o risco de falhas no projeto diminui.</a:t>
            </a:r>
            <a:endParaRPr sz="1205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05"/>
          </a:p>
          <a:p>
            <a:pPr indent="-305117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205"/>
              <a:buChar char="●"/>
            </a:pPr>
            <a:r>
              <a:rPr lang="pt-BR" sz="1205"/>
              <a:t>Facilidade da gestão: A documentação facilita a priorização, rastreamento e gestão de mudanças nos requisitos.</a:t>
            </a:r>
            <a:endParaRPr sz="1205"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Modelos de Documentação: Exemplos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13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10"/>
              <a:buChar char="●"/>
            </a:pPr>
            <a:r>
              <a:rPr b="1" lang="pt-BR" sz="1410">
                <a:solidFill>
                  <a:srgbClr val="FF0000"/>
                </a:solidFill>
              </a:rPr>
              <a:t>Especificação de Requisitos de Software (SRS - Software </a:t>
            </a:r>
            <a:r>
              <a:rPr b="1" lang="pt-BR" sz="1410">
                <a:solidFill>
                  <a:srgbClr val="FF0000"/>
                </a:solidFill>
              </a:rPr>
              <a:t>Requirements</a:t>
            </a:r>
            <a:r>
              <a:rPr b="1" lang="pt-BR" sz="1410">
                <a:solidFill>
                  <a:srgbClr val="FF0000"/>
                </a:solidFill>
              </a:rPr>
              <a:t> Specification):</a:t>
            </a:r>
            <a:r>
              <a:rPr lang="pt-BR" sz="1410"/>
              <a:t> Documento técnico que descreve detalhadamente todos os requisitos do sistema;</a:t>
            </a:r>
            <a:endParaRPr sz="1410"/>
          </a:p>
          <a:p>
            <a:pPr indent="-31813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10"/>
              <a:buChar char="●"/>
            </a:pPr>
            <a:r>
              <a:rPr b="1" lang="pt-BR" sz="1410">
                <a:solidFill>
                  <a:srgbClr val="FF0000"/>
                </a:solidFill>
              </a:rPr>
              <a:t>Diagramas de Casos de Uso:</a:t>
            </a:r>
            <a:r>
              <a:rPr lang="pt-BR" sz="1410"/>
              <a:t> Representa as interações entre os atores (ex: usuários e outras entidades externas) e o sistema;</a:t>
            </a:r>
            <a:endParaRPr sz="1410"/>
          </a:p>
          <a:p>
            <a:pPr indent="-31813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10"/>
              <a:buChar char="●"/>
            </a:pPr>
            <a:r>
              <a:rPr b="1" lang="pt-BR" sz="1410">
                <a:solidFill>
                  <a:srgbClr val="FF0000"/>
                </a:solidFill>
              </a:rPr>
              <a:t>Protótipo:</a:t>
            </a:r>
            <a:r>
              <a:rPr lang="pt-BR" sz="1410"/>
              <a:t> Representação visual e funcional das interfaces ou funcionalidades do sistema.</a:t>
            </a:r>
            <a:endParaRPr sz="1410"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Especificação de Requisitos de Software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10">
                <a:solidFill>
                  <a:schemeClr val="dk2"/>
                </a:solidFill>
              </a:rPr>
              <a:t>Objetivo:</a:t>
            </a:r>
            <a:r>
              <a:rPr b="1" lang="pt-BR" sz="1410">
                <a:solidFill>
                  <a:srgbClr val="FF0000"/>
                </a:solidFill>
              </a:rPr>
              <a:t> </a:t>
            </a:r>
            <a:r>
              <a:rPr lang="pt-BR" sz="1410"/>
              <a:t>Documento técnico que descreve detalhadamente todos os requisitos do sistema;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10">
                <a:solidFill>
                  <a:schemeClr val="dk2"/>
                </a:solidFill>
              </a:rPr>
              <a:t>Conteúdo</a:t>
            </a:r>
            <a:r>
              <a:rPr b="1" lang="pt-BR" sz="1410">
                <a:solidFill>
                  <a:schemeClr val="dk2"/>
                </a:solidFill>
              </a:rPr>
              <a:t>:</a:t>
            </a:r>
            <a:r>
              <a:rPr b="1" lang="pt-BR" sz="1410">
                <a:solidFill>
                  <a:srgbClr val="FF0000"/>
                </a:solidFill>
              </a:rPr>
              <a:t> </a:t>
            </a:r>
            <a:endParaRPr b="1" sz="1410">
              <a:solidFill>
                <a:srgbClr val="FF0000"/>
              </a:solidFill>
            </a:endParaRPr>
          </a:p>
          <a:p>
            <a:pPr indent="-31813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10"/>
              <a:buChar char="●"/>
            </a:pPr>
            <a:r>
              <a:rPr lang="pt-BR" sz="1410"/>
              <a:t>Visão geral do sistema;</a:t>
            </a:r>
            <a:endParaRPr sz="1410"/>
          </a:p>
          <a:p>
            <a:pPr indent="-31813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10"/>
              <a:buChar char="●"/>
            </a:pPr>
            <a:r>
              <a:rPr lang="pt-BR" sz="1410"/>
              <a:t>Funcionalidades do sistema (</a:t>
            </a:r>
            <a:r>
              <a:rPr b="1" lang="pt-BR" sz="1410">
                <a:solidFill>
                  <a:srgbClr val="FF0000"/>
                </a:solidFill>
              </a:rPr>
              <a:t>Requisitos Funcionais</a:t>
            </a:r>
            <a:r>
              <a:rPr lang="pt-BR" sz="1410"/>
              <a:t>);</a:t>
            </a:r>
            <a:endParaRPr sz="1410"/>
          </a:p>
          <a:p>
            <a:pPr indent="-31813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10"/>
              <a:buChar char="●"/>
            </a:pPr>
            <a:r>
              <a:rPr lang="pt-BR" sz="1410"/>
              <a:t>Requisitos de hardware, software e interfaces;</a:t>
            </a:r>
            <a:endParaRPr sz="1410"/>
          </a:p>
          <a:p>
            <a:pPr indent="-31813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10"/>
              <a:buChar char="●"/>
            </a:pPr>
            <a:r>
              <a:rPr lang="pt-BR" sz="1410"/>
              <a:t>Restrições;</a:t>
            </a:r>
            <a:endParaRPr sz="1410"/>
          </a:p>
          <a:p>
            <a:pPr indent="-31813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10"/>
              <a:buChar char="●"/>
            </a:pPr>
            <a:r>
              <a:rPr lang="pt-BR" sz="1410"/>
              <a:t>Atributos não funcionais (</a:t>
            </a:r>
            <a:r>
              <a:rPr b="1" lang="pt-BR" sz="1410">
                <a:solidFill>
                  <a:srgbClr val="FF0000"/>
                </a:solidFill>
              </a:rPr>
              <a:t>Requisitos NÃO Funcionais</a:t>
            </a:r>
            <a:r>
              <a:rPr lang="pt-BR" sz="1410"/>
              <a:t>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Especificação de Requisitos de Software (Exemplo)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3" name="Google Shape;143;p21"/>
          <p:cNvGraphicFramePr/>
          <p:nvPr/>
        </p:nvGraphicFramePr>
        <p:xfrm>
          <a:off x="423400" y="18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{F6CFC802-3172-4316-A832-EF23094C39C0}</a:tableStyleId>
              </a:tblPr>
              <a:tblGrid>
                <a:gridCol w="1105325"/>
                <a:gridCol w="4173250"/>
                <a:gridCol w="1019200"/>
                <a:gridCol w="1015025"/>
                <a:gridCol w="988000"/>
              </a:tblGrid>
              <a:tr h="301850"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F1 Registrar Locação</a:t>
                      </a:r>
                      <a:endParaRPr b="1" sz="1200"/>
                    </a:p>
                  </a:txBody>
                  <a:tcPr marT="18000" marB="18000" marR="18000" marL="18000">
                    <a:solidFill>
                      <a:schemeClr val="accent6"/>
                    </a:solidFill>
                  </a:tcPr>
                </a:tc>
                <a:tc hMerge="1"/>
                <a:tc hMerge="1"/>
                <a:tc hMerge="1"/>
                <a:tc hMerge="1"/>
              </a:tr>
              <a:tr h="452775"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Descrição: O Sistema deve registrar as locações, identificando o cliente, o bem alugado e as datas do aluguel, da devolução e da previsão do pagamento</a:t>
                      </a:r>
                      <a:endParaRPr b="1" sz="1200"/>
                    </a:p>
                  </a:txBody>
                  <a:tcPr marT="18000" marB="18000" marR="18000" marL="18000"/>
                </a:tc>
                <a:tc hMerge="1"/>
                <a:tc hMerge="1"/>
                <a:tc hMerge="1"/>
                <a:tc hMerge="1"/>
              </a:tr>
              <a:tr h="301850"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Requisitos não funcionais</a:t>
                      </a:r>
                      <a:endParaRPr b="1" sz="1200"/>
                    </a:p>
                  </a:txBody>
                  <a:tcPr marT="18000" marB="18000" marR="18000" marL="18000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</a:tr>
              <a:tr h="25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Nome</a:t>
                      </a:r>
                      <a:endParaRPr b="1" sz="12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Restrição</a:t>
                      </a:r>
                      <a:endParaRPr b="1" sz="12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Categoria</a:t>
                      </a:r>
                      <a:endParaRPr b="1" sz="12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Desejável</a:t>
                      </a:r>
                      <a:endParaRPr b="1" sz="12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Obrigatório</a:t>
                      </a:r>
                      <a:endParaRPr b="1" sz="1200"/>
                    </a:p>
                  </a:txBody>
                  <a:tcPr marT="18000" marB="18000" marR="18000" marL="18000"/>
                </a:tc>
              </a:tr>
              <a:tr h="60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NF1.1 Controle de Acesso</a:t>
                      </a:r>
                      <a:endParaRPr b="1" sz="12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A função só pode ser acessada por usuário com perfil de operador ou superior.</a:t>
                      </a:r>
                      <a:endParaRPr b="1" sz="12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Segurança</a:t>
                      </a:r>
                      <a:endParaRPr b="1" sz="12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( )</a:t>
                      </a:r>
                      <a:endParaRPr b="1" sz="12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(X)</a:t>
                      </a:r>
                      <a:endParaRPr b="1" sz="1200"/>
                    </a:p>
                  </a:txBody>
                  <a:tcPr marT="18000" marB="18000" marR="18000" marL="18000"/>
                </a:tc>
              </a:tr>
              <a:tr h="60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NF1.2 Tela Única</a:t>
                      </a:r>
                      <a:endParaRPr b="1" sz="12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Todas as funções relacionadas ao aluguel, devem ser realizadas em tela única</a:t>
                      </a:r>
                      <a:endParaRPr b="1" sz="12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Interface</a:t>
                      </a:r>
                      <a:endParaRPr b="1" sz="12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(X)</a:t>
                      </a:r>
                      <a:endParaRPr b="1" sz="1200"/>
                    </a:p>
                  </a:txBody>
                  <a:tcPr marT="18000" marB="18000" marR="18000" marL="18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( )</a:t>
                      </a:r>
                      <a:endParaRPr b="1" sz="1200"/>
                    </a:p>
                  </a:txBody>
                  <a:tcPr marT="18000" marB="18000" marR="18000" marL="180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