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RQND Pro Wide" charset="1" panose="00000500000000000000"/>
      <p:regular r:id="rId14"/>
    </p:embeddedFont>
    <p:embeddedFont>
      <p:font typeface="Archivo Black" charset="1" panose="020B0A03020202020B04"/>
      <p:regular r:id="rId15"/>
    </p:embeddedFont>
    <p:embeddedFont>
      <p:font typeface="Anton" charset="1" panose="00000500000000000000"/>
      <p:regular r:id="rId16"/>
    </p:embeddedFont>
    <p:embeddedFont>
      <p:font typeface="Open Sauce" charset="1" panose="000005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F1D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7000" y="-1091788"/>
            <a:ext cx="10634000" cy="12470576"/>
          </a:xfrm>
          <a:custGeom>
            <a:avLst/>
            <a:gdLst/>
            <a:ahLst/>
            <a:cxnLst/>
            <a:rect r="r" b="b" t="t" l="l"/>
            <a:pathLst>
              <a:path h="12470576" w="10634000">
                <a:moveTo>
                  <a:pt x="0" y="0"/>
                </a:moveTo>
                <a:lnTo>
                  <a:pt x="10634000" y="0"/>
                </a:lnTo>
                <a:lnTo>
                  <a:pt x="10634000" y="12470576"/>
                </a:lnTo>
                <a:lnTo>
                  <a:pt x="0" y="12470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40583" y="5767232"/>
            <a:ext cx="1015921" cy="4542734"/>
          </a:xfrm>
          <a:custGeom>
            <a:avLst/>
            <a:gdLst/>
            <a:ahLst/>
            <a:cxnLst/>
            <a:rect r="r" b="b" t="t" l="l"/>
            <a:pathLst>
              <a:path h="4542734" w="1015921">
                <a:moveTo>
                  <a:pt x="0" y="0"/>
                </a:moveTo>
                <a:lnTo>
                  <a:pt x="1015920" y="0"/>
                </a:lnTo>
                <a:lnTo>
                  <a:pt x="1015920" y="4542735"/>
                </a:lnTo>
                <a:lnTo>
                  <a:pt x="0" y="45427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93955" y="8870511"/>
            <a:ext cx="7315200" cy="2832977"/>
          </a:xfrm>
          <a:custGeom>
            <a:avLst/>
            <a:gdLst/>
            <a:ahLst/>
            <a:cxnLst/>
            <a:rect r="r" b="b" t="t" l="l"/>
            <a:pathLst>
              <a:path h="2832977" w="7315200">
                <a:moveTo>
                  <a:pt x="0" y="0"/>
                </a:moveTo>
                <a:lnTo>
                  <a:pt x="7315200" y="0"/>
                </a:lnTo>
                <a:lnTo>
                  <a:pt x="7315200" y="2832978"/>
                </a:lnTo>
                <a:lnTo>
                  <a:pt x="0" y="2832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99578" y="4125825"/>
            <a:ext cx="13318186" cy="2081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4"/>
              </a:lnSpc>
            </a:pPr>
            <a:r>
              <a:rPr lang="en-US" b="true" sz="16098" spc="-982">
                <a:solidFill>
                  <a:srgbClr val="75B2E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SPYWARE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970666" y="3911235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5"/>
                </a:lnTo>
                <a:lnTo>
                  <a:pt x="0" y="10695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87037" y="5583962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5"/>
                </a:lnTo>
                <a:lnTo>
                  <a:pt x="0" y="10695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623387" y="6075342"/>
            <a:ext cx="5041227" cy="1455297"/>
            <a:chOff x="0" y="0"/>
            <a:chExt cx="765899" cy="2210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5899" cy="221099"/>
            </a:xfrm>
            <a:custGeom>
              <a:avLst/>
              <a:gdLst/>
              <a:ahLst/>
              <a:cxnLst/>
              <a:rect r="r" b="b" t="t" l="l"/>
              <a:pathLst>
                <a:path h="221099" w="765899">
                  <a:moveTo>
                    <a:pt x="78322" y="0"/>
                  </a:moveTo>
                  <a:lnTo>
                    <a:pt x="687577" y="0"/>
                  </a:lnTo>
                  <a:cubicBezTo>
                    <a:pt x="730833" y="0"/>
                    <a:pt x="765899" y="35066"/>
                    <a:pt x="765899" y="78322"/>
                  </a:cubicBezTo>
                  <a:lnTo>
                    <a:pt x="765899" y="142777"/>
                  </a:lnTo>
                  <a:cubicBezTo>
                    <a:pt x="765899" y="163549"/>
                    <a:pt x="757647" y="183471"/>
                    <a:pt x="742959" y="198159"/>
                  </a:cubicBezTo>
                  <a:cubicBezTo>
                    <a:pt x="728271" y="212847"/>
                    <a:pt x="708349" y="221099"/>
                    <a:pt x="687577" y="221099"/>
                  </a:cubicBezTo>
                  <a:lnTo>
                    <a:pt x="78322" y="221099"/>
                  </a:lnTo>
                  <a:cubicBezTo>
                    <a:pt x="35066" y="221099"/>
                    <a:pt x="0" y="186033"/>
                    <a:pt x="0" y="142777"/>
                  </a:cubicBezTo>
                  <a:lnTo>
                    <a:pt x="0" y="78322"/>
                  </a:lnTo>
                  <a:cubicBezTo>
                    <a:pt x="0" y="35066"/>
                    <a:pt x="35066" y="0"/>
                    <a:pt x="78322" y="0"/>
                  </a:cubicBezTo>
                  <a:close/>
                </a:path>
              </a:pathLst>
            </a:custGeom>
            <a:solidFill>
              <a:srgbClr val="75B2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765899" cy="268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16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4201708" y="1301463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6"/>
                </a:lnTo>
                <a:lnTo>
                  <a:pt x="0" y="10695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5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27000" y="7477024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6"/>
                </a:lnTo>
                <a:lnTo>
                  <a:pt x="0" y="10695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87000"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23387" y="6091935"/>
            <a:ext cx="5070569" cy="1139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1"/>
              </a:lnSpc>
              <a:spcBef>
                <a:spcPct val="0"/>
              </a:spcBef>
            </a:pPr>
            <a:r>
              <a:rPr lang="en-US" sz="6701">
                <a:solidFill>
                  <a:srgbClr val="FFFFFF"/>
                </a:solidFill>
                <a:latin typeface="RQND Pro Wide"/>
                <a:ea typeface="RQND Pro Wide"/>
                <a:cs typeface="RQND Pro Wide"/>
                <a:sym typeface="RQND Pro Wide"/>
              </a:rPr>
              <a:t>Pegasus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443056" y="1836231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5"/>
                </a:lnTo>
                <a:lnTo>
                  <a:pt x="0" y="106953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alphaModFix amt="35000"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966791" y="9258300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5"/>
                </a:lnTo>
                <a:lnTo>
                  <a:pt x="0" y="106953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35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91550" y="766695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0" y="0"/>
                </a:moveTo>
                <a:lnTo>
                  <a:pt x="1616056" y="0"/>
                </a:lnTo>
                <a:lnTo>
                  <a:pt x="1616056" y="1069536"/>
                </a:lnTo>
                <a:lnTo>
                  <a:pt x="0" y="106953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alphaModFix amt="35000"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-1686934" y="-1416489"/>
            <a:ext cx="7315200" cy="2832977"/>
          </a:xfrm>
          <a:custGeom>
            <a:avLst/>
            <a:gdLst/>
            <a:ahLst/>
            <a:cxnLst/>
            <a:rect r="r" b="b" t="t" l="l"/>
            <a:pathLst>
              <a:path h="2832977" w="7315200">
                <a:moveTo>
                  <a:pt x="7315200" y="2832978"/>
                </a:moveTo>
                <a:lnTo>
                  <a:pt x="0" y="2832978"/>
                </a:lnTo>
                <a:lnTo>
                  <a:pt x="0" y="0"/>
                </a:lnTo>
                <a:lnTo>
                  <a:pt x="7315200" y="0"/>
                </a:lnTo>
                <a:lnTo>
                  <a:pt x="7315200" y="283297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0">
            <a:off x="3816697" y="0"/>
            <a:ext cx="1616056" cy="1069535"/>
          </a:xfrm>
          <a:custGeom>
            <a:avLst/>
            <a:gdLst/>
            <a:ahLst/>
            <a:cxnLst/>
            <a:rect r="r" b="b" t="t" l="l"/>
            <a:pathLst>
              <a:path h="1069535" w="1616056">
                <a:moveTo>
                  <a:pt x="1616056" y="1069535"/>
                </a:moveTo>
                <a:lnTo>
                  <a:pt x="0" y="1069535"/>
                </a:lnTo>
                <a:lnTo>
                  <a:pt x="0" y="0"/>
                </a:lnTo>
                <a:lnTo>
                  <a:pt x="1616056" y="0"/>
                </a:lnTo>
                <a:lnTo>
                  <a:pt x="1616056" y="1069535"/>
                </a:lnTo>
                <a:close/>
              </a:path>
            </a:pathLst>
          </a:custGeom>
          <a:blipFill>
            <a:blip r:embed="rId18">
              <a:alphaModFix amt="35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34536" y="-841130"/>
            <a:ext cx="20203160" cy="11549986"/>
            <a:chOff x="0" y="0"/>
            <a:chExt cx="5320997" cy="3041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0997" cy="3041972"/>
            </a:xfrm>
            <a:custGeom>
              <a:avLst/>
              <a:gdLst/>
              <a:ahLst/>
              <a:cxnLst/>
              <a:rect r="r" b="b" t="t" l="l"/>
              <a:pathLst>
                <a:path h="3041972" w="5320997">
                  <a:moveTo>
                    <a:pt x="19543" y="0"/>
                  </a:moveTo>
                  <a:lnTo>
                    <a:pt x="5301454" y="0"/>
                  </a:lnTo>
                  <a:cubicBezTo>
                    <a:pt x="5312247" y="0"/>
                    <a:pt x="5320997" y="8750"/>
                    <a:pt x="5320997" y="19543"/>
                  </a:cubicBezTo>
                  <a:lnTo>
                    <a:pt x="5320997" y="3022428"/>
                  </a:lnTo>
                  <a:cubicBezTo>
                    <a:pt x="5320997" y="3027612"/>
                    <a:pt x="5318938" y="3032583"/>
                    <a:pt x="5315273" y="3036248"/>
                  </a:cubicBezTo>
                  <a:cubicBezTo>
                    <a:pt x="5311608" y="3039913"/>
                    <a:pt x="5306637" y="3041972"/>
                    <a:pt x="5301454" y="3041972"/>
                  </a:cubicBezTo>
                  <a:lnTo>
                    <a:pt x="19543" y="3041972"/>
                  </a:lnTo>
                  <a:cubicBezTo>
                    <a:pt x="14360" y="3041972"/>
                    <a:pt x="9389" y="3039913"/>
                    <a:pt x="5724" y="3036248"/>
                  </a:cubicBezTo>
                  <a:cubicBezTo>
                    <a:pt x="2059" y="3032583"/>
                    <a:pt x="0" y="3027612"/>
                    <a:pt x="0" y="3022428"/>
                  </a:cubicBezTo>
                  <a:lnTo>
                    <a:pt x="0" y="19543"/>
                  </a:lnTo>
                  <a:cubicBezTo>
                    <a:pt x="0" y="14360"/>
                    <a:pt x="2059" y="9389"/>
                    <a:pt x="5724" y="5724"/>
                  </a:cubicBezTo>
                  <a:cubicBezTo>
                    <a:pt x="9389" y="2059"/>
                    <a:pt x="14360" y="0"/>
                    <a:pt x="19543" y="0"/>
                  </a:cubicBezTo>
                  <a:close/>
                </a:path>
              </a:pathLst>
            </a:custGeom>
            <a:solidFill>
              <a:srgbClr val="04144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320997" cy="3070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79290" y="2155177"/>
            <a:ext cx="5676661" cy="5676661"/>
          </a:xfrm>
          <a:custGeom>
            <a:avLst/>
            <a:gdLst/>
            <a:ahLst/>
            <a:cxnLst/>
            <a:rect r="r" b="b" t="t" l="l"/>
            <a:pathLst>
              <a:path h="5676661" w="5676661">
                <a:moveTo>
                  <a:pt x="0" y="0"/>
                </a:moveTo>
                <a:lnTo>
                  <a:pt x="5676661" y="0"/>
                </a:lnTo>
                <a:lnTo>
                  <a:pt x="5676661" y="5676661"/>
                </a:lnTo>
                <a:lnTo>
                  <a:pt x="0" y="56766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3658" y="5529010"/>
            <a:ext cx="5944586" cy="5160894"/>
          </a:xfrm>
          <a:custGeom>
            <a:avLst/>
            <a:gdLst/>
            <a:ahLst/>
            <a:cxnLst/>
            <a:rect r="r" b="b" t="t" l="l"/>
            <a:pathLst>
              <a:path h="5160894" w="5944586">
                <a:moveTo>
                  <a:pt x="0" y="0"/>
                </a:moveTo>
                <a:lnTo>
                  <a:pt x="5944586" y="0"/>
                </a:lnTo>
                <a:lnTo>
                  <a:pt x="5944586" y="5160894"/>
                </a:lnTo>
                <a:lnTo>
                  <a:pt x="0" y="51608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02354" y="571500"/>
            <a:ext cx="8927672" cy="1278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  <a:spcBef>
                <a:spcPct val="0"/>
              </a:spcBef>
            </a:pPr>
            <a:r>
              <a:rPr lang="en-US" sz="7400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12311" y="4396952"/>
            <a:ext cx="5835429" cy="82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2"/>
              </a:lnSpc>
              <a:spcBef>
                <a:spcPct val="0"/>
              </a:spcBef>
            </a:pPr>
            <a:r>
              <a:rPr lang="en-US" sz="4823">
                <a:solidFill>
                  <a:srgbClr val="75B2E9"/>
                </a:solidFill>
                <a:latin typeface="Anton"/>
                <a:ea typeface="Anton"/>
                <a:cs typeface="Anton"/>
                <a:sym typeface="Anton"/>
              </a:rPr>
              <a:t>OQUE É UM SPYWARE?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48081" y="5847783"/>
            <a:ext cx="8439919" cy="1984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4"/>
              </a:lnSpc>
              <a:spcBef>
                <a:spcPct val="0"/>
              </a:spcBef>
            </a:pPr>
            <a:r>
              <a:rPr lang="en-US" sz="284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É um tipo de arquivo malicioso com a finalidade de coletar informaçoes sobre a maquina infectada e seus usuarios, como mensagens, chamadas, e senhas.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12552" y="0"/>
            <a:ext cx="19300552" cy="10742725"/>
            <a:chOff x="0" y="0"/>
            <a:chExt cx="5083273" cy="28293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83273" cy="2829360"/>
            </a:xfrm>
            <a:custGeom>
              <a:avLst/>
              <a:gdLst/>
              <a:ahLst/>
              <a:cxnLst/>
              <a:rect r="r" b="b" t="t" l="l"/>
              <a:pathLst>
                <a:path h="2829360" w="5083273">
                  <a:moveTo>
                    <a:pt x="0" y="0"/>
                  </a:moveTo>
                  <a:lnTo>
                    <a:pt x="5083273" y="0"/>
                  </a:lnTo>
                  <a:lnTo>
                    <a:pt x="5083273" y="2829360"/>
                  </a:lnTo>
                  <a:lnTo>
                    <a:pt x="0" y="2829360"/>
                  </a:lnTo>
                  <a:close/>
                </a:path>
              </a:pathLst>
            </a:custGeom>
            <a:solidFill>
              <a:srgbClr val="04144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083273" cy="2857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96430" y="1204349"/>
            <a:ext cx="12895139" cy="867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sz="8499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PEGASUS SPYWARE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41526" y="4456881"/>
            <a:ext cx="7117774" cy="260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75"/>
              </a:lnSpc>
              <a:spcBef>
                <a:spcPct val="0"/>
              </a:spcBef>
            </a:pPr>
            <a:r>
              <a:rPr lang="en-US" sz="2982" spc="-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spyware Pegasus teve sua origem com a NSO group, grupo de armas cibernéticas israelense. Foi criado com objetivo de ajudar o governo a “combater” o crime 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45705" y="3340806"/>
            <a:ext cx="1909416" cy="812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0"/>
              </a:lnSpc>
              <a:spcBef>
                <a:spcPct val="0"/>
              </a:spcBef>
            </a:pPr>
            <a:r>
              <a:rPr lang="en-US" sz="4835">
                <a:solidFill>
                  <a:srgbClr val="75B2E9"/>
                </a:solidFill>
                <a:latin typeface="Anton"/>
                <a:ea typeface="Anton"/>
                <a:cs typeface="Anton"/>
                <a:sym typeface="Anton"/>
              </a:rPr>
              <a:t>ORIGEM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55340" y="2968379"/>
            <a:ext cx="3892145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75B2E9"/>
                </a:solidFill>
                <a:latin typeface="Anton"/>
                <a:ea typeface="Anton"/>
                <a:cs typeface="Anton"/>
                <a:sym typeface="Anton"/>
              </a:rPr>
              <a:t>FUNCIONAMENTO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42526" y="4216594"/>
            <a:ext cx="7117774" cy="5041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35"/>
              </a:lnSpc>
              <a:spcBef>
                <a:spcPct val="0"/>
              </a:spcBef>
            </a:pPr>
            <a:r>
              <a:rPr lang="en-US" sz="2882" spc="-8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Ele funciona se instalando na máquina do usuário por uma Vulnerabilidade  Zero-Click, por meio de uma mensagem, ou ate uma chamada no Whatsapp, até se você ignorar a mensagem/chamada, ainda será infectado pelo vírus, ele rouba informações como chamadas, mensagens, dados GPS, e qualquer outra informação de aplicativo que esteja no telefone.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414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9757" y="3321706"/>
            <a:ext cx="14921556" cy="2391362"/>
            <a:chOff x="0" y="0"/>
            <a:chExt cx="3929957" cy="6298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29957" cy="629824"/>
            </a:xfrm>
            <a:custGeom>
              <a:avLst/>
              <a:gdLst/>
              <a:ahLst/>
              <a:cxnLst/>
              <a:rect r="r" b="b" t="t" l="l"/>
              <a:pathLst>
                <a:path h="629824" w="3929957">
                  <a:moveTo>
                    <a:pt x="33206" y="0"/>
                  </a:moveTo>
                  <a:lnTo>
                    <a:pt x="3896751" y="0"/>
                  </a:lnTo>
                  <a:cubicBezTo>
                    <a:pt x="3905558" y="0"/>
                    <a:pt x="3914004" y="3498"/>
                    <a:pt x="3920231" y="9726"/>
                  </a:cubicBezTo>
                  <a:cubicBezTo>
                    <a:pt x="3926458" y="15953"/>
                    <a:pt x="3929957" y="24399"/>
                    <a:pt x="3929957" y="33206"/>
                  </a:cubicBezTo>
                  <a:lnTo>
                    <a:pt x="3929957" y="596618"/>
                  </a:lnTo>
                  <a:cubicBezTo>
                    <a:pt x="3929957" y="605425"/>
                    <a:pt x="3926458" y="613871"/>
                    <a:pt x="3920231" y="620098"/>
                  </a:cubicBezTo>
                  <a:cubicBezTo>
                    <a:pt x="3914004" y="626325"/>
                    <a:pt x="3905558" y="629824"/>
                    <a:pt x="3896751" y="629824"/>
                  </a:cubicBezTo>
                  <a:lnTo>
                    <a:pt x="33206" y="629824"/>
                  </a:lnTo>
                  <a:cubicBezTo>
                    <a:pt x="24399" y="629824"/>
                    <a:pt x="15953" y="626325"/>
                    <a:pt x="9726" y="620098"/>
                  </a:cubicBezTo>
                  <a:cubicBezTo>
                    <a:pt x="3498" y="613871"/>
                    <a:pt x="0" y="605425"/>
                    <a:pt x="0" y="596618"/>
                  </a:cubicBezTo>
                  <a:lnTo>
                    <a:pt x="0" y="33206"/>
                  </a:lnTo>
                  <a:cubicBezTo>
                    <a:pt x="0" y="24399"/>
                    <a:pt x="3498" y="15953"/>
                    <a:pt x="9726" y="9726"/>
                  </a:cubicBezTo>
                  <a:cubicBezTo>
                    <a:pt x="15953" y="3498"/>
                    <a:pt x="24399" y="0"/>
                    <a:pt x="33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82C4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929957" cy="658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83222" y="6357893"/>
            <a:ext cx="14921556" cy="2591813"/>
            <a:chOff x="0" y="0"/>
            <a:chExt cx="3929957" cy="6826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29957" cy="682617"/>
            </a:xfrm>
            <a:custGeom>
              <a:avLst/>
              <a:gdLst/>
              <a:ahLst/>
              <a:cxnLst/>
              <a:rect r="r" b="b" t="t" l="l"/>
              <a:pathLst>
                <a:path h="682617" w="3929957">
                  <a:moveTo>
                    <a:pt x="33206" y="0"/>
                  </a:moveTo>
                  <a:lnTo>
                    <a:pt x="3896751" y="0"/>
                  </a:lnTo>
                  <a:cubicBezTo>
                    <a:pt x="3905558" y="0"/>
                    <a:pt x="3914004" y="3498"/>
                    <a:pt x="3920231" y="9726"/>
                  </a:cubicBezTo>
                  <a:cubicBezTo>
                    <a:pt x="3926458" y="15953"/>
                    <a:pt x="3929957" y="24399"/>
                    <a:pt x="3929957" y="33206"/>
                  </a:cubicBezTo>
                  <a:lnTo>
                    <a:pt x="3929957" y="649412"/>
                  </a:lnTo>
                  <a:cubicBezTo>
                    <a:pt x="3929957" y="658218"/>
                    <a:pt x="3926458" y="666664"/>
                    <a:pt x="3920231" y="672892"/>
                  </a:cubicBezTo>
                  <a:cubicBezTo>
                    <a:pt x="3914004" y="679119"/>
                    <a:pt x="3905558" y="682617"/>
                    <a:pt x="3896751" y="682617"/>
                  </a:cubicBezTo>
                  <a:lnTo>
                    <a:pt x="33206" y="682617"/>
                  </a:lnTo>
                  <a:cubicBezTo>
                    <a:pt x="24399" y="682617"/>
                    <a:pt x="15953" y="679119"/>
                    <a:pt x="9726" y="672892"/>
                  </a:cubicBezTo>
                  <a:cubicBezTo>
                    <a:pt x="3498" y="666664"/>
                    <a:pt x="0" y="658218"/>
                    <a:pt x="0" y="649412"/>
                  </a:cubicBezTo>
                  <a:lnTo>
                    <a:pt x="0" y="33206"/>
                  </a:lnTo>
                  <a:cubicBezTo>
                    <a:pt x="0" y="24399"/>
                    <a:pt x="3498" y="15953"/>
                    <a:pt x="9726" y="9726"/>
                  </a:cubicBezTo>
                  <a:cubicBezTo>
                    <a:pt x="15953" y="3498"/>
                    <a:pt x="24399" y="0"/>
                    <a:pt x="33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82C4D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929957" cy="711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49757" y="3629529"/>
            <a:ext cx="14588486" cy="1709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6"/>
              </a:lnSpc>
              <a:spcBef>
                <a:spcPct val="0"/>
              </a:spcBef>
            </a:pPr>
            <a:r>
              <a:rPr lang="en-US" sz="32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Um vazamento em 2021 sugeriu que havia cerca de 50.000 vítimas potenciais do malware ao redor do mundo, muitas delas dissidentes, jornalistas e ativistas.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58148" y="1195543"/>
            <a:ext cx="8971704" cy="73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7106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CASOS REAIS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2467" y="6478467"/>
            <a:ext cx="14588486" cy="228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6"/>
              </a:lnSpc>
              <a:spcBef>
                <a:spcPct val="0"/>
              </a:spcBef>
            </a:pPr>
            <a:r>
              <a:rPr lang="en-US" sz="32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 2021, O governo brasileiro tentou adquirir o spyware porém foi barrado pelo Tribunal de Contas da União. Além disso, o presidente colombiano Gustavo Petro investiga a compra do mesmo feita por US$ 11 milhões, esta que foi feita durante a gestão anterior 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414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9757" y="3723492"/>
            <a:ext cx="14921556" cy="2840016"/>
            <a:chOff x="0" y="0"/>
            <a:chExt cx="3929957" cy="7479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29957" cy="747988"/>
            </a:xfrm>
            <a:custGeom>
              <a:avLst/>
              <a:gdLst/>
              <a:ahLst/>
              <a:cxnLst/>
              <a:rect r="r" b="b" t="t" l="l"/>
              <a:pathLst>
                <a:path h="747988" w="3929957">
                  <a:moveTo>
                    <a:pt x="33206" y="0"/>
                  </a:moveTo>
                  <a:lnTo>
                    <a:pt x="3896751" y="0"/>
                  </a:lnTo>
                  <a:cubicBezTo>
                    <a:pt x="3905558" y="0"/>
                    <a:pt x="3914004" y="3498"/>
                    <a:pt x="3920231" y="9726"/>
                  </a:cubicBezTo>
                  <a:cubicBezTo>
                    <a:pt x="3926458" y="15953"/>
                    <a:pt x="3929957" y="24399"/>
                    <a:pt x="3929957" y="33206"/>
                  </a:cubicBezTo>
                  <a:lnTo>
                    <a:pt x="3929957" y="714782"/>
                  </a:lnTo>
                  <a:cubicBezTo>
                    <a:pt x="3929957" y="723589"/>
                    <a:pt x="3926458" y="732035"/>
                    <a:pt x="3920231" y="738262"/>
                  </a:cubicBezTo>
                  <a:cubicBezTo>
                    <a:pt x="3914004" y="744489"/>
                    <a:pt x="3905558" y="747988"/>
                    <a:pt x="3896751" y="747988"/>
                  </a:cubicBezTo>
                  <a:lnTo>
                    <a:pt x="33206" y="747988"/>
                  </a:lnTo>
                  <a:cubicBezTo>
                    <a:pt x="24399" y="747988"/>
                    <a:pt x="15953" y="744489"/>
                    <a:pt x="9726" y="738262"/>
                  </a:cubicBezTo>
                  <a:cubicBezTo>
                    <a:pt x="3498" y="732035"/>
                    <a:pt x="0" y="723589"/>
                    <a:pt x="0" y="714782"/>
                  </a:cubicBezTo>
                  <a:lnTo>
                    <a:pt x="0" y="33206"/>
                  </a:lnTo>
                  <a:cubicBezTo>
                    <a:pt x="0" y="24399"/>
                    <a:pt x="3498" y="15953"/>
                    <a:pt x="9726" y="9726"/>
                  </a:cubicBezTo>
                  <a:cubicBezTo>
                    <a:pt x="15953" y="3498"/>
                    <a:pt x="24399" y="0"/>
                    <a:pt x="33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82C4D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929957" cy="776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83107" y="4031315"/>
            <a:ext cx="14588486" cy="228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6"/>
              </a:lnSpc>
              <a:spcBef>
                <a:spcPct val="0"/>
              </a:spcBef>
            </a:pPr>
            <a:r>
              <a:rPr lang="en-US" sz="324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Para evitar um spyware, há algumas medidas a se tomar como utilizar um antivírus confiável, manter os sistemas atualizados, evitar baixar ou executar arquivos suspeitos, evitar mensagens, emails ou links estranhos, verifique sites ou arquivos suspeitos no Virustotal.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8148" y="1195543"/>
            <a:ext cx="8971704" cy="73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7106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COMO EVITAR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414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58148" y="832394"/>
            <a:ext cx="8971704" cy="73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7106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RESOLUÇÃO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222" y="5910400"/>
            <a:ext cx="14921556" cy="2147920"/>
            <a:chOff x="0" y="0"/>
            <a:chExt cx="3929957" cy="5657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29957" cy="565707"/>
            </a:xfrm>
            <a:custGeom>
              <a:avLst/>
              <a:gdLst/>
              <a:ahLst/>
              <a:cxnLst/>
              <a:rect r="r" b="b" t="t" l="l"/>
              <a:pathLst>
                <a:path h="565707" w="3929957">
                  <a:moveTo>
                    <a:pt x="33206" y="0"/>
                  </a:moveTo>
                  <a:lnTo>
                    <a:pt x="3896751" y="0"/>
                  </a:lnTo>
                  <a:cubicBezTo>
                    <a:pt x="3905558" y="0"/>
                    <a:pt x="3914004" y="3498"/>
                    <a:pt x="3920231" y="9726"/>
                  </a:cubicBezTo>
                  <a:cubicBezTo>
                    <a:pt x="3926458" y="15953"/>
                    <a:pt x="3929957" y="24399"/>
                    <a:pt x="3929957" y="33206"/>
                  </a:cubicBezTo>
                  <a:lnTo>
                    <a:pt x="3929957" y="532502"/>
                  </a:lnTo>
                  <a:cubicBezTo>
                    <a:pt x="3929957" y="541308"/>
                    <a:pt x="3926458" y="549754"/>
                    <a:pt x="3920231" y="555982"/>
                  </a:cubicBezTo>
                  <a:cubicBezTo>
                    <a:pt x="3914004" y="562209"/>
                    <a:pt x="3905558" y="565707"/>
                    <a:pt x="3896751" y="565707"/>
                  </a:cubicBezTo>
                  <a:lnTo>
                    <a:pt x="33206" y="565707"/>
                  </a:lnTo>
                  <a:cubicBezTo>
                    <a:pt x="24399" y="565707"/>
                    <a:pt x="15953" y="562209"/>
                    <a:pt x="9726" y="555982"/>
                  </a:cubicBezTo>
                  <a:cubicBezTo>
                    <a:pt x="3498" y="549754"/>
                    <a:pt x="0" y="541308"/>
                    <a:pt x="0" y="532502"/>
                  </a:cubicBezTo>
                  <a:lnTo>
                    <a:pt x="0" y="33206"/>
                  </a:lnTo>
                  <a:cubicBezTo>
                    <a:pt x="0" y="24399"/>
                    <a:pt x="3498" y="15953"/>
                    <a:pt x="9726" y="9726"/>
                  </a:cubicBezTo>
                  <a:cubicBezTo>
                    <a:pt x="15953" y="3498"/>
                    <a:pt x="24399" y="0"/>
                    <a:pt x="33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82C4D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3929957" cy="594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75502" y="6127111"/>
            <a:ext cx="14536995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spc="-8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Pegasus foi combatido pela Apple, que prestou ações judiciais contra a NSO group e resolveu as vulnerabilidades do sistema no patche 9.3.5 do IOS. O patche foi divulgado em agosto de 2016, 10 dias após a detecção das vulnerabilidades.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83222" y="2575076"/>
            <a:ext cx="14921556" cy="2328155"/>
            <a:chOff x="0" y="0"/>
            <a:chExt cx="3929957" cy="6131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29957" cy="613177"/>
            </a:xfrm>
            <a:custGeom>
              <a:avLst/>
              <a:gdLst/>
              <a:ahLst/>
              <a:cxnLst/>
              <a:rect r="r" b="b" t="t" l="l"/>
              <a:pathLst>
                <a:path h="613177" w="3929957">
                  <a:moveTo>
                    <a:pt x="33206" y="0"/>
                  </a:moveTo>
                  <a:lnTo>
                    <a:pt x="3896751" y="0"/>
                  </a:lnTo>
                  <a:cubicBezTo>
                    <a:pt x="3905558" y="0"/>
                    <a:pt x="3914004" y="3498"/>
                    <a:pt x="3920231" y="9726"/>
                  </a:cubicBezTo>
                  <a:cubicBezTo>
                    <a:pt x="3926458" y="15953"/>
                    <a:pt x="3929957" y="24399"/>
                    <a:pt x="3929957" y="33206"/>
                  </a:cubicBezTo>
                  <a:lnTo>
                    <a:pt x="3929957" y="579971"/>
                  </a:lnTo>
                  <a:cubicBezTo>
                    <a:pt x="3929957" y="588777"/>
                    <a:pt x="3926458" y="597223"/>
                    <a:pt x="3920231" y="603451"/>
                  </a:cubicBezTo>
                  <a:cubicBezTo>
                    <a:pt x="3914004" y="609678"/>
                    <a:pt x="3905558" y="613177"/>
                    <a:pt x="3896751" y="613177"/>
                  </a:cubicBezTo>
                  <a:lnTo>
                    <a:pt x="33206" y="613177"/>
                  </a:lnTo>
                  <a:cubicBezTo>
                    <a:pt x="24399" y="613177"/>
                    <a:pt x="15953" y="609678"/>
                    <a:pt x="9726" y="603451"/>
                  </a:cubicBezTo>
                  <a:cubicBezTo>
                    <a:pt x="3498" y="597223"/>
                    <a:pt x="0" y="588777"/>
                    <a:pt x="0" y="579971"/>
                  </a:cubicBezTo>
                  <a:lnTo>
                    <a:pt x="0" y="33206"/>
                  </a:lnTo>
                  <a:cubicBezTo>
                    <a:pt x="0" y="24399"/>
                    <a:pt x="3498" y="15953"/>
                    <a:pt x="9726" y="9726"/>
                  </a:cubicBezTo>
                  <a:cubicBezTo>
                    <a:pt x="15953" y="3498"/>
                    <a:pt x="24399" y="0"/>
                    <a:pt x="33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082C4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29957" cy="6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83222" y="2688635"/>
            <a:ext cx="14921556" cy="1976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vírus foi descoberto com um defensor dos direitos humanos árabe que recebeu uma mensagem com informações sobre denúncia de maus tratos em uma prisão dentro de um link, o jornalista, desconfiado enviou o link para um laboratório, que descobriu que se tratava do Pegasus da NSO group.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144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725877" y="3185927"/>
            <a:ext cx="6505700" cy="5228982"/>
            <a:chOff x="0" y="0"/>
            <a:chExt cx="1713435" cy="13771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13435" cy="1377180"/>
            </a:xfrm>
            <a:custGeom>
              <a:avLst/>
              <a:gdLst/>
              <a:ahLst/>
              <a:cxnLst/>
              <a:rect r="r" b="b" t="t" l="l"/>
              <a:pathLst>
                <a:path h="1377180" w="1713435">
                  <a:moveTo>
                    <a:pt x="119002" y="0"/>
                  </a:moveTo>
                  <a:lnTo>
                    <a:pt x="1594433" y="0"/>
                  </a:lnTo>
                  <a:cubicBezTo>
                    <a:pt x="1625995" y="0"/>
                    <a:pt x="1656263" y="12538"/>
                    <a:pt x="1678580" y="34855"/>
                  </a:cubicBezTo>
                  <a:cubicBezTo>
                    <a:pt x="1700898" y="57172"/>
                    <a:pt x="1713435" y="87441"/>
                    <a:pt x="1713435" y="119002"/>
                  </a:cubicBezTo>
                  <a:lnTo>
                    <a:pt x="1713435" y="1258178"/>
                  </a:lnTo>
                  <a:cubicBezTo>
                    <a:pt x="1713435" y="1289740"/>
                    <a:pt x="1700898" y="1320008"/>
                    <a:pt x="1678580" y="1342325"/>
                  </a:cubicBezTo>
                  <a:cubicBezTo>
                    <a:pt x="1656263" y="1364643"/>
                    <a:pt x="1625995" y="1377180"/>
                    <a:pt x="1594433" y="1377180"/>
                  </a:cubicBezTo>
                  <a:lnTo>
                    <a:pt x="119002" y="1377180"/>
                  </a:lnTo>
                  <a:cubicBezTo>
                    <a:pt x="87441" y="1377180"/>
                    <a:pt x="57172" y="1364643"/>
                    <a:pt x="34855" y="1342325"/>
                  </a:cubicBezTo>
                  <a:cubicBezTo>
                    <a:pt x="12538" y="1320008"/>
                    <a:pt x="0" y="1289740"/>
                    <a:pt x="0" y="1258178"/>
                  </a:cubicBezTo>
                  <a:lnTo>
                    <a:pt x="0" y="119002"/>
                  </a:lnTo>
                  <a:cubicBezTo>
                    <a:pt x="0" y="87441"/>
                    <a:pt x="12538" y="57172"/>
                    <a:pt x="34855" y="34855"/>
                  </a:cubicBezTo>
                  <a:cubicBezTo>
                    <a:pt x="57172" y="12538"/>
                    <a:pt x="87441" y="0"/>
                    <a:pt x="119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13435" cy="1443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</a:p>
            <a:p>
              <a:pPr algn="ctr">
                <a:lnSpc>
                  <a:spcPts val="4479"/>
                </a:lnSpc>
              </a:pPr>
              <a:r>
                <a:rPr lang="en-US" sz="3199" spc="-95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LUÍS OTÁVIO,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spc="-95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DANIEL,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spc="-95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JONAS,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spc="-95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HEITOR, 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spc="-95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JOÃO GABIREL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422262">
            <a:off x="5838972" y="3185927"/>
            <a:ext cx="6279510" cy="6640238"/>
          </a:xfrm>
          <a:custGeom>
            <a:avLst/>
            <a:gdLst/>
            <a:ahLst/>
            <a:cxnLst/>
            <a:rect r="r" b="b" t="t" l="l"/>
            <a:pathLst>
              <a:path h="6640238" w="6279510">
                <a:moveTo>
                  <a:pt x="6279510" y="0"/>
                </a:moveTo>
                <a:lnTo>
                  <a:pt x="0" y="0"/>
                </a:lnTo>
                <a:lnTo>
                  <a:pt x="0" y="6640238"/>
                </a:lnTo>
                <a:lnTo>
                  <a:pt x="6279510" y="6640238"/>
                </a:lnTo>
                <a:lnTo>
                  <a:pt x="627951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226171" y="1075764"/>
            <a:ext cx="13835658" cy="735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1"/>
              </a:lnSpc>
            </a:pPr>
            <a:r>
              <a:rPr lang="en-US" sz="7106">
                <a:solidFill>
                  <a:srgbClr val="75B2E9"/>
                </a:solidFill>
                <a:latin typeface="Archivo Black"/>
                <a:ea typeface="Archivo Black"/>
                <a:cs typeface="Archivo Black"/>
                <a:sym typeface="Archivo Black"/>
              </a:rPr>
              <a:t>PARTICIPANTES DO GRUPO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DAGh_enn_YM</dc:identifier>
  <dcterms:modified xsi:type="dcterms:W3CDTF">2011-08-01T06:04:30Z</dcterms:modified>
  <cp:revision>1</cp:revision>
  <dc:title>Apresentação spyware</dc:title>
</cp:coreProperties>
</file>