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AE2D57F-C3C4-41C3-B039-80A73BDFCAD4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A9E94EE-DF1C-4370-ADDB-5B611C2506ED}" type="slidenum">
              <a:rPr lang="pt-BR" smtClean="0"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Sistemas Operacionais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37" y="2564904"/>
            <a:ext cx="2103710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07989" y="436022"/>
            <a:ext cx="6768752" cy="1336794"/>
          </a:xfrm>
        </p:spPr>
        <p:txBody>
          <a:bodyPr/>
          <a:lstStyle/>
          <a:p>
            <a:pPr algn="ctr"/>
            <a:r>
              <a:rPr lang="pt-BR" sz="2400" dirty="0" smtClean="0"/>
              <a:t>SHELL(Prompt de Comando / Linha de Comando)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4" y="404664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1364174" y="1772816"/>
            <a:ext cx="645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Windows também oferece uma interface de linha de comando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85" y="2282301"/>
            <a:ext cx="6840760" cy="3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5616" y="1844824"/>
            <a:ext cx="6768752" cy="904746"/>
          </a:xfrm>
        </p:spPr>
        <p:txBody>
          <a:bodyPr/>
          <a:lstStyle/>
          <a:p>
            <a:pPr algn="ctr"/>
            <a:r>
              <a:rPr lang="pt-BR" dirty="0" smtClean="0"/>
              <a:t>SO de código aberto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1233" y="2983885"/>
            <a:ext cx="8407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Um sistema operacional de código aberto é um sistema cujo código-fonte</a:t>
            </a:r>
          </a:p>
          <a:p>
            <a:pPr algn="ctr"/>
            <a:r>
              <a:rPr lang="pt-BR" dirty="0" smtClean="0"/>
              <a:t> (a programação que faz o sistema funcionar) está disponível publicamente para </a:t>
            </a:r>
          </a:p>
          <a:p>
            <a:pPr algn="ctr"/>
            <a:r>
              <a:rPr lang="pt-BR" dirty="0" smtClean="0"/>
              <a:t>qualquer pessoa. Isso significa que qualquer pessoa pode visualizar, modificar</a:t>
            </a:r>
          </a:p>
          <a:p>
            <a:pPr algn="ctr"/>
            <a:r>
              <a:rPr lang="pt-BR" dirty="0" smtClean="0"/>
              <a:t> e distribuir o código, desde que siga as regras e licenças estabelecidas</a:t>
            </a:r>
          </a:p>
          <a:p>
            <a:pPr algn="ctr"/>
            <a:r>
              <a:rPr lang="pt-BR" dirty="0" smtClean="0"/>
              <a:t> pelos desenvolvedores do sistema.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08" y="620688"/>
            <a:ext cx="949151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5616" y="1196752"/>
            <a:ext cx="6768752" cy="1120770"/>
          </a:xfrm>
        </p:spPr>
        <p:txBody>
          <a:bodyPr/>
          <a:lstStyle/>
          <a:p>
            <a:pPr algn="ctr"/>
            <a:r>
              <a:rPr lang="pt-BR" sz="3200" dirty="0" smtClean="0"/>
              <a:t>Características dos sistemas operacionais de código aberto: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5778" y="2721987"/>
            <a:ext cx="8698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LIBERDADE DE MODIFICAÇÃO:</a:t>
            </a:r>
            <a:r>
              <a:rPr lang="pt-BR" sz="1400" b="1" dirty="0" smtClean="0"/>
              <a:t> </a:t>
            </a:r>
            <a:r>
              <a:rPr lang="pt-BR" dirty="0" smtClean="0"/>
              <a:t>Usuários e desenvolvedores podem alterar, melhorar</a:t>
            </a:r>
          </a:p>
          <a:p>
            <a:pPr algn="ctr"/>
            <a:r>
              <a:rPr lang="pt-BR" dirty="0" smtClean="0"/>
              <a:t>ou adaptar o sistema operacional de acordo com suas necessidades.</a:t>
            </a:r>
          </a:p>
          <a:p>
            <a:pPr algn="ctr"/>
            <a:r>
              <a:rPr lang="pt-BR" dirty="0" smtClean="0"/>
              <a:t>Isso pode incluir desde pequenas alterações até grandes inovações.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COLABORAÇÃO E COMUNIDADE:</a:t>
            </a:r>
            <a:r>
              <a:rPr lang="pt-BR" sz="1400" b="1" dirty="0" smtClean="0"/>
              <a:t> </a:t>
            </a:r>
            <a:r>
              <a:rPr lang="pt-BR" dirty="0" smtClean="0"/>
              <a:t>Como o código está aberto, uma comunidade global</a:t>
            </a:r>
          </a:p>
          <a:p>
            <a:pPr algn="ctr"/>
            <a:r>
              <a:rPr lang="pt-BR" dirty="0" smtClean="0"/>
              <a:t>de desenvolvedores pode contribuir para melhorar o sistema. </a:t>
            </a:r>
          </a:p>
          <a:p>
            <a:pPr algn="ctr"/>
            <a:r>
              <a:rPr lang="pt-BR" dirty="0" smtClean="0"/>
              <a:t>Isso fomenta inovações e a resolução rápida de problemas.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LICENÇA: </a:t>
            </a:r>
            <a:r>
              <a:rPr lang="pt-BR" dirty="0" smtClean="0"/>
              <a:t>Mesmo sendo de código aberto, esses sistemas</a:t>
            </a:r>
          </a:p>
          <a:p>
            <a:pPr algn="ctr"/>
            <a:r>
              <a:rPr lang="pt-BR" dirty="0" smtClean="0"/>
              <a:t> operacionais geralmente têm licenças que definem o que pode ou não</a:t>
            </a:r>
          </a:p>
          <a:p>
            <a:pPr algn="ctr"/>
            <a:r>
              <a:rPr lang="pt-BR" dirty="0" smtClean="0"/>
              <a:t>ser feito com o código.</a:t>
            </a:r>
          </a:p>
          <a:p>
            <a:pPr algn="ctr"/>
            <a:r>
              <a:rPr lang="pt-BR" sz="1400" b="1" u="sng" dirty="0" smtClean="0"/>
              <a:t>EXEMPLO : </a:t>
            </a:r>
            <a:r>
              <a:rPr lang="pt-BR" dirty="0" smtClean="0"/>
              <a:t>Linux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1" y="277280"/>
            <a:ext cx="888385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9357" y="1484784"/>
            <a:ext cx="6768752" cy="570773"/>
          </a:xfrm>
        </p:spPr>
        <p:txBody>
          <a:bodyPr/>
          <a:lstStyle/>
          <a:p>
            <a:pPr algn="ctr"/>
            <a:r>
              <a:rPr lang="pt-BR" sz="3200" dirty="0" smtClean="0"/>
              <a:t>Vantagens: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3033" y="2337554"/>
            <a:ext cx="7235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TRANSPARÊNCIA:</a:t>
            </a:r>
            <a:r>
              <a:rPr lang="pt-BR" sz="1400" b="1" dirty="0" smtClean="0"/>
              <a:t> </a:t>
            </a:r>
            <a:r>
              <a:rPr lang="pt-BR" dirty="0" smtClean="0"/>
              <a:t>Qualquer pessoa pode revisar o código e identificar</a:t>
            </a:r>
          </a:p>
          <a:p>
            <a:pPr algn="ctr"/>
            <a:r>
              <a:rPr lang="pt-BR" dirty="0" smtClean="0"/>
              <a:t>possíveis falhas de segurança.</a:t>
            </a:r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CUSTO:</a:t>
            </a:r>
            <a:r>
              <a:rPr lang="pt-BR" sz="1400" b="1" dirty="0" smtClean="0"/>
              <a:t> </a:t>
            </a:r>
            <a:r>
              <a:rPr lang="pt-BR" dirty="0" smtClean="0"/>
              <a:t>Em muitos casos, sistemas de código aberto são gratuitos.</a:t>
            </a:r>
          </a:p>
          <a:p>
            <a:pPr algn="ctr"/>
            <a:endParaRPr lang="pt-BR" dirty="0" smtClean="0"/>
          </a:p>
          <a:p>
            <a:r>
              <a:rPr lang="pt-BR" dirty="0" smtClean="0"/>
              <a:t> </a:t>
            </a:r>
            <a:r>
              <a:rPr lang="pt-BR" sz="1400" b="1" u="sng" dirty="0" smtClean="0"/>
              <a:t>SEGURANÇA: </a:t>
            </a:r>
            <a:r>
              <a:rPr lang="pt-BR" dirty="0"/>
              <a:t>É menos suscetível a vírus e </a:t>
            </a:r>
            <a:r>
              <a:rPr lang="pt-BR" dirty="0" smtClean="0"/>
              <a:t>malware.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1" y="277280"/>
            <a:ext cx="888385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9357" y="1484784"/>
            <a:ext cx="6768752" cy="570773"/>
          </a:xfrm>
        </p:spPr>
        <p:txBody>
          <a:bodyPr/>
          <a:lstStyle/>
          <a:p>
            <a:pPr algn="ctr"/>
            <a:r>
              <a:rPr lang="pt-BR" sz="3200" dirty="0" smtClean="0"/>
              <a:t>Desvantagens: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3015" y="2337554"/>
            <a:ext cx="7375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CURVA DE APRENDIZADO:</a:t>
            </a:r>
            <a:r>
              <a:rPr lang="pt-BR" sz="1400" b="1" dirty="0" smtClean="0"/>
              <a:t> </a:t>
            </a:r>
            <a:r>
              <a:rPr lang="pt-BR" dirty="0" smtClean="0"/>
              <a:t>Pode ser mais difícil de usar para pessoas sem</a:t>
            </a:r>
          </a:p>
          <a:p>
            <a:pPr algn="ctr"/>
            <a:r>
              <a:rPr lang="pt-BR" dirty="0" smtClean="0"/>
              <a:t>conhecimentos técnicos.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1" y="277280"/>
            <a:ext cx="888385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4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9357" y="1350067"/>
            <a:ext cx="6768752" cy="570773"/>
          </a:xfrm>
        </p:spPr>
        <p:txBody>
          <a:bodyPr/>
          <a:lstStyle/>
          <a:p>
            <a:pPr algn="ctr"/>
            <a:r>
              <a:rPr lang="pt-BR" sz="3200" dirty="0" smtClean="0"/>
              <a:t>GUI(Interface Gráfica do Usuário)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5552" y="1844824"/>
            <a:ext cx="781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O Linux possui várias interfaces gráficas, dependendo da distribuição e do</a:t>
            </a:r>
          </a:p>
          <a:p>
            <a:pPr algn="ctr"/>
            <a:r>
              <a:rPr lang="pt-BR" dirty="0" smtClean="0"/>
              <a:t> ambiente de desktop escolhido.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1" y="277280"/>
            <a:ext cx="888385" cy="105273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61" y="2462737"/>
            <a:ext cx="5892143" cy="35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5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9357" y="1350067"/>
            <a:ext cx="6768752" cy="570773"/>
          </a:xfrm>
        </p:spPr>
        <p:txBody>
          <a:bodyPr/>
          <a:lstStyle/>
          <a:p>
            <a:pPr algn="ctr"/>
            <a:r>
              <a:rPr lang="pt-BR" sz="3200" dirty="0" smtClean="0"/>
              <a:t>Shell(Terminal / Linha de Comando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65955" y="1844824"/>
            <a:ext cx="626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O Linux é amplamente conhecido por sua poderosa</a:t>
            </a:r>
          </a:p>
          <a:p>
            <a:pPr algn="ctr"/>
            <a:r>
              <a:rPr lang="pt-BR" dirty="0" smtClean="0"/>
              <a:t> linha de comando, que é acessada através de um </a:t>
            </a:r>
            <a:r>
              <a:rPr lang="pt-BR" b="1" dirty="0" smtClean="0"/>
              <a:t>Terminal</a:t>
            </a:r>
            <a:r>
              <a:rPr lang="pt-BR" dirty="0" smtClean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41" y="277280"/>
            <a:ext cx="888385" cy="10527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88" y="2549069"/>
            <a:ext cx="5195884" cy="34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5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50" y="370051"/>
            <a:ext cx="7543800" cy="914400"/>
          </a:xfrm>
        </p:spPr>
        <p:txBody>
          <a:bodyPr/>
          <a:lstStyle/>
          <a:p>
            <a:pPr algn="ctr"/>
            <a:r>
              <a:rPr lang="pt-BR" dirty="0" smtClean="0"/>
              <a:t>Curiosidades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84451"/>
            <a:ext cx="7826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Usado em servidores e supercomputadores: O Linux domina o mundo dos</a:t>
            </a:r>
          </a:p>
          <a:p>
            <a:pPr algn="ctr"/>
            <a:r>
              <a:rPr lang="pt-BR" dirty="0" smtClean="0"/>
              <a:t>servidores e é usado em mais de 70% dos servidores da web.</a:t>
            </a:r>
          </a:p>
          <a:p>
            <a:pPr algn="ctr"/>
            <a:r>
              <a:rPr lang="pt-BR" dirty="0" smtClean="0"/>
              <a:t> Além disso, 98% dos supercomputadores mais rápidos</a:t>
            </a:r>
          </a:p>
          <a:p>
            <a:pPr algn="ctr"/>
            <a:r>
              <a:rPr lang="pt-BR" dirty="0" smtClean="0"/>
              <a:t> do mundo rodam Linux, devido à sua estabilidade e flexibilidade.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31470" y="2484780"/>
            <a:ext cx="7821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Domínio de mercado: O Windows é o sistema operacional mais utilizado</a:t>
            </a:r>
          </a:p>
          <a:p>
            <a:pPr algn="ctr"/>
            <a:r>
              <a:rPr lang="pt-BR" dirty="0" smtClean="0"/>
              <a:t> no mundo em desktops, com mais de 75% de participação de mercado</a:t>
            </a:r>
          </a:p>
          <a:p>
            <a:pPr algn="ctr"/>
            <a:r>
              <a:rPr lang="pt-BR" dirty="0" smtClean="0"/>
              <a:t> (apesar de o Linux dominar em servidores e Android ser mais popular em</a:t>
            </a:r>
          </a:p>
          <a:p>
            <a:pPr algn="ctr"/>
            <a:r>
              <a:rPr lang="pt-BR" dirty="0" smtClean="0"/>
              <a:t> dispositivos móveis).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09753" y="3748390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Mozilla e Blender também são open source.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4324" y="4283111"/>
            <a:ext cx="861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O nome do pinguim do linux é Tux, sua expressão amigável transmitem uma ideia</a:t>
            </a:r>
          </a:p>
          <a:p>
            <a:pPr algn="ctr"/>
            <a:r>
              <a:rPr lang="pt-BR" dirty="0" smtClean="0"/>
              <a:t>de comunidade colaborativa e acolhedora.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79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768752" cy="1552818"/>
          </a:xfrm>
        </p:spPr>
        <p:txBody>
          <a:bodyPr/>
          <a:lstStyle/>
          <a:p>
            <a:pPr algn="ctr"/>
            <a:r>
              <a:rPr lang="pt-BR" dirty="0"/>
              <a:t>Android Automotive 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4211960" cy="27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9" y="1268760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O que é o Android Automotive OS?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7621" y="2420888"/>
            <a:ext cx="8494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 Android Automotive OS é um sistema operacional baseado no Android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desenvolvido especificamente para veículos.</a:t>
            </a:r>
          </a:p>
          <a:p>
            <a:pPr algn="ctr"/>
            <a:r>
              <a:rPr lang="pt-BR" dirty="0"/>
              <a:t>Diferente do Android Auto, o Android Automotive OS é embutido </a:t>
            </a:r>
            <a:r>
              <a:rPr lang="pt-BR" dirty="0" smtClean="0"/>
              <a:t>diretamente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smtClean="0"/>
              <a:t>carro, rodando </a:t>
            </a:r>
            <a:r>
              <a:rPr lang="pt-BR" dirty="0"/>
              <a:t>no hardware do veículo sem a necessidade de um smartphone.</a:t>
            </a:r>
          </a:p>
          <a:p>
            <a:pPr algn="ctr"/>
            <a:r>
              <a:rPr lang="pt-BR" dirty="0"/>
              <a:t>Ele permite uma integração profunda entre o sistema </a:t>
            </a:r>
            <a:r>
              <a:rPr lang="pt-BR" dirty="0" smtClean="0"/>
              <a:t>operacional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e os recursos do carro, como controle de clima, navegação, música, 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93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5576" y="980728"/>
            <a:ext cx="7543800" cy="914400"/>
          </a:xfrm>
        </p:spPr>
        <p:txBody>
          <a:bodyPr/>
          <a:lstStyle/>
          <a:p>
            <a:pPr algn="ctr"/>
            <a:r>
              <a:rPr lang="pt-BR" dirty="0" smtClean="0"/>
              <a:t>O que são sistemas operacionais?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2257955"/>
            <a:ext cx="90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É o software que gerencia os recursos de um dispositivo, servindo</a:t>
            </a:r>
            <a:r>
              <a:rPr lang="pt-BR" sz="2800" dirty="0"/>
              <a:t> </a:t>
            </a:r>
            <a:r>
              <a:rPr lang="pt-BR" sz="2800" dirty="0" smtClean="0"/>
              <a:t>como uma interface entre usuário e hardware. Sendo assim fundamental</a:t>
            </a:r>
          </a:p>
          <a:p>
            <a:pPr algn="ctr"/>
            <a:r>
              <a:rPr lang="pt-BR" sz="2800" dirty="0" smtClean="0"/>
              <a:t>para o bom funcionamento do dispositivo.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85061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9" y="1268760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Funcionalidades e Recursos do Android Automotive OS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4027" y="2420888"/>
            <a:ext cx="87612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Navegação: Integra o Google Maps para uma navegação precisa e em tempo real.</a:t>
            </a:r>
          </a:p>
          <a:p>
            <a:pPr algn="ctr"/>
            <a:r>
              <a:rPr lang="pt-BR" dirty="0"/>
              <a:t>Música e Entretenimento: Acesso direto a Spotify, YouTube, Google Play </a:t>
            </a:r>
            <a:r>
              <a:rPr lang="pt-BR" dirty="0" smtClean="0"/>
              <a:t>Music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outros serviços </a:t>
            </a:r>
            <a:r>
              <a:rPr lang="pt-BR" dirty="0"/>
              <a:t>de mídia.</a:t>
            </a:r>
          </a:p>
          <a:p>
            <a:pPr algn="ctr"/>
            <a:r>
              <a:rPr lang="pt-BR" dirty="0"/>
              <a:t>Assistente de Voz: Controle do carro e funcionalidades por voz, </a:t>
            </a:r>
            <a:r>
              <a:rPr lang="pt-BR" dirty="0" smtClean="0"/>
              <a:t>utilizando </a:t>
            </a:r>
            <a:r>
              <a:rPr lang="pt-BR" dirty="0"/>
              <a:t>o </a:t>
            </a:r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Assistant.</a:t>
            </a:r>
          </a:p>
          <a:p>
            <a:pPr algn="ctr"/>
            <a:r>
              <a:rPr lang="pt-BR" dirty="0"/>
              <a:t>Controle de Veículo: Integração com os sistemas do carro, como controle de </a:t>
            </a:r>
            <a:r>
              <a:rPr lang="pt-BR" dirty="0" smtClean="0"/>
              <a:t>clima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e configurações de direção.</a:t>
            </a:r>
          </a:p>
          <a:p>
            <a:pPr algn="ctr"/>
            <a:r>
              <a:rPr lang="pt-BR" dirty="0"/>
              <a:t>Personalização: Interface adaptável ao design e necessidades do </a:t>
            </a:r>
            <a:r>
              <a:rPr lang="pt-BR" dirty="0" smtClean="0"/>
              <a:t>fabricante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automotivo.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72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9" y="1268760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Vantagens do Android Automotive OS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1538" y="2420888"/>
            <a:ext cx="8446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Integração Nativa: Funciona diretamente no carro, oferecendo uma </a:t>
            </a:r>
            <a:r>
              <a:rPr lang="pt-BR" dirty="0" smtClean="0"/>
              <a:t>experiência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fluida e sem necessidade de smartphone.</a:t>
            </a:r>
          </a:p>
          <a:p>
            <a:pPr algn="ctr"/>
            <a:r>
              <a:rPr lang="pt-BR" dirty="0"/>
              <a:t>Personalização para o Fabricante: Fabricantes podem personalizar a interface </a:t>
            </a:r>
            <a:endParaRPr lang="pt-BR" dirty="0" smtClean="0"/>
          </a:p>
          <a:p>
            <a:pPr algn="ctr"/>
            <a:r>
              <a:rPr lang="pt-BR" dirty="0" smtClean="0"/>
              <a:t>e </a:t>
            </a:r>
            <a:r>
              <a:rPr lang="pt-BR" dirty="0"/>
              <a:t>funcionalidades, criando uma experiência única.</a:t>
            </a:r>
          </a:p>
          <a:p>
            <a:pPr algn="ctr"/>
            <a:r>
              <a:rPr lang="pt-BR" dirty="0"/>
              <a:t>Atualizações Diretas: Atualizações automáticas e diretas do sistema, </a:t>
            </a:r>
            <a:r>
              <a:rPr lang="pt-BR" dirty="0" smtClean="0"/>
              <a:t>melhorando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a segurança e funcionalidades ao longo do tempo.</a:t>
            </a:r>
          </a:p>
          <a:p>
            <a:pPr algn="ctr"/>
            <a:r>
              <a:rPr lang="pt-BR" dirty="0"/>
              <a:t>Acesso a Apps: Os motoristas podem instalar aplicativos diretamente no carro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sem a necessidade de conectar um smartphone.</a:t>
            </a:r>
          </a:p>
          <a:p>
            <a:pPr algn="ctr"/>
            <a:r>
              <a:rPr lang="pt-BR" dirty="0"/>
              <a:t>Assistente de Voz: Controle fácil e eficiente de funções do carro e </a:t>
            </a:r>
            <a:r>
              <a:rPr lang="pt-BR" dirty="0" err="1" smtClean="0"/>
              <a:t>apps</a:t>
            </a:r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dirty="0"/>
              <a:t>via Google Assistant.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9" y="1268760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Exemplos de Veículos com Android Automotive 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0291" y="2420888"/>
            <a:ext cx="8888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Volvo: Modelos como o Volvo XC40 Recharge são exemplos </a:t>
            </a:r>
            <a:r>
              <a:rPr lang="pt-BR" dirty="0" smtClean="0"/>
              <a:t>de </a:t>
            </a:r>
            <a:r>
              <a:rPr lang="pt-BR" dirty="0"/>
              <a:t>carros com o </a:t>
            </a:r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Android Automotive OS nativo.</a:t>
            </a:r>
          </a:p>
          <a:p>
            <a:pPr algn="ctr"/>
            <a:r>
              <a:rPr lang="pt-BR" dirty="0"/>
              <a:t>Polestar: A Polestar 2 também utiliza o Android Automotive OS para controle </a:t>
            </a:r>
            <a:r>
              <a:rPr lang="pt-BR" dirty="0" smtClean="0"/>
              <a:t>de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suas funcionalidades de infotainment.</a:t>
            </a:r>
          </a:p>
          <a:p>
            <a:pPr algn="ctr"/>
            <a:r>
              <a:rPr lang="pt-BR" dirty="0"/>
              <a:t>Chevrolet: Em 2021, a Chevrolet anunciou que vários modelos, incluindo o </a:t>
            </a:r>
            <a:r>
              <a:rPr lang="pt-BR" dirty="0" smtClean="0"/>
              <a:t>Chevy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Bolt </a:t>
            </a:r>
            <a:r>
              <a:rPr lang="pt-BR" dirty="0" smtClean="0"/>
              <a:t>EV, adotariam </a:t>
            </a:r>
            <a:r>
              <a:rPr lang="pt-BR" dirty="0"/>
              <a:t>o Android Automotive OS.</a:t>
            </a:r>
          </a:p>
          <a:p>
            <a:pPr algn="ctr"/>
            <a:r>
              <a:rPr lang="pt-BR" dirty="0"/>
              <a:t>BYD: A marca chinesa BYD também utiliza o Android Automotive em alguns de </a:t>
            </a:r>
            <a:r>
              <a:rPr lang="pt-BR" dirty="0" smtClean="0"/>
              <a:t>seus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carros para integrar funções de entretenimento e controle.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30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9" y="1268760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Desafios e Considerações do Android Automotive 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5000" y="2420888"/>
            <a:ext cx="84192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Dependência de Conectividade: Muitas funcionalidades, como mapas e </a:t>
            </a:r>
            <a:r>
              <a:rPr lang="pt-BR" dirty="0" smtClean="0"/>
              <a:t>músicas,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dependem de uma conexão com a internet.</a:t>
            </a:r>
          </a:p>
          <a:p>
            <a:pPr algn="ctr"/>
            <a:r>
              <a:rPr lang="pt-BR" dirty="0"/>
              <a:t>Privacidade e Dados: A coleta de dados do usuário pode levantar questões </a:t>
            </a:r>
            <a:r>
              <a:rPr lang="pt-BR" dirty="0" smtClean="0"/>
              <a:t>de</a:t>
            </a:r>
          </a:p>
          <a:p>
            <a:pPr algn="ctr"/>
            <a:r>
              <a:rPr lang="pt-BR" dirty="0" smtClean="0"/>
              <a:t> privacidade, especialmente</a:t>
            </a:r>
            <a:r>
              <a:rPr lang="pt-BR" dirty="0"/>
              <a:t> </a:t>
            </a:r>
            <a:r>
              <a:rPr lang="pt-BR" dirty="0" smtClean="0"/>
              <a:t>com </a:t>
            </a:r>
            <a:r>
              <a:rPr lang="pt-BR" dirty="0"/>
              <a:t>o Google envolvendo-se no sistema.</a:t>
            </a:r>
          </a:p>
          <a:p>
            <a:pPr algn="ctr"/>
            <a:r>
              <a:rPr lang="pt-BR" dirty="0"/>
              <a:t>Integração com Sistemas de Carros Antigos: Carros mais antigos podem não ser </a:t>
            </a:r>
            <a:endParaRPr lang="pt-BR" dirty="0" smtClean="0"/>
          </a:p>
          <a:p>
            <a:pPr algn="ctr"/>
            <a:r>
              <a:rPr lang="pt-BR" dirty="0" smtClean="0"/>
              <a:t>compatíveis </a:t>
            </a:r>
            <a:r>
              <a:rPr lang="pt-BR" dirty="0"/>
              <a:t>com as </a:t>
            </a:r>
            <a:r>
              <a:rPr lang="pt-BR" dirty="0" smtClean="0"/>
              <a:t>atualizações do </a:t>
            </a:r>
            <a:r>
              <a:rPr lang="pt-BR" dirty="0"/>
              <a:t>Android Automotive, </a:t>
            </a:r>
            <a:r>
              <a:rPr lang="pt-BR" dirty="0" smtClean="0"/>
              <a:t>exigindo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hardware específico.</a:t>
            </a:r>
          </a:p>
          <a:p>
            <a:pPr algn="ctr"/>
            <a:r>
              <a:rPr lang="pt-BR" dirty="0"/>
              <a:t>Fragmentação: A personalização feita pelos fabricantes pode criar </a:t>
            </a:r>
            <a:r>
              <a:rPr lang="pt-BR" dirty="0" smtClean="0"/>
              <a:t>diferentes</a:t>
            </a:r>
          </a:p>
          <a:p>
            <a:pPr algn="ctr"/>
            <a:r>
              <a:rPr lang="pt-BR" dirty="0" smtClean="0"/>
              <a:t> experiências entre </a:t>
            </a:r>
            <a:r>
              <a:rPr lang="pt-BR" dirty="0"/>
              <a:t>os veículos, </a:t>
            </a:r>
            <a:r>
              <a:rPr lang="pt-BR" dirty="0" smtClean="0"/>
              <a:t>resultando em </a:t>
            </a:r>
            <a:r>
              <a:rPr lang="pt-BR" dirty="0"/>
              <a:t>algumas diferenças nas </a:t>
            </a:r>
            <a:r>
              <a:rPr lang="pt-BR" dirty="0" smtClean="0"/>
              <a:t>interfaces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e funcionalidades.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9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05372" y="836712"/>
            <a:ext cx="6768752" cy="976754"/>
          </a:xfrm>
        </p:spPr>
        <p:txBody>
          <a:bodyPr/>
          <a:lstStyle/>
          <a:p>
            <a:pPr algn="ctr"/>
            <a:r>
              <a:rPr lang="pt-BR" dirty="0"/>
              <a:t>RTOS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35" y="2033708"/>
            <a:ext cx="6228184" cy="3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4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5" y="260648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O que é um RTOS?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8636" y="1052736"/>
            <a:ext cx="87720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RTOS (Real-Time Operating System) é um tipo de sistema operacional </a:t>
            </a:r>
            <a:r>
              <a:rPr lang="pt-BR" dirty="0" smtClean="0"/>
              <a:t>projetado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para processar </a:t>
            </a:r>
            <a:r>
              <a:rPr lang="pt-BR" dirty="0" smtClean="0"/>
              <a:t>dados e </a:t>
            </a:r>
            <a:r>
              <a:rPr lang="pt-BR" dirty="0"/>
              <a:t>responder a eventos dentro de um prazo específico </a:t>
            </a:r>
            <a:r>
              <a:rPr lang="pt-BR" dirty="0" smtClean="0"/>
              <a:t>ou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tempo limite rigoroso.</a:t>
            </a:r>
          </a:p>
          <a:p>
            <a:pPr algn="ctr"/>
            <a:r>
              <a:rPr lang="pt-BR" dirty="0"/>
              <a:t>É usado em dispositivos e aplicações onde respostas </a:t>
            </a:r>
            <a:r>
              <a:rPr lang="pt-BR" dirty="0" smtClean="0"/>
              <a:t>rápidas </a:t>
            </a:r>
            <a:r>
              <a:rPr lang="pt-BR" dirty="0"/>
              <a:t>e previsíveis </a:t>
            </a:r>
            <a:r>
              <a:rPr lang="pt-BR" dirty="0" smtClean="0"/>
              <a:t>são</a:t>
            </a:r>
          </a:p>
          <a:p>
            <a:pPr algn="ctr"/>
            <a:r>
              <a:rPr lang="pt-BR" dirty="0" smtClean="0"/>
              <a:t> essenciais, como </a:t>
            </a:r>
            <a:r>
              <a:rPr lang="pt-BR" dirty="0"/>
              <a:t>automóveis, sistemas de controle industrial, dispositivos médicos, </a:t>
            </a:r>
            <a:endParaRPr lang="pt-BR" dirty="0" smtClean="0"/>
          </a:p>
          <a:p>
            <a:pPr algn="ctr"/>
            <a:r>
              <a:rPr lang="pt-BR" dirty="0" smtClean="0"/>
              <a:t>drones </a:t>
            </a:r>
            <a:r>
              <a:rPr lang="pt-BR" dirty="0"/>
              <a:t>e dispositivos embarcados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CARACTERÍSTICAS: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Determinístico: O RTOS garante que as tarefas sejam realizadas no tempo </a:t>
            </a:r>
            <a:r>
              <a:rPr lang="pt-BR" dirty="0" smtClean="0"/>
              <a:t>exato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ou antes do prazo estabelecido.</a:t>
            </a:r>
          </a:p>
          <a:p>
            <a:pPr algn="ctr"/>
            <a:r>
              <a:rPr lang="pt-BR" dirty="0"/>
              <a:t>Multitarefa: Suporta múltiplos processos em execução simultânea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com uma gestão eficiente de recursos.</a:t>
            </a:r>
          </a:p>
          <a:p>
            <a:pPr algn="ctr"/>
            <a:r>
              <a:rPr lang="pt-BR" dirty="0"/>
              <a:t>Baixa latência: Oferece respostas rápidas para garantir que </a:t>
            </a:r>
            <a:r>
              <a:rPr lang="pt-BR" dirty="0" smtClean="0"/>
              <a:t>eventos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sejam tratados rapidamente.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10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5" y="260648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Vantagens de um RTOS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0841" y="1052736"/>
            <a:ext cx="85876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PREVISIBILIDADE E DETERMINISMO:</a:t>
            </a:r>
          </a:p>
          <a:p>
            <a:pPr algn="ctr"/>
            <a:r>
              <a:rPr lang="pt-BR" dirty="0" smtClean="0"/>
              <a:t>O </a:t>
            </a:r>
            <a:r>
              <a:rPr lang="pt-BR" dirty="0"/>
              <a:t>RTOS garante que as tarefas sejam executadas dentro de prazos específicos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crucial em sistemas críticos como controle de aeronaves ou automação industrial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EFICIÊNCIA NO GERENCIAMENTO DE RECURSOS:</a:t>
            </a:r>
          </a:p>
          <a:p>
            <a:pPr algn="ctr"/>
            <a:r>
              <a:rPr lang="pt-BR" dirty="0" smtClean="0"/>
              <a:t>Gerencia </a:t>
            </a:r>
            <a:r>
              <a:rPr lang="pt-BR" dirty="0"/>
              <a:t>memória, tempo de CPU e entradas/saídas de forma otimizada</a:t>
            </a:r>
            <a:r>
              <a:rPr lang="pt-BR" dirty="0" smtClean="0"/>
              <a:t>,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sem desperdício de recursos, permitindo alta performance e confiabilidade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MULTITAREFA:</a:t>
            </a:r>
          </a:p>
          <a:p>
            <a:pPr algn="ctr"/>
            <a:r>
              <a:rPr lang="pt-BR" dirty="0" smtClean="0"/>
              <a:t>Suporta </a:t>
            </a:r>
            <a:r>
              <a:rPr lang="pt-BR" dirty="0"/>
              <a:t>a execução de múltiplas tarefas em paralelo, priorizando aquelas que </a:t>
            </a:r>
            <a:r>
              <a:rPr lang="pt-BR" dirty="0" smtClean="0"/>
              <a:t>têm</a:t>
            </a:r>
          </a:p>
          <a:p>
            <a:pPr algn="ctr"/>
            <a:r>
              <a:rPr lang="pt-BR" dirty="0" smtClean="0"/>
              <a:t> prazos </a:t>
            </a:r>
            <a:r>
              <a:rPr lang="pt-BR" dirty="0"/>
              <a:t>mais críticos</a:t>
            </a:r>
            <a:r>
              <a:rPr lang="pt-BR" dirty="0" smtClean="0"/>
              <a:t>.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Cada tarefa recebe a quantidade necessária de tempo de processamento </a:t>
            </a:r>
            <a:r>
              <a:rPr lang="pt-BR" dirty="0" smtClean="0"/>
              <a:t>conforme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sua prioridade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BAIXA LATÊNCIA:</a:t>
            </a:r>
          </a:p>
          <a:p>
            <a:pPr algn="ctr"/>
            <a:r>
              <a:rPr lang="pt-BR" dirty="0" smtClean="0"/>
              <a:t>Ideal </a:t>
            </a:r>
            <a:r>
              <a:rPr lang="pt-BR" dirty="0"/>
              <a:t>para sistemas onde a resposta imediata é necessária, como </a:t>
            </a:r>
            <a:endParaRPr lang="pt-BR" dirty="0" smtClean="0"/>
          </a:p>
          <a:p>
            <a:pPr algn="ctr"/>
            <a:r>
              <a:rPr lang="pt-BR" dirty="0" smtClean="0"/>
              <a:t>em </a:t>
            </a:r>
            <a:r>
              <a:rPr lang="pt-BR" dirty="0"/>
              <a:t>sistemas de controle em tempo real (ex: freios ABS de um carro).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23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5" y="260648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Desvantagens de um RTOS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699" y="1052736"/>
            <a:ext cx="89698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COMPLEXIDADE NO DESENVOLVIMENTO:</a:t>
            </a:r>
          </a:p>
          <a:p>
            <a:pPr algn="ctr"/>
            <a:r>
              <a:rPr lang="pt-BR" dirty="0" smtClean="0"/>
              <a:t>Programar </a:t>
            </a:r>
            <a:r>
              <a:rPr lang="pt-BR" dirty="0"/>
              <a:t>para um RTOS pode ser mais complexo do que para </a:t>
            </a:r>
            <a:r>
              <a:rPr lang="pt-BR" dirty="0" smtClean="0"/>
              <a:t>sistemas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operacionais tradicionais</a:t>
            </a:r>
            <a:r>
              <a:rPr lang="pt-BR" dirty="0" smtClean="0"/>
              <a:t>, </a:t>
            </a:r>
            <a:r>
              <a:rPr lang="pt-BR" dirty="0"/>
              <a:t>pois exige um controle mais rigoroso sobre o </a:t>
            </a:r>
            <a:r>
              <a:rPr lang="pt-BR" dirty="0" smtClean="0"/>
              <a:t>tempo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de execução e a priorização das tarefas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CONSUMO DE RECURSOS:</a:t>
            </a:r>
          </a:p>
          <a:p>
            <a:pPr algn="ctr"/>
            <a:r>
              <a:rPr lang="pt-BR" dirty="0" smtClean="0"/>
              <a:t>Embora </a:t>
            </a:r>
            <a:r>
              <a:rPr lang="pt-BR" dirty="0"/>
              <a:t>otimizado, o RTOS ainda pode consumir mais recursos </a:t>
            </a:r>
            <a:endParaRPr lang="pt-BR" dirty="0" smtClean="0"/>
          </a:p>
          <a:p>
            <a:pPr algn="ctr"/>
            <a:r>
              <a:rPr lang="pt-BR" dirty="0" smtClean="0"/>
              <a:t>do </a:t>
            </a:r>
            <a:r>
              <a:rPr lang="pt-BR" dirty="0"/>
              <a:t>que sistemas operacionais mais simples em tarefas não críticas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ESCALABILIDADE LIMITADA:</a:t>
            </a:r>
          </a:p>
          <a:p>
            <a:pPr algn="ctr"/>
            <a:r>
              <a:rPr lang="pt-BR" dirty="0" smtClean="0"/>
              <a:t>Alguns </a:t>
            </a:r>
            <a:r>
              <a:rPr lang="pt-BR" dirty="0"/>
              <a:t>RTOS têm limitações em grande escalabilidade. Para sistemas </a:t>
            </a:r>
            <a:r>
              <a:rPr lang="pt-BR" dirty="0" smtClean="0"/>
              <a:t>muito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grandes com </a:t>
            </a:r>
            <a:r>
              <a:rPr lang="pt-BR" dirty="0" smtClean="0"/>
              <a:t>muitos processos</a:t>
            </a:r>
            <a:r>
              <a:rPr lang="pt-BR" dirty="0"/>
              <a:t>, pode ser necessário adaptar ou ajustar o sistema </a:t>
            </a:r>
            <a:endParaRPr lang="pt-BR" dirty="0" smtClean="0"/>
          </a:p>
          <a:p>
            <a:pPr algn="ctr"/>
            <a:r>
              <a:rPr lang="pt-BR" dirty="0" smtClean="0"/>
              <a:t>para </a:t>
            </a:r>
            <a:r>
              <a:rPr lang="pt-BR" dirty="0"/>
              <a:t>manter o desempenho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FALTA DE SUPORTE E ECOSSISTEMA:</a:t>
            </a:r>
          </a:p>
          <a:p>
            <a:pPr algn="ctr"/>
            <a:r>
              <a:rPr lang="pt-BR" dirty="0" smtClean="0"/>
              <a:t>RTOSs </a:t>
            </a:r>
            <a:r>
              <a:rPr lang="pt-BR" dirty="0"/>
              <a:t>podem ter menos suporte da comunidade e uma menor variedade de </a:t>
            </a:r>
            <a:endParaRPr lang="pt-BR" dirty="0" smtClean="0"/>
          </a:p>
          <a:p>
            <a:pPr algn="ctr"/>
            <a:r>
              <a:rPr lang="pt-BR" dirty="0" smtClean="0"/>
              <a:t>ferramentas </a:t>
            </a:r>
            <a:r>
              <a:rPr lang="pt-BR" dirty="0"/>
              <a:t>em comparação com sistemas operacionais como o Linux ou o Windows..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4720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2745" y="260648"/>
            <a:ext cx="7543800" cy="735771"/>
          </a:xfrm>
        </p:spPr>
        <p:txBody>
          <a:bodyPr/>
          <a:lstStyle/>
          <a:p>
            <a:pPr algn="ctr"/>
            <a:r>
              <a:rPr lang="pt-BR" sz="3600" dirty="0"/>
              <a:t>Segurança em RTOS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65921" y="1052736"/>
            <a:ext cx="87174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SEGURANÇA DE TEMPO REAL:</a:t>
            </a:r>
          </a:p>
          <a:p>
            <a:pPr algn="ctr"/>
            <a:r>
              <a:rPr lang="pt-BR" dirty="0" smtClean="0"/>
              <a:t>A </a:t>
            </a:r>
            <a:r>
              <a:rPr lang="pt-BR" dirty="0"/>
              <a:t>segurança no contexto de RTOS envolve a proteção contra falhas e a prevenção </a:t>
            </a:r>
            <a:endParaRPr lang="pt-BR" dirty="0" smtClean="0"/>
          </a:p>
          <a:p>
            <a:pPr algn="ctr"/>
            <a:r>
              <a:rPr lang="pt-BR" dirty="0" smtClean="0"/>
              <a:t>de interrupções indesejadas </a:t>
            </a:r>
            <a:r>
              <a:rPr lang="pt-BR" dirty="0"/>
              <a:t>em tarefas críticas, que podem </a:t>
            </a:r>
            <a:r>
              <a:rPr lang="pt-BR" dirty="0" smtClean="0"/>
              <a:t>comprometer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o sistema e a segurança geral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ISOLAMENTO DE TAREFAS:</a:t>
            </a:r>
          </a:p>
          <a:p>
            <a:pPr algn="ctr"/>
            <a:r>
              <a:rPr lang="pt-BR" dirty="0" smtClean="0"/>
              <a:t>As </a:t>
            </a:r>
            <a:r>
              <a:rPr lang="pt-BR" dirty="0"/>
              <a:t>tarefas em um RTOS geralmente são isoladas para que uma falha em </a:t>
            </a:r>
            <a:endParaRPr lang="pt-BR" dirty="0" smtClean="0"/>
          </a:p>
          <a:p>
            <a:pPr algn="ctr"/>
            <a:r>
              <a:rPr lang="pt-BR" dirty="0" smtClean="0"/>
              <a:t>uma </a:t>
            </a:r>
            <a:r>
              <a:rPr lang="pt-BR" dirty="0"/>
              <a:t>tarefa não afete outras, aumentando a robustez e resiliência do sistema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CONTROLANDO ACESSOS:</a:t>
            </a:r>
          </a:p>
          <a:p>
            <a:pPr algn="ctr"/>
            <a:r>
              <a:rPr lang="pt-BR" dirty="0" smtClean="0"/>
              <a:t>RTOSs </a:t>
            </a:r>
            <a:r>
              <a:rPr lang="pt-BR" dirty="0"/>
              <a:t>podem ter mecanismos como controle de acesso, autenticação e criptografia </a:t>
            </a:r>
            <a:endParaRPr lang="pt-BR" dirty="0" smtClean="0"/>
          </a:p>
          <a:p>
            <a:pPr algn="ctr"/>
            <a:r>
              <a:rPr lang="pt-BR" dirty="0" smtClean="0"/>
              <a:t>para proteger dados </a:t>
            </a:r>
            <a:r>
              <a:rPr lang="pt-BR" dirty="0"/>
              <a:t>sensíveis em dispositivos críticos como dispositivos </a:t>
            </a:r>
            <a:endParaRPr lang="pt-BR" dirty="0" smtClean="0"/>
          </a:p>
          <a:p>
            <a:pPr algn="ctr"/>
            <a:r>
              <a:rPr lang="pt-BR" dirty="0" smtClean="0"/>
              <a:t>médicos </a:t>
            </a:r>
            <a:r>
              <a:rPr lang="pt-BR" dirty="0"/>
              <a:t>ou sistemas automotivos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DESAFIOS DE SEGURANÇA:</a:t>
            </a:r>
          </a:p>
          <a:p>
            <a:pPr algn="ctr"/>
            <a:r>
              <a:rPr lang="pt-BR" dirty="0" smtClean="0"/>
              <a:t>Devido </a:t>
            </a:r>
            <a:r>
              <a:rPr lang="pt-BR" dirty="0"/>
              <a:t>à sua natureza em tempo real, as atualizações e patches de </a:t>
            </a:r>
            <a:r>
              <a:rPr lang="pt-BR" dirty="0" smtClean="0"/>
              <a:t>segurança</a:t>
            </a:r>
          </a:p>
          <a:p>
            <a:pPr algn="ctr"/>
            <a:r>
              <a:rPr lang="pt-BR" dirty="0" smtClean="0"/>
              <a:t> podem </a:t>
            </a:r>
            <a:r>
              <a:rPr lang="pt-BR" dirty="0"/>
              <a:t>ser mais complicados, especialmente em </a:t>
            </a:r>
            <a:r>
              <a:rPr lang="pt-BR" dirty="0" smtClean="0"/>
              <a:t>dispositivos</a:t>
            </a:r>
          </a:p>
          <a:p>
            <a:pPr algn="ctr"/>
            <a:r>
              <a:rPr lang="pt-BR" dirty="0" smtClean="0"/>
              <a:t> </a:t>
            </a:r>
            <a:r>
              <a:rPr lang="pt-BR" dirty="0"/>
              <a:t>embarcados com recursos limitados.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2449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55576" y="980728"/>
            <a:ext cx="7543800" cy="914400"/>
          </a:xfrm>
        </p:spPr>
        <p:txBody>
          <a:bodyPr/>
          <a:lstStyle/>
          <a:p>
            <a:pPr algn="ctr"/>
            <a:r>
              <a:rPr lang="pt-BR" dirty="0" smtClean="0"/>
              <a:t>Principais funções de um SO: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31504" y="2420888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pt-BR" sz="2800" dirty="0" smtClean="0"/>
              <a:t>Gerenciamento de processos</a:t>
            </a:r>
          </a:p>
          <a:p>
            <a:pPr marL="342900" indent="-342900" algn="ctr">
              <a:buAutoNum type="arabicPeriod"/>
            </a:pPr>
            <a:r>
              <a:rPr lang="pt-BR" sz="2800" dirty="0" smtClean="0"/>
              <a:t>Gerenciamento de memória</a:t>
            </a:r>
          </a:p>
          <a:p>
            <a:pPr marL="342900" indent="-342900" algn="ctr">
              <a:buAutoNum type="arabicPeriod"/>
            </a:pPr>
            <a:r>
              <a:rPr lang="pt-BR" sz="2800" dirty="0" smtClean="0"/>
              <a:t>Gerenciamento de arquivos</a:t>
            </a:r>
          </a:p>
          <a:p>
            <a:pPr marL="342900" indent="-342900" algn="ctr">
              <a:buAutoNum type="arabicPeriod"/>
            </a:pPr>
            <a:r>
              <a:rPr lang="pt-BR" sz="2800" dirty="0" smtClean="0"/>
              <a:t>Gerenciamento de dispositivos</a:t>
            </a:r>
          </a:p>
          <a:p>
            <a:pPr marL="342900" indent="-342900" algn="ctr">
              <a:buAutoNum type="arabicPeriod"/>
            </a:pPr>
            <a:r>
              <a:rPr lang="pt-BR" sz="2800" dirty="0" smtClean="0"/>
              <a:t>Interface com o usuário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8859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6768752" cy="2200890"/>
          </a:xfrm>
        </p:spPr>
        <p:txBody>
          <a:bodyPr/>
          <a:lstStyle/>
          <a:p>
            <a:pPr algn="ctr"/>
            <a:r>
              <a:rPr lang="pt-BR" dirty="0" smtClean="0"/>
              <a:t>SO de código fechado</a:t>
            </a:r>
            <a:br>
              <a:rPr lang="pt-BR" dirty="0" smtClean="0"/>
            </a:br>
            <a:r>
              <a:rPr lang="pt-BR" dirty="0" smtClean="0"/>
              <a:t>x</a:t>
            </a:r>
            <a:br>
              <a:rPr lang="pt-BR" dirty="0" smtClean="0"/>
            </a:br>
            <a:r>
              <a:rPr lang="pt-BR" dirty="0" smtClean="0"/>
              <a:t>SO de código aberto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35" y="382132"/>
            <a:ext cx="1956792" cy="172663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84881"/>
            <a:ext cx="1707911" cy="20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05474" y="1628800"/>
            <a:ext cx="6768752" cy="904746"/>
          </a:xfrm>
        </p:spPr>
        <p:txBody>
          <a:bodyPr/>
          <a:lstStyle/>
          <a:p>
            <a:pPr algn="ctr"/>
            <a:r>
              <a:rPr lang="pt-BR" dirty="0" smtClean="0"/>
              <a:t>SO de código fechado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07" y="763143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277003" y="2721987"/>
            <a:ext cx="8635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Um sistema operacional de código fechado, também conhecido como proprietário,</a:t>
            </a:r>
          </a:p>
          <a:p>
            <a:pPr algn="ctr"/>
            <a:r>
              <a:rPr lang="pt-BR" dirty="0" smtClean="0"/>
              <a:t>é um sistema em que o código-fonte não está disponível para o público. </a:t>
            </a:r>
          </a:p>
          <a:p>
            <a:pPr algn="ctr"/>
            <a:r>
              <a:rPr lang="pt-BR" dirty="0" smtClean="0"/>
              <a:t>O acesso ao código é restrito e controlado pela empresa ou organização </a:t>
            </a:r>
          </a:p>
          <a:p>
            <a:pPr algn="ctr"/>
            <a:r>
              <a:rPr lang="pt-BR" dirty="0" smtClean="0"/>
              <a:t>que o desenvolve. Os usuários só podem utilizar o sistema nas condições definidas</a:t>
            </a:r>
          </a:p>
          <a:p>
            <a:pPr algn="ctr"/>
            <a:r>
              <a:rPr lang="pt-BR" dirty="0" smtClean="0"/>
              <a:t>pela licença de uso. 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97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15616" y="1196752"/>
            <a:ext cx="6768752" cy="1120770"/>
          </a:xfrm>
        </p:spPr>
        <p:txBody>
          <a:bodyPr/>
          <a:lstStyle/>
          <a:p>
            <a:pPr algn="ctr"/>
            <a:r>
              <a:rPr lang="pt-BR" sz="3200" dirty="0" smtClean="0"/>
              <a:t>Características dos sistemas operacionais de código fechado: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4" y="404664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93459" y="2721987"/>
            <a:ext cx="9002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CÓDIGO-FONTE  RESTRITO:</a:t>
            </a:r>
            <a:r>
              <a:rPr lang="pt-BR" sz="1400" b="1" dirty="0" smtClean="0"/>
              <a:t> </a:t>
            </a:r>
            <a:r>
              <a:rPr lang="pt-BR" dirty="0" smtClean="0"/>
              <a:t>O código-fonte é de propriedade da empresa desenvolvedora</a:t>
            </a:r>
          </a:p>
          <a:p>
            <a:pPr algn="ctr"/>
            <a:r>
              <a:rPr lang="pt-BR" dirty="0" smtClean="0"/>
              <a:t> e não pode ser acessado, modificado ou distribuído por usuários externos.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CONTROLE  CENTRALIZADO:</a:t>
            </a:r>
            <a:r>
              <a:rPr lang="pt-BR" sz="1400" b="1" dirty="0" smtClean="0"/>
              <a:t> </a:t>
            </a:r>
            <a:r>
              <a:rPr lang="pt-BR" dirty="0" smtClean="0"/>
              <a:t>A empresa que desenvolve o sistema tem controle total </a:t>
            </a:r>
          </a:p>
          <a:p>
            <a:pPr algn="ctr"/>
            <a:r>
              <a:rPr lang="pt-BR" dirty="0" smtClean="0"/>
              <a:t>sobre como o sistema é projetado, atualizado e mantido.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LICENCIAMENTO  PAGO: </a:t>
            </a:r>
            <a:r>
              <a:rPr lang="pt-BR" dirty="0" smtClean="0"/>
              <a:t>Muitas vezes, sistemas operacionais de código fechado</a:t>
            </a:r>
          </a:p>
          <a:p>
            <a:pPr algn="ctr"/>
            <a:r>
              <a:rPr lang="pt-BR" dirty="0" smtClean="0"/>
              <a:t> são vendidos ou licenciados com custos, e o usuário deve aceitar as</a:t>
            </a:r>
          </a:p>
          <a:p>
            <a:pPr algn="ctr"/>
            <a:r>
              <a:rPr lang="pt-BR" dirty="0" smtClean="0"/>
              <a:t> condições de uso da empresa. </a:t>
            </a:r>
          </a:p>
          <a:p>
            <a:pPr algn="ctr"/>
            <a:endParaRPr lang="pt-BR" dirty="0" smtClean="0"/>
          </a:p>
          <a:p>
            <a:pPr algn="ctr"/>
            <a:r>
              <a:rPr lang="pt-BR" sz="1400" b="1" u="sng" dirty="0" smtClean="0"/>
              <a:t>EXEMPLO : </a:t>
            </a:r>
            <a:r>
              <a:rPr lang="pt-BR" dirty="0" smtClean="0"/>
              <a:t>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65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07990" y="1484784"/>
            <a:ext cx="6768752" cy="616714"/>
          </a:xfrm>
        </p:spPr>
        <p:txBody>
          <a:bodyPr/>
          <a:lstStyle/>
          <a:p>
            <a:pPr algn="ctr"/>
            <a:r>
              <a:rPr lang="pt-BR" sz="4000" dirty="0" smtClean="0"/>
              <a:t>Vantagens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4" y="404664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73101" y="2492896"/>
            <a:ext cx="9043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FACILIDADE NO USO:</a:t>
            </a:r>
            <a:r>
              <a:rPr lang="pt-BR" sz="1400" b="1" dirty="0" smtClean="0"/>
              <a:t> </a:t>
            </a:r>
            <a:r>
              <a:rPr lang="pt-BR" dirty="0" smtClean="0"/>
              <a:t>Normalmente, esses sistemas são projetados para serem mais</a:t>
            </a:r>
          </a:p>
          <a:p>
            <a:pPr algn="ctr"/>
            <a:r>
              <a:rPr lang="pt-BR" dirty="0" smtClean="0"/>
              <a:t>amigáveis e fáceis de usar para o público em geral.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SUPORTE DEDICADO:</a:t>
            </a:r>
            <a:r>
              <a:rPr lang="pt-BR" sz="1400" b="1" dirty="0" smtClean="0"/>
              <a:t> </a:t>
            </a:r>
            <a:r>
              <a:rPr lang="pt-BR" dirty="0" smtClean="0"/>
              <a:t>Empresas oferecem suporte técnico pago, o que pode ser mais</a:t>
            </a:r>
          </a:p>
          <a:p>
            <a:pPr algn="ctr"/>
            <a:r>
              <a:rPr lang="pt-BR" dirty="0" smtClean="0"/>
              <a:t>rápido e profissional.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INTEGRAÇÃO E ESTABILIDADE:</a:t>
            </a:r>
            <a:r>
              <a:rPr lang="pt-BR" sz="1400" b="1" dirty="0" smtClean="0"/>
              <a:t> </a:t>
            </a:r>
            <a:r>
              <a:rPr lang="pt-BR" dirty="0" smtClean="0"/>
              <a:t>Empresas como a Microsoft desenvolvem o sistema</a:t>
            </a:r>
          </a:p>
          <a:p>
            <a:pPr algn="ctr"/>
            <a:r>
              <a:rPr lang="pt-BR" dirty="0" smtClean="0"/>
              <a:t>Para garantir que funcionem bem com outros produtos e serviços da própria empresa. </a:t>
            </a:r>
          </a:p>
        </p:txBody>
      </p:sp>
    </p:spTree>
    <p:extLst>
      <p:ext uri="{BB962C8B-B14F-4D97-AF65-F5344CB8AC3E}">
        <p14:creationId xmlns:p14="http://schemas.microsoft.com/office/powerpoint/2010/main" val="274468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07990" y="1484784"/>
            <a:ext cx="6768752" cy="616714"/>
          </a:xfrm>
        </p:spPr>
        <p:txBody>
          <a:bodyPr/>
          <a:lstStyle/>
          <a:p>
            <a:pPr algn="ctr"/>
            <a:r>
              <a:rPr lang="pt-BR" sz="4000" dirty="0" smtClean="0"/>
              <a:t>Desvantagens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4" y="404664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104264" y="2492896"/>
            <a:ext cx="8981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u="sng" dirty="0" smtClean="0"/>
              <a:t>MENOS FLEXIBILIDADE:</a:t>
            </a:r>
            <a:r>
              <a:rPr lang="pt-BR" sz="1400" b="1" dirty="0" smtClean="0"/>
              <a:t> </a:t>
            </a:r>
            <a:r>
              <a:rPr lang="pt-BR" dirty="0" smtClean="0"/>
              <a:t>O usuário não pode modificar o sistema conforme suas</a:t>
            </a:r>
          </a:p>
          <a:p>
            <a:pPr algn="ctr"/>
            <a:r>
              <a:rPr lang="pt-BR" dirty="0" smtClean="0"/>
              <a:t>necessidades.</a:t>
            </a:r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CUSTO:</a:t>
            </a:r>
            <a:r>
              <a:rPr lang="pt-BR" sz="1400" b="1" dirty="0" smtClean="0"/>
              <a:t> </a:t>
            </a:r>
            <a:r>
              <a:rPr lang="pt-BR" dirty="0" smtClean="0"/>
              <a:t>Muitas vezes, é necessário pagar para obter uma licença do</a:t>
            </a:r>
          </a:p>
          <a:p>
            <a:pPr algn="ctr"/>
            <a:r>
              <a:rPr lang="pt-BR" dirty="0"/>
              <a:t>s</a:t>
            </a:r>
            <a:r>
              <a:rPr lang="pt-BR" dirty="0" smtClean="0"/>
              <a:t>istema operacional.</a:t>
            </a:r>
          </a:p>
          <a:p>
            <a:pPr algn="ctr"/>
            <a:r>
              <a:rPr lang="pt-BR" dirty="0" smtClean="0"/>
              <a:t> </a:t>
            </a:r>
            <a:r>
              <a:rPr lang="pt-BR" sz="1400" b="1" u="sng" dirty="0" smtClean="0"/>
              <a:t>SEGURANÇA E PRIVACIDADE:</a:t>
            </a:r>
            <a:r>
              <a:rPr lang="pt-BR" sz="1400" b="1" dirty="0" smtClean="0"/>
              <a:t> </a:t>
            </a:r>
            <a:r>
              <a:rPr lang="pt-BR" dirty="0" smtClean="0"/>
              <a:t>Como o código é fechado, não há como revisar facilmente </a:t>
            </a:r>
          </a:p>
          <a:p>
            <a:pPr algn="ctr"/>
            <a:r>
              <a:rPr lang="pt-BR" dirty="0" smtClean="0"/>
              <a:t>se há falhas de segurança ou se a empresa está coletando dados do usuário sem</a:t>
            </a:r>
          </a:p>
          <a:p>
            <a:pPr algn="ctr"/>
            <a:r>
              <a:rPr lang="pt-BR" dirty="0" smtClean="0"/>
              <a:t>seu conhecimento. </a:t>
            </a:r>
          </a:p>
        </p:txBody>
      </p:sp>
    </p:spTree>
    <p:extLst>
      <p:ext uri="{BB962C8B-B14F-4D97-AF65-F5344CB8AC3E}">
        <p14:creationId xmlns:p14="http://schemas.microsoft.com/office/powerpoint/2010/main" val="33855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093296"/>
            <a:ext cx="2232248" cy="5729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6" y="3861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207990" y="332656"/>
            <a:ext cx="6768752" cy="1336794"/>
          </a:xfrm>
        </p:spPr>
        <p:txBody>
          <a:bodyPr/>
          <a:lstStyle/>
          <a:p>
            <a:pPr algn="ctr"/>
            <a:r>
              <a:rPr lang="pt-BR" sz="2800" dirty="0" smtClean="0"/>
              <a:t>GUI(Interface Gráfica do Usuário)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24" y="404664"/>
            <a:ext cx="651085" cy="57450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7" name="CaixaDeTexto 6"/>
          <p:cNvSpPr txBox="1"/>
          <p:nvPr/>
        </p:nvSpPr>
        <p:spPr>
          <a:xfrm>
            <a:off x="633269" y="1772816"/>
            <a:ext cx="7918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 GUI do Windows é a interface gráfica padrão onde os usuários interagem</a:t>
            </a:r>
          </a:p>
          <a:p>
            <a:pPr algn="ctr"/>
            <a:r>
              <a:rPr lang="pt-BR" dirty="0" smtClean="0"/>
              <a:t> com o sistema operacional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34" y="2582999"/>
            <a:ext cx="5148064" cy="3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137</TotalTime>
  <Words>1799</Words>
  <Application>Microsoft Office PowerPoint</Application>
  <PresentationFormat>Apresentação na tela (4:3)</PresentationFormat>
  <Paragraphs>219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Elementar</vt:lpstr>
      <vt:lpstr>Sistemas Operacionais</vt:lpstr>
      <vt:lpstr>O que são sistemas operacionais?</vt:lpstr>
      <vt:lpstr>Principais funções de um SO:</vt:lpstr>
      <vt:lpstr>SO de código fechado x SO de código aberto</vt:lpstr>
      <vt:lpstr>SO de código fechado</vt:lpstr>
      <vt:lpstr>Características dos sistemas operacionais de código fechado:</vt:lpstr>
      <vt:lpstr>Vantagens</vt:lpstr>
      <vt:lpstr>Desvantagens</vt:lpstr>
      <vt:lpstr>GUI(Interface Gráfica do Usuário)</vt:lpstr>
      <vt:lpstr>SHELL(Prompt de Comando / Linha de Comando)</vt:lpstr>
      <vt:lpstr>SO de código aberto</vt:lpstr>
      <vt:lpstr>Características dos sistemas operacionais de código aberto:</vt:lpstr>
      <vt:lpstr>Vantagens:</vt:lpstr>
      <vt:lpstr>Desvantagens:</vt:lpstr>
      <vt:lpstr>GUI(Interface Gráfica do Usuário)</vt:lpstr>
      <vt:lpstr>Shell(Terminal / Linha de Comando</vt:lpstr>
      <vt:lpstr>Curiosidades</vt:lpstr>
      <vt:lpstr>Android Automotive OS</vt:lpstr>
      <vt:lpstr>O que é o Android Automotive OS?</vt:lpstr>
      <vt:lpstr>Funcionalidades e Recursos do Android Automotive OS</vt:lpstr>
      <vt:lpstr>Vantagens do Android Automotive OS</vt:lpstr>
      <vt:lpstr>Exemplos de Veículos com Android Automotive OS</vt:lpstr>
      <vt:lpstr>Desafios e Considerações do Android Automotive OS</vt:lpstr>
      <vt:lpstr>RTOS</vt:lpstr>
      <vt:lpstr>O que é um RTOS?</vt:lpstr>
      <vt:lpstr>Vantagens de um RTOS</vt:lpstr>
      <vt:lpstr>Desvantagens de um RTOS</vt:lpstr>
      <vt:lpstr>Segurança em RTOS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Usuário do Windows</dc:creator>
  <cp:lastModifiedBy>Usuário do Windows</cp:lastModifiedBy>
  <cp:revision>15</cp:revision>
  <dcterms:created xsi:type="dcterms:W3CDTF">2025-02-16T00:21:24Z</dcterms:created>
  <dcterms:modified xsi:type="dcterms:W3CDTF">2025-02-17T03:35:32Z</dcterms:modified>
</cp:coreProperties>
</file>