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3"/>
  </p:notesMasterIdLst>
  <p:sldIdLst>
    <p:sldId id="260" r:id="rId2"/>
    <p:sldId id="261" r:id="rId3"/>
    <p:sldId id="262" r:id="rId4"/>
    <p:sldId id="263" r:id="rId5"/>
    <p:sldId id="264" r:id="rId6"/>
    <p:sldId id="294" r:id="rId7"/>
    <p:sldId id="295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256" r:id="rId16"/>
    <p:sldId id="259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7" r:id="rId32"/>
  </p:sldIdLst>
  <p:sldSz cx="9144000" cy="5143500" type="screen16x9"/>
  <p:notesSz cx="6858000" cy="9144000"/>
  <p:embeddedFontLs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Didact Gothic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4020202020204" charset="0"/>
      <p:regular r:id="rId43"/>
      <p:bold r:id="rId44"/>
      <p:italic r:id="rId45"/>
      <p:boldItalic r:id="rId46"/>
    </p:embeddedFont>
    <p:embeddedFont>
      <p:font typeface="Roboto Black" panose="020B0604020202020204" charset="0"/>
      <p:bold r:id="rId47"/>
      <p:boldItalic r:id="rId48"/>
    </p:embeddedFont>
    <p:embeddedFont>
      <p:font typeface="Bree Serif" panose="020B0604020202020204" charset="0"/>
      <p:regular r:id="rId49"/>
    </p:embeddedFont>
    <p:embeddedFont>
      <p:font typeface="Roboto Mono Thin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76B55-981F-468E-B02D-4517ADCE07FB}" v="2" dt="2023-03-10T01:33:17.217"/>
  </p1510:revLst>
</p1510:revInfo>
</file>

<file path=ppt/tableStyles.xml><?xml version="1.0" encoding="utf-8"?>
<a:tblStyleLst xmlns:a="http://schemas.openxmlformats.org/drawingml/2006/main" def="{F8C0D062-733B-4A85-912E-BDCC177D4D37}">
  <a:tblStyle styleId="{F8C0D062-733B-4A85-912E-BDCC177D4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0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00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8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78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083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234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938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682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35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1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155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350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003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05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62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85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7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559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190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8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4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0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35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419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42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63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 QUE É?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FFFFF"/>
                </a:solidFill>
              </a:rPr>
              <a:t>Criado em 2003;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SOFTEX;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MCTI;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FINEP</a:t>
            </a:r>
            <a:r>
              <a:rPr lang="pt-BR" sz="20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SEBRAE;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BID/FUMIN.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66947" y="-186523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INTRODUÇÃO </a:t>
            </a:r>
            <a:endParaRPr sz="2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084845" y="1680865"/>
            <a:ext cx="5080262" cy="124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</a:rPr>
              <a:t>O modelo de Maturidade de Processos de Recursos Humanos (RH) é uma iniciativa do Ministério da Ciência, Tecnologia, Inovações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</a:rPr>
              <a:t>Comunicações (MCTIC) em parceria com a Associação para Promoção da Excelência do Software Brasileiro (Softex) para melhorar a qualidade dos processos de RH em organizações brasileiras.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5078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67464" y="2060028"/>
            <a:ext cx="4576536" cy="2558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+mj-lt"/>
              </a:rPr>
              <a:t>Busca-se que o modelo MPS seja adequado ao perfil de empresas com diferentes tamanhos e características, públicas e privadas, embora com especial atenção às micro, pequenas e médias empresas.</a:t>
            </a:r>
            <a:endParaRPr sz="1800" dirty="0">
              <a:latin typeface="+mj-lt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16406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408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Níveis de maturidade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09893"/>
            <a:ext cx="8520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Os níveis de maturidade estabelecem patamares de evolução de processos, caracterizando estágios de melhoria da implementação de processos na organização.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algn="ctr"/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7 níveis de maturidade.</a:t>
            </a:r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(Em Otimização)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 (Previsível Quantitativamente)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 (Definido)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 (Largamente Definido)</a:t>
            </a:r>
          </a:p>
        </p:txBody>
      </p:sp>
    </p:spTree>
    <p:extLst>
      <p:ext uri="{BB962C8B-B14F-4D97-AF65-F5344CB8AC3E}">
        <p14:creationId xmlns:p14="http://schemas.microsoft.com/office/powerpoint/2010/main" val="57052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Níveis de maturidade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dirty="0">
                <a:solidFill>
                  <a:schemeClr val="bg1"/>
                </a:solidFill>
              </a:rPr>
              <a:t>E (Parcialmente Definido)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 (Gerenciado)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G (Parcialmente Gerenciado)</a:t>
            </a:r>
          </a:p>
        </p:txBody>
      </p:sp>
      <p:pic>
        <p:nvPicPr>
          <p:cNvPr id="4" name="Imagem 3" descr="Gráfico, Gráfico de funil&#10;&#10;Descrição gerada automaticamente">
            <a:extLst>
              <a:ext uri="{FF2B5EF4-FFF2-40B4-BE49-F238E27FC236}">
                <a16:creationId xmlns:a16="http://schemas.microsoft.com/office/drawing/2014/main" id="{F6EAE681-84E2-B873-419D-3992F4B9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8" y="2007813"/>
            <a:ext cx="533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537178"/>
            <a:ext cx="73770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205990"/>
            <a:ext cx="7377092" cy="4712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68126" y="2943927"/>
            <a:ext cx="7353782" cy="51241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333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Implementação do MPS-RH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82957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272349" y="1632145"/>
            <a:ext cx="7129637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  <a:latin typeface="+mj-lt"/>
              </a:rPr>
              <a:t>demonstrar experiência da instituição na área de processos de RH</a:t>
            </a: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131066" y="3261611"/>
            <a:ext cx="7318136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  <a:latin typeface="+mj-lt"/>
              </a:rPr>
              <a:t>possuir uma estratégia de seleção, capacitação e manutenção da competência dos membros da equipe de Implementação do MR-MPS-RH</a:t>
            </a:r>
            <a:endParaRPr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934703" y="2508069"/>
            <a:ext cx="7635213" cy="246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1"/>
                </a:solidFill>
                <a:latin typeface="+mj-lt"/>
              </a:rPr>
              <a:t>  possuir uma estratégia de implementação do Modelo de Referência para Gestão de Pessoas MR-MPS-RH</a:t>
            </a:r>
            <a:endParaRPr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3695370"/>
            <a:ext cx="7353782" cy="57353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458770" y="4050254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+mj-lt"/>
              </a:rPr>
              <a:t>ter a ela vinculados, no mínimo, 3 profissionais que cumpram os seguintes requisitos, sendo que um deve ser o coordenador da equipe: aprovação na prova para implementadores (P2); graduação completa; experiência em implantação de processos de RH</a:t>
            </a:r>
          </a:p>
        </p:txBody>
      </p:sp>
      <p:sp>
        <p:nvSpPr>
          <p:cNvPr id="2" name="Google Shape;449;p29">
            <a:extLst>
              <a:ext uri="{FF2B5EF4-FFF2-40B4-BE49-F238E27FC236}">
                <a16:creationId xmlns:a16="http://schemas.microsoft.com/office/drawing/2014/main" id="{0D2C5417-8C49-0917-C4FE-C9A0C526FD79}"/>
              </a:ext>
            </a:extLst>
          </p:cNvPr>
          <p:cNvSpPr txBox="1">
            <a:spLocks/>
          </p:cNvSpPr>
          <p:nvPr/>
        </p:nvSpPr>
        <p:spPr>
          <a:xfrm>
            <a:off x="69350" y="668041"/>
            <a:ext cx="8775354" cy="71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200" dirty="0">
                <a:latin typeface="+mj-lt"/>
              </a:rPr>
              <a:t>Uma implementação do MR-MPS-RH pode ser conduzida por uma Instituição Implementadora autorizada, mediante convênio com a Softex</a:t>
            </a:r>
            <a:endParaRPr lang="pt-BR" sz="2000" dirty="0">
              <a:latin typeface="+mj-lt"/>
            </a:endParaRP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572A93EF-B7B9-2E88-B980-1A6B92C94508}"/>
              </a:ext>
            </a:extLst>
          </p:cNvPr>
          <p:cNvSpPr/>
          <p:nvPr/>
        </p:nvSpPr>
        <p:spPr>
          <a:xfrm rot="10800000">
            <a:off x="1151179" y="4409022"/>
            <a:ext cx="7353782" cy="3784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872280CC-A8F7-D71D-6990-7A54ADE6C379}"/>
              </a:ext>
            </a:extLst>
          </p:cNvPr>
          <p:cNvSpPr txBox="1">
            <a:spLocks/>
          </p:cNvSpPr>
          <p:nvPr/>
        </p:nvSpPr>
        <p:spPr>
          <a:xfrm>
            <a:off x="1438145" y="4597309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Softex assina um Termo de Convênio com a Instituição Implementadora para seu credenciamento por um período de 2 anos.</a:t>
            </a:r>
          </a:p>
        </p:txBody>
      </p:sp>
    </p:spTree>
    <p:extLst>
      <p:ext uri="{BB962C8B-B14F-4D97-AF65-F5344CB8AC3E}">
        <p14:creationId xmlns:p14="http://schemas.microsoft.com/office/powerpoint/2010/main" val="413337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093975" y="3670025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MA-MPS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82344" y="4083525"/>
            <a:ext cx="3134574" cy="785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Método de avaliação para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 MPS-BR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5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Tópicos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Porquê é importante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</a:t>
            </a:r>
            <a:r>
              <a:rPr lang="es" dirty="0"/>
              <a:t>ara as empresas?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390790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Processos e subprocessos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Funções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 que é?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54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funciona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6881877" y="2153267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4070583" y="2083606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C9B40B99-2177-4DDE-94A3-3F6F7BEB543B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pt-BR" dirty="0"/>
              <a:t>Equipe de  avaliação</a:t>
            </a:r>
          </a:p>
        </p:txBody>
      </p:sp>
    </p:spTree>
    <p:extLst>
      <p:ext uri="{BB962C8B-B14F-4D97-AF65-F5344CB8AC3E}">
        <p14:creationId xmlns:p14="http://schemas.microsoft.com/office/powerpoint/2010/main" val="395667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MA-MPS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efinido com base na série de normas internacionais </a:t>
            </a:r>
            <a:r>
              <a:rPr lang="pt-BR" sz="3200" b="0" i="0" dirty="0">
                <a:solidFill>
                  <a:srgbClr val="7A7A7A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ISO/IEC 15504</a:t>
            </a:r>
            <a:endParaRPr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790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63024" y="1633780"/>
            <a:ext cx="3457500" cy="266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50000"/>
              </a:lnSpc>
              <a:spcAft>
                <a:spcPts val="800"/>
              </a:spcAft>
            </a:pPr>
            <a:r>
              <a:rPr lang="pt-BR" sz="1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propósito do Processo e Método de Avaliação MA-MPS é verificar a maturidade da unidade organizacional na execução de seus processos de software, serviços ou gestão de pessoas. O processo de avaliação descreve o conjunto de atividades e tarefas a serem realizadas para atingir este propósito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AA5DB4DA-7DC9-C7FB-C1EF-635379F8F68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82750"/>
          <a:ext cx="6096000" cy="457200"/>
        </p:xfrm>
        <a:graphic>
          <a:graphicData uri="http://schemas.openxmlformats.org/drawingml/2006/table">
            <a:tbl>
              <a:tblPr firstRow="1" bandRow="1">
                <a:tableStyleId>{F8C0D062-733B-4A85-912E-BDCC177D4D37}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2012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Avaliação de 3 a 8 pessoas, sendo: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95472"/>
                  </a:ext>
                </a:extLst>
              </a:tr>
            </a:tbl>
          </a:graphicData>
        </a:graphic>
      </p:graphicFrame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B2305800-7D45-A4A4-3B80-7BA772AC55A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139950"/>
          <a:ext cx="6096000" cy="1645920"/>
        </p:xfrm>
        <a:graphic>
          <a:graphicData uri="http://schemas.openxmlformats.org/drawingml/2006/table">
            <a:tbl>
              <a:tblPr firstRow="1" bandRow="1">
                <a:tableStyleId>{F8C0D062-733B-4A85-912E-BDCC177D4D37}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1915634191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67679209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Equipe de Avaliação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avaliador líder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avaliador adjunto (no mínimo)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técnico da empresa (no mínimo)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2 a 4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6492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3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288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837CE-BE11-D6F0-1FCB-C41C758C99BE}"/>
              </a:ext>
            </a:extLst>
          </p:cNvPr>
          <p:cNvSpPr txBox="1"/>
          <p:nvPr/>
        </p:nvSpPr>
        <p:spPr>
          <a:xfrm>
            <a:off x="1085850" y="761653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3000"/>
            </a:pPr>
            <a:r>
              <a:rPr lang="pt-BR" sz="2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Como funciona?</a:t>
            </a:r>
          </a:p>
        </p:txBody>
      </p:sp>
      <p:cxnSp>
        <p:nvCxnSpPr>
          <p:cNvPr id="14" name="Google Shape;600;p30">
            <a:extLst>
              <a:ext uri="{FF2B5EF4-FFF2-40B4-BE49-F238E27FC236}">
                <a16:creationId xmlns:a16="http://schemas.microsoft.com/office/drawing/2014/main" id="{F71A7ED7-4FF7-1A60-C29A-4F51FD297438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36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OBJETIVO</a:t>
            </a:r>
            <a:endParaRPr sz="2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61234"/>
                </a:solidFill>
              </a:rPr>
              <a:t>Aumentar a competitividade das organizações pela melhoria de seus processos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 de avaliação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477241"/>
            <a:ext cx="85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 equipe para avaliação é composta por:</a:t>
            </a:r>
          </a:p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-Avaliador líder : Planeja, monitora, apresenta os resultados à organização e à SOFTEX 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3016123"/>
            <a:ext cx="871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- Avaliador Adjunto: Apoio ao Líder, participa da avaliação inicial e final, caso solicitado treinará a equipe de avaliação.</a:t>
            </a: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 </a:t>
            </a:r>
            <a:r>
              <a:rPr lang="pt-BR" dirty="0"/>
              <a:t>-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A7983B-D6A1-9C03-BD2F-5074B36F0164}"/>
              </a:ext>
            </a:extLst>
          </p:cNvPr>
          <p:cNvSpPr txBox="1"/>
          <p:nvPr/>
        </p:nvSpPr>
        <p:spPr>
          <a:xfrm>
            <a:off x="214164" y="4120896"/>
            <a:ext cx="852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- Representante da empresa avaliada: Contribui com o entendimento da organização. Dissemina o conhecimento obtido dentro da empresa. Devem ter independência para desempenhar seu papel de avaliador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9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63461" y="408133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Documentar os resultados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178225" y="30124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Realizar a avaliação final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63461" y="19778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Realizar a avaliação inicial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015071" y="13963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</a:t>
            </a:r>
            <a:r>
              <a:rPr lang="es" dirty="0">
                <a:solidFill>
                  <a:srgbClr val="FFFFFF"/>
                </a:solidFill>
              </a:rPr>
              <a:t>rocessos e Subprocessos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71689" y="7462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8"/>
          <p:cNvSpPr/>
          <p:nvPr/>
        </p:nvSpPr>
        <p:spPr>
          <a:xfrm>
            <a:off x="0" y="3785443"/>
            <a:ext cx="1178225" cy="126226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22971" y="3896509"/>
            <a:ext cx="950976" cy="992913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21923" y="391559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13624" y="392128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1689" y="4376895"/>
            <a:ext cx="584612" cy="530853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2;p28">
            <a:extLst>
              <a:ext uri="{FF2B5EF4-FFF2-40B4-BE49-F238E27FC236}">
                <a16:creationId xmlns:a16="http://schemas.microsoft.com/office/drawing/2014/main" id="{60AD09FD-9331-373B-B116-F9457F781308}"/>
              </a:ext>
            </a:extLst>
          </p:cNvPr>
          <p:cNvSpPr/>
          <p:nvPr/>
        </p:nvSpPr>
        <p:spPr>
          <a:xfrm>
            <a:off x="1284416" y="94322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Preparar a realização da 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avaliação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502449-88D4-59C5-3F2C-77065F470693}"/>
              </a:ext>
            </a:extLst>
          </p:cNvPr>
          <p:cNvSpPr txBox="1"/>
          <p:nvPr/>
        </p:nvSpPr>
        <p:spPr>
          <a:xfrm>
            <a:off x="3757220" y="810562"/>
            <a:ext cx="522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Viabilizar a avaliação;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Planejar a avaliação;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Preparar a avaliação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DF5148-3E0D-5945-51DB-FAF21B55844D}"/>
              </a:ext>
            </a:extLst>
          </p:cNvPr>
          <p:cNvSpPr txBox="1"/>
          <p:nvPr/>
        </p:nvSpPr>
        <p:spPr>
          <a:xfrm>
            <a:off x="3757219" y="1835598"/>
            <a:ext cx="509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Conduzir a avaliação inicial;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Completar a preparação da avaliação.</a:t>
            </a: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820BC0-F90B-7353-3E80-9168A87FA589}"/>
              </a:ext>
            </a:extLst>
          </p:cNvPr>
          <p:cNvSpPr txBox="1"/>
          <p:nvPr/>
        </p:nvSpPr>
        <p:spPr>
          <a:xfrm>
            <a:off x="3695751" y="2920345"/>
            <a:ext cx="5344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Conduzir a avaliação final;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Avaliar a execução do processo de avaliação</a:t>
            </a:r>
            <a:r>
              <a:rPr lang="pt-BR" dirty="0"/>
              <a:t>.;</a:t>
            </a: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2B99FD-79F3-1071-3B10-570D0EB8C973}"/>
              </a:ext>
            </a:extLst>
          </p:cNvPr>
          <p:cNvSpPr txBox="1"/>
          <p:nvPr/>
        </p:nvSpPr>
        <p:spPr>
          <a:xfrm>
            <a:off x="3695751" y="3935155"/>
            <a:ext cx="50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Relatar os resultados;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Registrar resultados.</a:t>
            </a:r>
          </a:p>
        </p:txBody>
      </p:sp>
    </p:spTree>
    <p:extLst>
      <p:ext uri="{BB962C8B-B14F-4D97-AF65-F5344CB8AC3E}">
        <p14:creationId xmlns:p14="http://schemas.microsoft.com/office/powerpoint/2010/main" val="217206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148938" y="2964211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MN-MPS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68494" y="3492392"/>
            <a:ext cx="4448005" cy="140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Modelo de Negócio para Melhoria de Processos</a:t>
            </a:r>
            <a:endParaRPr sz="20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49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567464" y="112156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67464" y="2107096"/>
            <a:ext cx="4576536" cy="2558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O MN-MPS é uma iniciativa do governo brasileiro em parceria com instituições de ensino e empresas do setor de tecnologia da informação. Seu objetivo é estabelecer um modelo de melhoria de processos de software que seja adequado à realidade brasileira e que possa ser adotado por empresas de diferentes portes e segmentos.</a:t>
            </a:r>
            <a:endParaRPr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16406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885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6" y="2006516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OBJETIVO</a:t>
            </a:r>
            <a:endParaRPr sz="2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1974845" y="1240849"/>
            <a:ext cx="5080262" cy="124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61234"/>
                </a:solidFill>
              </a:rPr>
              <a:t>Tem como objetivo principal promover a melhoria contínua dos processos de desenvolvimento de software em empresas brasileiras, por meio da adoção de práticas e metodologias que visam aumentar a qualidade, produtividade e competitividade das empresas no mercado.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0660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77122" y="3304888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77121" y="2551073"/>
            <a:ext cx="8143700" cy="5294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77120" y="1902188"/>
            <a:ext cx="732528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pt-BR" dirty="0">
                <a:solidFill>
                  <a:srgbClr val="FFFFFF"/>
                </a:solidFill>
              </a:rPr>
              <a:t>bjetivos </a:t>
            </a:r>
            <a:r>
              <a:rPr lang="pt-BR" dirty="0"/>
              <a:t>E</a:t>
            </a:r>
            <a:r>
              <a:rPr lang="pt-BR" dirty="0">
                <a:solidFill>
                  <a:srgbClr val="FFFFFF"/>
                </a:solidFill>
              </a:rPr>
              <a:t>specíficos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577121" y="2291632"/>
            <a:ext cx="7038927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Adaptar o modelo internacional de melhoria de processos de software (MPS.BR) à realidade brasileira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577122" y="3685888"/>
            <a:ext cx="7038927" cy="195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Promover a capacitação de profissionais na área de melhoria de processos de software, por meio da realização de cursos e treinamentos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77121" y="2735690"/>
            <a:ext cx="7038928" cy="38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Estabelecer um modelo de melhoria de processos de software que possa ser adotado por empresas de diferentes portes e segmentos</a:t>
            </a: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6692530" y="9118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820892" y="22334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6451704" y="181828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820892" y="22334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6959409" y="42414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7036933" y="51564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7316519" y="121716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7376252" y="129213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7376252" y="139253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996266" y="121716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7058535" y="132630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7499529" y="97443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7499529" y="78252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8203592" y="78380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395483" y="86386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484438" y="89690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720821" y="104559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8673808" y="-95092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792000" y="-80732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9329569" y="76854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9393112" y="-58746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922897" y="-48579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9041088" y="-7784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0;p28">
            <a:extLst>
              <a:ext uri="{FF2B5EF4-FFF2-40B4-BE49-F238E27FC236}">
                <a16:creationId xmlns:a16="http://schemas.microsoft.com/office/drawing/2014/main" id="{887FFC59-4643-B6A0-B797-994E926EF3AA}"/>
              </a:ext>
            </a:extLst>
          </p:cNvPr>
          <p:cNvSpPr/>
          <p:nvPr/>
        </p:nvSpPr>
        <p:spPr>
          <a:xfrm>
            <a:off x="577121" y="4097905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05;p28">
            <a:extLst>
              <a:ext uri="{FF2B5EF4-FFF2-40B4-BE49-F238E27FC236}">
                <a16:creationId xmlns:a16="http://schemas.microsoft.com/office/drawing/2014/main" id="{0FBA055E-EDDE-E0FB-F547-136A205D09B7}"/>
              </a:ext>
            </a:extLst>
          </p:cNvPr>
          <p:cNvSpPr txBox="1">
            <a:spLocks/>
          </p:cNvSpPr>
          <p:nvPr/>
        </p:nvSpPr>
        <p:spPr>
          <a:xfrm>
            <a:off x="577121" y="4478905"/>
            <a:ext cx="7038927" cy="19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chemeClr val="dk1"/>
                </a:solidFill>
              </a:rPr>
              <a:t>Estimular a cultura da qualidade e da melhoria contínua dos processos de software no Brasil</a:t>
            </a:r>
          </a:p>
        </p:txBody>
      </p:sp>
    </p:spTree>
    <p:extLst>
      <p:ext uri="{BB962C8B-B14F-4D97-AF65-F5344CB8AC3E}">
        <p14:creationId xmlns:p14="http://schemas.microsoft.com/office/powerpoint/2010/main" val="228725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1.Gestão de Projetos: o modelo inclui práticas para a gestão de projetos de desenvolvimento de software, que envolvem o planejamento, acompanhamento, controle e encerramento do projeto.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2.Gestão de Requisitos: práticas para a gestão dos requisitos do software, incluindo a definição, análise, validação e rastreamento dos requisitos ao longo do ciclo de vida do projeto. </a:t>
            </a:r>
            <a:r>
              <a:rPr lang="pt-BR" dirty="0"/>
              <a:t>-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A7983B-D6A1-9C03-BD2F-5074B36F0164}"/>
              </a:ext>
            </a:extLst>
          </p:cNvPr>
          <p:cNvSpPr txBox="1"/>
          <p:nvPr/>
        </p:nvSpPr>
        <p:spPr>
          <a:xfrm>
            <a:off x="214164" y="3785562"/>
            <a:ext cx="85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3.Gestão de Configuração: práticas para a gestão de configuração do software, incluindo a definição de procedimentos de controle de versão, gerenciamento de mudanças e gerenciamento de configuração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4.Garantia da Qualidade: práticas para garantir a qualidade do software, incluindo a realização de testes, revisões técnicas e auditorias de qualidade.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5.Medição e Análise de Processos: práticas para medir e analisar os processos de desenvolvimento de software, permitindo identificar oportunidades de melhoria e avaliar o desempenho do projeto.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A7983B-D6A1-9C03-BD2F-5074B36F0164}"/>
              </a:ext>
            </a:extLst>
          </p:cNvPr>
          <p:cNvSpPr txBox="1"/>
          <p:nvPr/>
        </p:nvSpPr>
        <p:spPr>
          <a:xfrm>
            <a:off x="214164" y="3785562"/>
            <a:ext cx="852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6.Desenvolvimento de Software: práticas para o desenvolvimento de software, incluindo a definição de processos de codificação, integração, testes e entrega do software.</a:t>
            </a:r>
          </a:p>
        </p:txBody>
      </p:sp>
    </p:spTree>
    <p:extLst>
      <p:ext uri="{BB962C8B-B14F-4D97-AF65-F5344CB8AC3E}">
        <p14:creationId xmlns:p14="http://schemas.microsoft.com/office/powerpoint/2010/main" val="205731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63461" y="30124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Estudo 2019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284416" y="41179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Instituições governamentais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63461" y="19778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Estudo de 2018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63995" y="926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Casos e Pesquisa de Campo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71689" y="7462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8"/>
          <p:cNvSpPr/>
          <p:nvPr/>
        </p:nvSpPr>
        <p:spPr>
          <a:xfrm>
            <a:off x="0" y="3785443"/>
            <a:ext cx="1178225" cy="126226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22971" y="3896509"/>
            <a:ext cx="950976" cy="992913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21923" y="391559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13624" y="392128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1689" y="4376895"/>
            <a:ext cx="584612" cy="530853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2;p28">
            <a:extLst>
              <a:ext uri="{FF2B5EF4-FFF2-40B4-BE49-F238E27FC236}">
                <a16:creationId xmlns:a16="http://schemas.microsoft.com/office/drawing/2014/main" id="{60AD09FD-9331-373B-B116-F9457F781308}"/>
              </a:ext>
            </a:extLst>
          </p:cNvPr>
          <p:cNvSpPr/>
          <p:nvPr/>
        </p:nvSpPr>
        <p:spPr>
          <a:xfrm>
            <a:off x="1284416" y="94322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Estudo de 2016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502449-88D4-59C5-3F2C-77065F470693}"/>
              </a:ext>
            </a:extLst>
          </p:cNvPr>
          <p:cNvSpPr txBox="1"/>
          <p:nvPr/>
        </p:nvSpPr>
        <p:spPr>
          <a:xfrm>
            <a:off x="3757219" y="904013"/>
            <a:ext cx="522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Melhoria significativa na qualidade dos produtos -- com redução de 58% na quantidade de defeitos encontrados;                      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DF5148-3E0D-5945-51DB-FAF21B55844D}"/>
              </a:ext>
            </a:extLst>
          </p:cNvPr>
          <p:cNvSpPr txBox="1"/>
          <p:nvPr/>
        </p:nvSpPr>
        <p:spPr>
          <a:xfrm>
            <a:off x="3757219" y="1943319"/>
            <a:ext cx="509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Uma melhoria de 37% na produtividade e uma redução de 40% nos custos de desenvolvimento de software;</a:t>
            </a:r>
          </a:p>
          <a:p>
            <a:pPr>
              <a:buClr>
                <a:srgbClr val="FFFFFF"/>
              </a:buClr>
              <a:buSzPts val="3000"/>
            </a:pPr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820BC0-F90B-7353-3E80-9168A87FA589}"/>
              </a:ext>
            </a:extLst>
          </p:cNvPr>
          <p:cNvSpPr txBox="1"/>
          <p:nvPr/>
        </p:nvSpPr>
        <p:spPr>
          <a:xfrm>
            <a:off x="3769041" y="3977466"/>
            <a:ext cx="534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Tribunal de Contas da União (TCU), que implementou o modelo em sua área de tecnologia da informação, e obteve uma redução de 30% nos custos de desenvolvimento de software e uma melhoria na qualidade dos produtos;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2B99FD-79F3-1071-3B10-570D0EB8C973}"/>
              </a:ext>
            </a:extLst>
          </p:cNvPr>
          <p:cNvSpPr txBox="1"/>
          <p:nvPr/>
        </p:nvSpPr>
        <p:spPr>
          <a:xfrm>
            <a:off x="3757219" y="2879742"/>
            <a:ext cx="50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O estudo constatou que os usuários finais perceberam uma melhoria significativa na qualidade dos produtos, com uma redução média de 42% nos defeitos encontrados;</a:t>
            </a:r>
          </a:p>
        </p:txBody>
      </p:sp>
    </p:spTree>
    <p:extLst>
      <p:ext uri="{BB962C8B-B14F-4D97-AF65-F5344CB8AC3E}">
        <p14:creationId xmlns:p14="http://schemas.microsoft.com/office/powerpoint/2010/main" val="191382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537178"/>
            <a:ext cx="73770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205990"/>
            <a:ext cx="7377092" cy="4712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68126" y="2943927"/>
            <a:ext cx="7353782" cy="51241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333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Resultados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82957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272349" y="1632145"/>
            <a:ext cx="7129637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1.Melhoria na qualidade dos produtos de software</a:t>
            </a: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144816" y="3151611"/>
            <a:ext cx="7318136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3.Redução de custos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817827" y="2377438"/>
            <a:ext cx="7635213" cy="246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2.Aumento da produtividade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3695370"/>
            <a:ext cx="7353782" cy="57353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472520" y="3919629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4.Melhoria na satisfação do cliente</a:t>
            </a:r>
          </a:p>
        </p:txBody>
      </p:sp>
      <p:sp>
        <p:nvSpPr>
          <p:cNvPr id="2" name="Google Shape;449;p29">
            <a:extLst>
              <a:ext uri="{FF2B5EF4-FFF2-40B4-BE49-F238E27FC236}">
                <a16:creationId xmlns:a16="http://schemas.microsoft.com/office/drawing/2014/main" id="{0D2C5417-8C49-0917-C4FE-C9A0C526FD79}"/>
              </a:ext>
            </a:extLst>
          </p:cNvPr>
          <p:cNvSpPr txBox="1">
            <a:spLocks/>
          </p:cNvSpPr>
          <p:nvPr/>
        </p:nvSpPr>
        <p:spPr>
          <a:xfrm>
            <a:off x="-198786" y="839917"/>
            <a:ext cx="8775354" cy="71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000" dirty="0"/>
              <a:t>A aplicação do modelo tem gerado diversos benefícios para as organizações, incluindo:</a:t>
            </a: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572A93EF-B7B9-2E88-B980-1A6B92C94508}"/>
              </a:ext>
            </a:extLst>
          </p:cNvPr>
          <p:cNvSpPr/>
          <p:nvPr/>
        </p:nvSpPr>
        <p:spPr>
          <a:xfrm rot="10800000">
            <a:off x="1151179" y="4409022"/>
            <a:ext cx="7353782" cy="3784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872280CC-A8F7-D71D-6990-7A54ADE6C379}"/>
              </a:ext>
            </a:extLst>
          </p:cNvPr>
          <p:cNvSpPr txBox="1">
            <a:spLocks/>
          </p:cNvSpPr>
          <p:nvPr/>
        </p:nvSpPr>
        <p:spPr>
          <a:xfrm>
            <a:off x="1472520" y="4507934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5.Maior competitividade no mercado</a:t>
            </a:r>
          </a:p>
        </p:txBody>
      </p:sp>
    </p:spTree>
    <p:extLst>
      <p:ext uri="{BB962C8B-B14F-4D97-AF65-F5344CB8AC3E}">
        <p14:creationId xmlns:p14="http://schemas.microsoft.com/office/powerpoint/2010/main" val="196876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77122" y="3304888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77121" y="2551073"/>
            <a:ext cx="8143700" cy="5294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77121" y="1902188"/>
            <a:ext cx="5748728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META TÉCNICA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577121" y="2092688"/>
            <a:ext cx="4682555" cy="15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(i) edição de guias dos Modelos de Maturidade do MPS;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577122" y="3685888"/>
            <a:ext cx="7038927" cy="195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(</a:t>
            </a:r>
            <a:r>
              <a:rPr lang="pt-BR" sz="1400" dirty="0" err="1">
                <a:solidFill>
                  <a:schemeClr val="dk1"/>
                </a:solidFill>
              </a:rPr>
              <a:t>iii</a:t>
            </a:r>
            <a:r>
              <a:rPr lang="pt-BR" sz="1400" dirty="0">
                <a:solidFill>
                  <a:schemeClr val="dk1"/>
                </a:solidFill>
              </a:rPr>
              <a:t>) formação de (IA) credenciadas para prestar serviços de avaliação seguindo o (MA-MPS);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77121" y="2735690"/>
            <a:ext cx="7038928" cy="38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(</a:t>
            </a:r>
            <a:r>
              <a:rPr lang="pt-BR" sz="1400" dirty="0" err="1">
                <a:solidFill>
                  <a:schemeClr val="dk1"/>
                </a:solidFill>
              </a:rPr>
              <a:t>ii</a:t>
            </a:r>
            <a:r>
              <a:rPr lang="pt-BR" sz="1400" dirty="0">
                <a:solidFill>
                  <a:schemeClr val="dk1"/>
                </a:solidFill>
              </a:rPr>
              <a:t>) formação de (II) credenciadas para prestar serviços de consultoria de implementação do (MR-MPS-SW), e/ou do (MR-MPS-SV) e/ou do (MR-MPS-RH);</a:t>
            </a: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6692530" y="9118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820892" y="22334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6451704" y="181828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820892" y="22334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6959409" y="42414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7036933" y="51564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7316519" y="121716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7376252" y="129213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7376252" y="139253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996266" y="121716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7058535" y="132630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7499529" y="97443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7499529" y="78252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8203592" y="78380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395483" y="86386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484438" y="89690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720821" y="104559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8673808" y="-95092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792000" y="-80732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9329569" y="76854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9393112" y="-58746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922897" y="-48579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9041088" y="-7784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0;p28">
            <a:extLst>
              <a:ext uri="{FF2B5EF4-FFF2-40B4-BE49-F238E27FC236}">
                <a16:creationId xmlns:a16="http://schemas.microsoft.com/office/drawing/2014/main" id="{887FFC59-4643-B6A0-B797-994E926EF3AA}"/>
              </a:ext>
            </a:extLst>
          </p:cNvPr>
          <p:cNvSpPr/>
          <p:nvPr/>
        </p:nvSpPr>
        <p:spPr>
          <a:xfrm>
            <a:off x="577121" y="4097905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05;p28">
            <a:extLst>
              <a:ext uri="{FF2B5EF4-FFF2-40B4-BE49-F238E27FC236}">
                <a16:creationId xmlns:a16="http://schemas.microsoft.com/office/drawing/2014/main" id="{0FBA055E-EDDE-E0FB-F547-136A205D09B7}"/>
              </a:ext>
            </a:extLst>
          </p:cNvPr>
          <p:cNvSpPr txBox="1">
            <a:spLocks/>
          </p:cNvSpPr>
          <p:nvPr/>
        </p:nvSpPr>
        <p:spPr>
          <a:xfrm>
            <a:off x="577121" y="4478905"/>
            <a:ext cx="7038927" cy="19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chemeClr val="dk1"/>
                </a:solidFill>
              </a:rPr>
              <a:t>(</a:t>
            </a:r>
            <a:r>
              <a:rPr lang="pt-BR" sz="1400" dirty="0" err="1">
                <a:solidFill>
                  <a:schemeClr val="dk1"/>
                </a:solidFill>
              </a:rPr>
              <a:t>iv</a:t>
            </a:r>
            <a:r>
              <a:rPr lang="pt-BR" sz="1400" dirty="0">
                <a:solidFill>
                  <a:schemeClr val="dk1"/>
                </a:solidFill>
              </a:rPr>
              <a:t>) formação de Instituições de Consultoria de Aquisição (ICA) credenciadas para prestar serviços de consultoria de aquisição de software e/ou serviços relacionados;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Exemplos de Algumas Empresas</a:t>
            </a:r>
            <a:endParaRPr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4872128" y="36638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Sonda IT</a:t>
            </a:r>
            <a:endParaRPr sz="1600" dirty="0"/>
          </a:p>
        </p:txBody>
      </p:sp>
      <p:sp>
        <p:nvSpPr>
          <p:cNvPr id="580" name="Google Shape;580;p30"/>
          <p:cNvSpPr/>
          <p:nvPr/>
        </p:nvSpPr>
        <p:spPr>
          <a:xfrm>
            <a:off x="5178497" y="3114244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375566" y="185392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5875411" y="2238303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5532556" y="1986321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5441250" y="1965999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5748636" y="2148045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80;p30">
            <a:extLst>
              <a:ext uri="{FF2B5EF4-FFF2-40B4-BE49-F238E27FC236}">
                <a16:creationId xmlns:a16="http://schemas.microsoft.com/office/drawing/2014/main" id="{973A4065-2145-EE3D-0503-2C612D659CCE}"/>
              </a:ext>
            </a:extLst>
          </p:cNvPr>
          <p:cNvSpPr/>
          <p:nvPr/>
        </p:nvSpPr>
        <p:spPr>
          <a:xfrm>
            <a:off x="729316" y="3130263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1;p30">
            <a:extLst>
              <a:ext uri="{FF2B5EF4-FFF2-40B4-BE49-F238E27FC236}">
                <a16:creationId xmlns:a16="http://schemas.microsoft.com/office/drawing/2014/main" id="{2D88905F-5B8C-0171-9C17-2CF6C0947A96}"/>
              </a:ext>
            </a:extLst>
          </p:cNvPr>
          <p:cNvSpPr/>
          <p:nvPr/>
        </p:nvSpPr>
        <p:spPr>
          <a:xfrm>
            <a:off x="926385" y="1869939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82;p30">
            <a:extLst>
              <a:ext uri="{FF2B5EF4-FFF2-40B4-BE49-F238E27FC236}">
                <a16:creationId xmlns:a16="http://schemas.microsoft.com/office/drawing/2014/main" id="{6F98B62A-BE31-42A6-59B3-0CE325684BD3}"/>
              </a:ext>
            </a:extLst>
          </p:cNvPr>
          <p:cNvSpPr/>
          <p:nvPr/>
        </p:nvSpPr>
        <p:spPr>
          <a:xfrm>
            <a:off x="1426230" y="2254322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3;p30">
            <a:extLst>
              <a:ext uri="{FF2B5EF4-FFF2-40B4-BE49-F238E27FC236}">
                <a16:creationId xmlns:a16="http://schemas.microsoft.com/office/drawing/2014/main" id="{3C2B1D30-0DE9-AB3C-188A-595A4E8811AE}"/>
              </a:ext>
            </a:extLst>
          </p:cNvPr>
          <p:cNvSpPr/>
          <p:nvPr/>
        </p:nvSpPr>
        <p:spPr>
          <a:xfrm>
            <a:off x="1083375" y="2002340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84;p30">
            <a:extLst>
              <a:ext uri="{FF2B5EF4-FFF2-40B4-BE49-F238E27FC236}">
                <a16:creationId xmlns:a16="http://schemas.microsoft.com/office/drawing/2014/main" id="{11F58AD0-39E9-02F1-DC4A-B92643E29A03}"/>
              </a:ext>
            </a:extLst>
          </p:cNvPr>
          <p:cNvSpPr/>
          <p:nvPr/>
        </p:nvSpPr>
        <p:spPr>
          <a:xfrm>
            <a:off x="992069" y="1982018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99;p30">
            <a:extLst>
              <a:ext uri="{FF2B5EF4-FFF2-40B4-BE49-F238E27FC236}">
                <a16:creationId xmlns:a16="http://schemas.microsoft.com/office/drawing/2014/main" id="{F69B32E0-7A36-EDD4-BC30-E666B5D284BA}"/>
              </a:ext>
            </a:extLst>
          </p:cNvPr>
          <p:cNvSpPr/>
          <p:nvPr/>
        </p:nvSpPr>
        <p:spPr>
          <a:xfrm>
            <a:off x="1299455" y="2164064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8;p30">
            <a:extLst>
              <a:ext uri="{FF2B5EF4-FFF2-40B4-BE49-F238E27FC236}">
                <a16:creationId xmlns:a16="http://schemas.microsoft.com/office/drawing/2014/main" id="{EC3AD528-3798-999A-FD4E-45967B62880B}"/>
              </a:ext>
            </a:extLst>
          </p:cNvPr>
          <p:cNvSpPr txBox="1">
            <a:spLocks/>
          </p:cNvSpPr>
          <p:nvPr/>
        </p:nvSpPr>
        <p:spPr>
          <a:xfrm>
            <a:off x="428293" y="366229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/>
              <a:t>Stefanini</a:t>
            </a:r>
          </a:p>
        </p:txBody>
      </p:sp>
      <p:sp>
        <p:nvSpPr>
          <p:cNvPr id="17" name="Google Shape;580;p30">
            <a:extLst>
              <a:ext uri="{FF2B5EF4-FFF2-40B4-BE49-F238E27FC236}">
                <a16:creationId xmlns:a16="http://schemas.microsoft.com/office/drawing/2014/main" id="{443A4A88-C756-01F5-BF8B-BC57626F819E}"/>
              </a:ext>
            </a:extLst>
          </p:cNvPr>
          <p:cNvSpPr/>
          <p:nvPr/>
        </p:nvSpPr>
        <p:spPr>
          <a:xfrm>
            <a:off x="2952098" y="31276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81;p30">
            <a:extLst>
              <a:ext uri="{FF2B5EF4-FFF2-40B4-BE49-F238E27FC236}">
                <a16:creationId xmlns:a16="http://schemas.microsoft.com/office/drawing/2014/main" id="{96F46530-5E81-EE57-8D8F-EEE1D59EC833}"/>
              </a:ext>
            </a:extLst>
          </p:cNvPr>
          <p:cNvSpPr/>
          <p:nvPr/>
        </p:nvSpPr>
        <p:spPr>
          <a:xfrm>
            <a:off x="3149167" y="18673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2;p30">
            <a:extLst>
              <a:ext uri="{FF2B5EF4-FFF2-40B4-BE49-F238E27FC236}">
                <a16:creationId xmlns:a16="http://schemas.microsoft.com/office/drawing/2014/main" id="{FE477642-B029-04F3-AA2B-65EA8066D1B0}"/>
              </a:ext>
            </a:extLst>
          </p:cNvPr>
          <p:cNvSpPr/>
          <p:nvPr/>
        </p:nvSpPr>
        <p:spPr>
          <a:xfrm>
            <a:off x="3649012" y="225170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83;p30">
            <a:extLst>
              <a:ext uri="{FF2B5EF4-FFF2-40B4-BE49-F238E27FC236}">
                <a16:creationId xmlns:a16="http://schemas.microsoft.com/office/drawing/2014/main" id="{AC22898C-E6C6-A974-27BD-73C5D134CA8E}"/>
              </a:ext>
            </a:extLst>
          </p:cNvPr>
          <p:cNvSpPr/>
          <p:nvPr/>
        </p:nvSpPr>
        <p:spPr>
          <a:xfrm>
            <a:off x="3306157" y="199971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4;p30">
            <a:extLst>
              <a:ext uri="{FF2B5EF4-FFF2-40B4-BE49-F238E27FC236}">
                <a16:creationId xmlns:a16="http://schemas.microsoft.com/office/drawing/2014/main" id="{BAA82145-223B-1E51-344F-7B0B64A539CD}"/>
              </a:ext>
            </a:extLst>
          </p:cNvPr>
          <p:cNvSpPr/>
          <p:nvPr/>
        </p:nvSpPr>
        <p:spPr>
          <a:xfrm>
            <a:off x="3214851" y="197939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99;p30">
            <a:extLst>
              <a:ext uri="{FF2B5EF4-FFF2-40B4-BE49-F238E27FC236}">
                <a16:creationId xmlns:a16="http://schemas.microsoft.com/office/drawing/2014/main" id="{73352424-A67C-AB89-B4F4-A92C8453C9D3}"/>
              </a:ext>
            </a:extLst>
          </p:cNvPr>
          <p:cNvSpPr/>
          <p:nvPr/>
        </p:nvSpPr>
        <p:spPr>
          <a:xfrm>
            <a:off x="3522237" y="21614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0;p30">
            <a:extLst>
              <a:ext uri="{FF2B5EF4-FFF2-40B4-BE49-F238E27FC236}">
                <a16:creationId xmlns:a16="http://schemas.microsoft.com/office/drawing/2014/main" id="{058CDD6C-D65D-A3C7-DC26-C13033CC3469}"/>
              </a:ext>
            </a:extLst>
          </p:cNvPr>
          <p:cNvSpPr/>
          <p:nvPr/>
        </p:nvSpPr>
        <p:spPr>
          <a:xfrm>
            <a:off x="7402285" y="31276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81;p30">
            <a:extLst>
              <a:ext uri="{FF2B5EF4-FFF2-40B4-BE49-F238E27FC236}">
                <a16:creationId xmlns:a16="http://schemas.microsoft.com/office/drawing/2014/main" id="{733EE4D2-F620-C764-E775-584833D7C065}"/>
              </a:ext>
            </a:extLst>
          </p:cNvPr>
          <p:cNvSpPr/>
          <p:nvPr/>
        </p:nvSpPr>
        <p:spPr>
          <a:xfrm>
            <a:off x="7599354" y="18673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2;p30">
            <a:extLst>
              <a:ext uri="{FF2B5EF4-FFF2-40B4-BE49-F238E27FC236}">
                <a16:creationId xmlns:a16="http://schemas.microsoft.com/office/drawing/2014/main" id="{FED94499-5C77-5906-6885-86CEA8F5EB41}"/>
              </a:ext>
            </a:extLst>
          </p:cNvPr>
          <p:cNvSpPr/>
          <p:nvPr/>
        </p:nvSpPr>
        <p:spPr>
          <a:xfrm>
            <a:off x="8099199" y="225170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83;p30">
            <a:extLst>
              <a:ext uri="{FF2B5EF4-FFF2-40B4-BE49-F238E27FC236}">
                <a16:creationId xmlns:a16="http://schemas.microsoft.com/office/drawing/2014/main" id="{62B765E3-6DCA-F4AA-00F6-9B26ADCF49B1}"/>
              </a:ext>
            </a:extLst>
          </p:cNvPr>
          <p:cNvSpPr/>
          <p:nvPr/>
        </p:nvSpPr>
        <p:spPr>
          <a:xfrm>
            <a:off x="7756344" y="199971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84;p30">
            <a:extLst>
              <a:ext uri="{FF2B5EF4-FFF2-40B4-BE49-F238E27FC236}">
                <a16:creationId xmlns:a16="http://schemas.microsoft.com/office/drawing/2014/main" id="{0166F0E5-D84D-A7AF-96E4-B5A6209F94B3}"/>
              </a:ext>
            </a:extLst>
          </p:cNvPr>
          <p:cNvSpPr/>
          <p:nvPr/>
        </p:nvSpPr>
        <p:spPr>
          <a:xfrm>
            <a:off x="7665038" y="197939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99;p30">
            <a:extLst>
              <a:ext uri="{FF2B5EF4-FFF2-40B4-BE49-F238E27FC236}">
                <a16:creationId xmlns:a16="http://schemas.microsoft.com/office/drawing/2014/main" id="{D3D3B1CF-A2DF-19FA-0E7F-C6BDBFC21F64}"/>
              </a:ext>
            </a:extLst>
          </p:cNvPr>
          <p:cNvSpPr/>
          <p:nvPr/>
        </p:nvSpPr>
        <p:spPr>
          <a:xfrm>
            <a:off x="7972424" y="21614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68;p30">
            <a:extLst>
              <a:ext uri="{FF2B5EF4-FFF2-40B4-BE49-F238E27FC236}">
                <a16:creationId xmlns:a16="http://schemas.microsoft.com/office/drawing/2014/main" id="{7A4881B2-DF40-0CB0-B07E-6649BA964F63}"/>
              </a:ext>
            </a:extLst>
          </p:cNvPr>
          <p:cNvSpPr txBox="1">
            <a:spLocks/>
          </p:cNvSpPr>
          <p:nvPr/>
        </p:nvSpPr>
        <p:spPr>
          <a:xfrm>
            <a:off x="7086830" y="366229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/>
              <a:t>IEL</a:t>
            </a:r>
          </a:p>
        </p:txBody>
      </p:sp>
      <p:sp>
        <p:nvSpPr>
          <p:cNvPr id="35" name="Google Shape;568;p30">
            <a:extLst>
              <a:ext uri="{FF2B5EF4-FFF2-40B4-BE49-F238E27FC236}">
                <a16:creationId xmlns:a16="http://schemas.microsoft.com/office/drawing/2014/main" id="{19B08AAE-B415-0E6B-26CC-14C1C387D07E}"/>
              </a:ext>
            </a:extLst>
          </p:cNvPr>
          <p:cNvSpPr txBox="1">
            <a:spLocks/>
          </p:cNvSpPr>
          <p:nvPr/>
        </p:nvSpPr>
        <p:spPr>
          <a:xfrm>
            <a:off x="2625478" y="365967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/>
              <a:t>PUC-RS</a:t>
            </a:r>
          </a:p>
        </p:txBody>
      </p:sp>
    </p:spTree>
    <p:extLst>
      <p:ext uri="{BB962C8B-B14F-4D97-AF65-F5344CB8AC3E}">
        <p14:creationId xmlns:p14="http://schemas.microsoft.com/office/powerpoint/2010/main" val="2505843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OBRIGADO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Alisson Almeida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Eric Sanderson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Gabriel Sena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Guilherme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Gustavo Duarte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João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FFFF"/>
                </a:solidFill>
              </a:rPr>
              <a:t>Jhonny</a:t>
            </a:r>
            <a:r>
              <a:rPr lang="pt-BR" sz="1400" dirty="0">
                <a:solidFill>
                  <a:srgbClr val="FFFFFF"/>
                </a:solidFill>
              </a:rPr>
              <a:t>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Ryan Eduardo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Vinicius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990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902938"/>
            <a:ext cx="669273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606325"/>
            <a:ext cx="669273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51648" y="3309688"/>
            <a:ext cx="668590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META DE NEGÓCIO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2113614" y="1985963"/>
            <a:ext cx="5356268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(i) criação e aprimoramento do modelo de negócio MN-MPS;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746354" y="3474575"/>
            <a:ext cx="5723527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iii</a:t>
            </a:r>
            <a:r>
              <a:rPr lang="pt-BR" sz="1400" dirty="0">
                <a:solidFill>
                  <a:srgbClr val="0E2A47"/>
                </a:solidFill>
              </a:rPr>
              <a:t>) apoio para organizações que implementaram o Modelo 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2113614" y="2857557"/>
            <a:ext cx="5356267" cy="111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</a:t>
            </a:r>
            <a:r>
              <a:rPr lang="pt-BR" sz="1400" dirty="0">
                <a:solidFill>
                  <a:srgbClr val="0E2A47"/>
                </a:solidFill>
              </a:rPr>
              <a:t>) realização de cursos, provas e workshops 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4061130"/>
            <a:ext cx="668590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391703" y="4162575"/>
            <a:ext cx="6198959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iv</a:t>
            </a:r>
            <a:r>
              <a:rPr lang="pt-BR" sz="1400" dirty="0">
                <a:solidFill>
                  <a:srgbClr val="0E2A47"/>
                </a:solidFill>
              </a:rPr>
              <a:t>) transparência para as organizações que realizaram a avaliação MPS.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 MPS.BR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1922" y="40060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Fórum de </a:t>
            </a:r>
            <a:br>
              <a:rPr lang="pt-BR" sz="1800" dirty="0"/>
            </a:br>
            <a:r>
              <a:rPr lang="pt-BR" sz="1800" dirty="0"/>
              <a:t>Credenciamento e Controle (FCC)</a:t>
            </a:r>
            <a:endParaRPr sz="18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69545" y="38945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Equipe</a:t>
            </a:r>
            <a:br>
              <a:rPr lang="pt-BR" sz="1600" dirty="0"/>
            </a:br>
            <a:r>
              <a:rPr lang="pt-BR" sz="1600" dirty="0"/>
              <a:t>Técnica do Modelo (ETM)</a:t>
            </a:r>
            <a:endParaRPr sz="16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8457" y="39320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Unidade de Execução do Programa (UEP)</a:t>
            </a:r>
            <a:endParaRPr sz="16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710502"/>
            <a:ext cx="6692734" cy="57343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606323"/>
            <a:ext cx="6692734" cy="83391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CABE AO FCC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491521" y="1985963"/>
            <a:ext cx="5978361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(i) emitir parecer que subsidie as decisões da SOFTEX sobre o credenciamento de (II), (ICA) e (IA);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1272350" y="3200401"/>
            <a:ext cx="6539862" cy="292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</a:t>
            </a:r>
            <a:r>
              <a:rPr lang="pt-BR" sz="1400" dirty="0">
                <a:solidFill>
                  <a:srgbClr val="0E2A47"/>
                </a:solidFill>
              </a:rPr>
              <a:t>) monitorar os resultados das (II), (ICA) e (IA), emitindo parecer propondo à SOFTEX o seu descredenciamento no caso de atuação que comprometa a credibilidade do Programa MPS.BR.</a:t>
            </a:r>
            <a:endParaRPr sz="1400" dirty="0">
              <a:solidFill>
                <a:srgbClr val="0E2A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2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537178"/>
            <a:ext cx="73770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205990"/>
            <a:ext cx="7377092" cy="4712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68126" y="2943927"/>
            <a:ext cx="7353782" cy="51241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333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CABE AO ETM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82957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272349" y="1632145"/>
            <a:ext cx="7129637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(i) questões estratégicas relacionadas ao programa MPS.BR e aos modelos MPS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203772" y="3240225"/>
            <a:ext cx="7318136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iii</a:t>
            </a:r>
            <a:r>
              <a:rPr lang="pt-BR" sz="1400" dirty="0">
                <a:solidFill>
                  <a:srgbClr val="0E2A47"/>
                </a:solidFill>
              </a:rPr>
              <a:t>) ações visando a capacitação de profissionais das empresas dos implementadores dos modelos e guias MPS e dos avaliadores 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826735" y="2491797"/>
            <a:ext cx="7635213" cy="246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</a:t>
            </a:r>
            <a:r>
              <a:rPr lang="pt-BR" sz="1400" dirty="0">
                <a:solidFill>
                  <a:srgbClr val="0E2A47"/>
                </a:solidFill>
              </a:rPr>
              <a:t>) decisões sobre os aspectos técnicos relacionados à criação do programa e aprimoramento contínuo;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3695370"/>
            <a:ext cx="7353782" cy="57353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472520" y="4000035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iv</a:t>
            </a:r>
            <a:r>
              <a:rPr lang="pt-BR" sz="1400" dirty="0">
                <a:solidFill>
                  <a:srgbClr val="0E2A47"/>
                </a:solidFill>
              </a:rPr>
              <a:t>) tarefas relacionadas à divulgação, disseminação e internacionalização dos Modelos MPS;</a:t>
            </a:r>
          </a:p>
        </p:txBody>
      </p:sp>
      <p:sp>
        <p:nvSpPr>
          <p:cNvPr id="2" name="Google Shape;449;p29">
            <a:extLst>
              <a:ext uri="{FF2B5EF4-FFF2-40B4-BE49-F238E27FC236}">
                <a16:creationId xmlns:a16="http://schemas.microsoft.com/office/drawing/2014/main" id="{0D2C5417-8C49-0917-C4FE-C9A0C526FD79}"/>
              </a:ext>
            </a:extLst>
          </p:cNvPr>
          <p:cNvSpPr txBox="1">
            <a:spLocks/>
          </p:cNvSpPr>
          <p:nvPr/>
        </p:nvSpPr>
        <p:spPr>
          <a:xfrm>
            <a:off x="369800" y="816929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000" dirty="0"/>
              <a:t>Apoiar a SOFTEX em:</a:t>
            </a: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572A93EF-B7B9-2E88-B980-1A6B92C94508}"/>
              </a:ext>
            </a:extLst>
          </p:cNvPr>
          <p:cNvSpPr/>
          <p:nvPr/>
        </p:nvSpPr>
        <p:spPr>
          <a:xfrm rot="10800000">
            <a:off x="1151179" y="4409022"/>
            <a:ext cx="7353782" cy="3784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872280CC-A8F7-D71D-6990-7A54ADE6C379}"/>
              </a:ext>
            </a:extLst>
          </p:cNvPr>
          <p:cNvSpPr txBox="1">
            <a:spLocks/>
          </p:cNvSpPr>
          <p:nvPr/>
        </p:nvSpPr>
        <p:spPr>
          <a:xfrm>
            <a:off x="1472520" y="4507934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(v) na organização dos workshops do MPS (WAMPS).</a:t>
            </a:r>
          </a:p>
        </p:txBody>
      </p:sp>
    </p:spTree>
    <p:extLst>
      <p:ext uri="{BB962C8B-B14F-4D97-AF65-F5344CB8AC3E}">
        <p14:creationId xmlns:p14="http://schemas.microsoft.com/office/powerpoint/2010/main" val="8926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148938" y="2964211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MR-MPS-RH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68494" y="3492392"/>
            <a:ext cx="4448005" cy="140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Modelo de Referência MPS para Gestão de Pessoas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05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MR-MPS-RH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A definição dos processos segue os requisitos para um modelo de referência de processo apresentados na ISO/IEC 33004</a:t>
            </a:r>
            <a:endParaRPr sz="1600" dirty="0">
              <a:latin typeface="+mj-lt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1471</Words>
  <Application>Microsoft Office PowerPoint</Application>
  <PresentationFormat>Apresentação na tela (16:9)</PresentationFormat>
  <Paragraphs>167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Roboto Light</vt:lpstr>
      <vt:lpstr>Didact Gothic</vt:lpstr>
      <vt:lpstr>Times New Roman</vt:lpstr>
      <vt:lpstr>Arial</vt:lpstr>
      <vt:lpstr>Calibri</vt:lpstr>
      <vt:lpstr>Open Sans</vt:lpstr>
      <vt:lpstr>Roboto Black</vt:lpstr>
      <vt:lpstr>Bree Serif</vt:lpstr>
      <vt:lpstr>Roboto Mono Thin</vt:lpstr>
      <vt:lpstr>WEB PROPOSAL</vt:lpstr>
      <vt:lpstr>O QUE É?</vt:lpstr>
      <vt:lpstr>OBJETIVO</vt:lpstr>
      <vt:lpstr>META TÉCNICA</vt:lpstr>
      <vt:lpstr>META DE NEGÓCIO</vt:lpstr>
      <vt:lpstr>PROGRAMA MPS.BR</vt:lpstr>
      <vt:lpstr>CABE AO FCC</vt:lpstr>
      <vt:lpstr>CABE AO ETM</vt:lpstr>
      <vt:lpstr>MR-MPS-RH</vt:lpstr>
      <vt:lpstr>MR-MPS-RH</vt:lpstr>
      <vt:lpstr>INTRODUÇÃO </vt:lpstr>
      <vt:lpstr>Apresentação do PowerPoint</vt:lpstr>
      <vt:lpstr>Níveis de maturidade</vt:lpstr>
      <vt:lpstr>Níveis de maturidade</vt:lpstr>
      <vt:lpstr>Implementação do MPS-RH</vt:lpstr>
      <vt:lpstr>MA-MPS</vt:lpstr>
      <vt:lpstr>Tópicos</vt:lpstr>
      <vt:lpstr>MA-MPS</vt:lpstr>
      <vt:lpstr>Apresentação do PowerPoint</vt:lpstr>
      <vt:lpstr>Apresentação do PowerPoint</vt:lpstr>
      <vt:lpstr>Equipe de avaliação</vt:lpstr>
      <vt:lpstr>Processos e Subprocessos</vt:lpstr>
      <vt:lpstr>MN-MPS</vt:lpstr>
      <vt:lpstr>Introdução</vt:lpstr>
      <vt:lpstr>OBJETIVO</vt:lpstr>
      <vt:lpstr>Objetivos Específicos</vt:lpstr>
      <vt:lpstr>Metodologias</vt:lpstr>
      <vt:lpstr>Metodologias</vt:lpstr>
      <vt:lpstr>Análise de Casos e Pesquisa de Campo</vt:lpstr>
      <vt:lpstr>Resultados</vt:lpstr>
      <vt:lpstr>Exemplos de Algumas Empresas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BR</dc:title>
  <dc:creator>Eric Sanderson</dc:creator>
  <cp:lastModifiedBy>userlocal</cp:lastModifiedBy>
  <cp:revision>8</cp:revision>
  <dcterms:modified xsi:type="dcterms:W3CDTF">2023-03-14T22:14:34Z</dcterms:modified>
</cp:coreProperties>
</file>