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</p:sldIdLst>
  <p:sldSz cx="9144000" cy="5143500" type="screen16x9"/>
  <p:notesSz cx="6858000" cy="9144000"/>
  <p:embeddedFontLst>
    <p:embeddedFont>
      <p:font typeface="Bree Serif" panose="020B0604020202020204" charset="0"/>
      <p:regular r:id="rId10"/>
    </p:embeddedFont>
    <p:embeddedFont>
      <p:font typeface="Roboto Light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</p:embeddedFont>
    <p:embeddedFont>
      <p:font typeface="Roboto Mono Thin" panose="020B0604020202020204" charset="0"/>
      <p:regular r:id="rId20"/>
      <p:bold r:id="rId21"/>
      <p:italic r:id="rId22"/>
      <p:boldItalic r:id="rId23"/>
    </p:embeddedFont>
    <p:embeddedFont>
      <p:font typeface="Roboto Black" panose="020B0604020202020204" charset="0"/>
      <p:bold r:id="rId24"/>
      <p:boldItalic r:id="rId25"/>
    </p:embeddedFont>
    <p:embeddedFont>
      <p:font typeface="Didact Gothic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C0D062-733B-4A85-912E-BDCC177D4D37}">
  <a:tblStyle styleId="{F8C0D062-733B-4A85-912E-BDCC177D4D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8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MA-MPS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803135" y="4181149"/>
            <a:ext cx="1563839" cy="785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Método de avaliação para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MPS-BR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Tópicos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Porquê é importante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</a:t>
            </a:r>
            <a:r>
              <a:rPr lang="es" dirty="0"/>
              <a:t>ara as empresas?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Melhorias, vantagens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Processos e subprocessos</a:t>
            </a:r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 que é?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8444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Resutados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C9B40B99-2177-4DDE-94A3-3F6F7BEB543B}"/>
              </a:ext>
            </a:extLst>
          </p:cNvPr>
          <p:cNvSpPr>
            <a:spLocks noGrp="1"/>
          </p:cNvSpPr>
          <p:nvPr>
            <p:ph type="ctrTitle" idx="5"/>
          </p:nvPr>
        </p:nvSpPr>
        <p:spPr/>
        <p:txBody>
          <a:bodyPr/>
          <a:lstStyle/>
          <a:p>
            <a:r>
              <a:rPr lang="pt-BR" dirty="0"/>
              <a:t>Como funciona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MA-MPS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efinido com base na série de normas internacionais </a:t>
            </a:r>
            <a:r>
              <a:rPr lang="pt-BR" sz="3200" b="0" i="0" dirty="0">
                <a:solidFill>
                  <a:srgbClr val="7A7A7A"/>
                </a:solidFill>
                <a:effectLst/>
                <a:latin typeface="Open Sans" panose="020B0604020202020204" pitchFamily="34" charset="0"/>
              </a:rPr>
              <a:t> </a:t>
            </a:r>
            <a:r>
              <a:rPr lang="pt-BR" sz="1800" dirty="0">
                <a:latin typeface="Arial" panose="020B0604020202020204" pitchFamily="34" charset="0"/>
                <a:ea typeface="Calibri" panose="020F0502020204030204" pitchFamily="34" charset="0"/>
              </a:rPr>
              <a:t>ISO/IEC 15504</a:t>
            </a:r>
            <a:endParaRPr sz="18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563024" y="1633780"/>
            <a:ext cx="3457500" cy="2665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0">
              <a:lnSpc>
                <a:spcPct val="150000"/>
              </a:lnSpc>
              <a:spcAft>
                <a:spcPts val="800"/>
              </a:spcAft>
            </a:pPr>
            <a:r>
              <a:rPr lang="pt-BR" sz="1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propósito do Processo e Método de Avaliação MA-MPS é verificar a maturidade da unidade organizacional na execução de seus processos de software, serviços ou gestão de pessoas. O processo de avaliação descreve o conjunto de atividades e tarefas a serem realizadas para atingir este propósito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AA5DB4DA-7DC9-C7FB-C1EF-635379F8F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2369"/>
              </p:ext>
            </p:extLst>
          </p:nvPr>
        </p:nvGraphicFramePr>
        <p:xfrm>
          <a:off x="1524000" y="1682750"/>
          <a:ext cx="6096000" cy="457200"/>
        </p:xfrm>
        <a:graphic>
          <a:graphicData uri="http://schemas.openxmlformats.org/drawingml/2006/table">
            <a:tbl>
              <a:tblPr firstRow="1" bandRow="1">
                <a:tableStyleId>{F8C0D062-733B-4A85-912E-BDCC177D4D37}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12012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2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Avaliação de 3 a 8 pessoas, sendo: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95472"/>
                  </a:ext>
                </a:extLst>
              </a:tr>
            </a:tbl>
          </a:graphicData>
        </a:graphic>
      </p:graphicFrame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B2305800-7D45-A4A4-3B80-7BA772AC5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27195"/>
              </p:ext>
            </p:extLst>
          </p:nvPr>
        </p:nvGraphicFramePr>
        <p:xfrm>
          <a:off x="1524000" y="2139950"/>
          <a:ext cx="6096000" cy="1645920"/>
        </p:xfrm>
        <a:graphic>
          <a:graphicData uri="http://schemas.openxmlformats.org/drawingml/2006/table">
            <a:tbl>
              <a:tblPr firstRow="1" bandRow="1">
                <a:tableStyleId>{F8C0D062-733B-4A85-912E-BDCC177D4D37}</a:tableStyleId>
              </a:tblPr>
              <a:tblGrid>
                <a:gridCol w="3035300">
                  <a:extLst>
                    <a:ext uri="{9D8B030D-6E8A-4147-A177-3AD203B41FA5}">
                      <a16:colId xmlns:a16="http://schemas.microsoft.com/office/drawing/2014/main" val="1915634191"/>
                    </a:ext>
                  </a:extLst>
                </a:gridCol>
                <a:gridCol w="3060700">
                  <a:extLst>
                    <a:ext uri="{9D8B030D-6E8A-4147-A177-3AD203B41FA5}">
                      <a16:colId xmlns:a16="http://schemas.microsoft.com/office/drawing/2014/main" val="267679209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2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Equipe de Avaliação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1 avaliador líder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1 avaliador adjunto (no mínimo)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1 técnico da empresa (no mínimo)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8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2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Duração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18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2 a 4 dias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64928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2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Validade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18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3 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22887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E837CE-BE11-D6F0-1FCB-C41C758C99BE}"/>
              </a:ext>
            </a:extLst>
          </p:cNvPr>
          <p:cNvSpPr txBox="1"/>
          <p:nvPr/>
        </p:nvSpPr>
        <p:spPr>
          <a:xfrm>
            <a:off x="1085850" y="761653"/>
            <a:ext cx="697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ts val="3000"/>
            </a:pPr>
            <a:r>
              <a:rPr lang="pt-BR" sz="24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Como funciona?</a:t>
            </a:r>
          </a:p>
        </p:txBody>
      </p:sp>
      <p:cxnSp>
        <p:nvCxnSpPr>
          <p:cNvPr id="14" name="Google Shape;600;p30">
            <a:extLst>
              <a:ext uri="{FF2B5EF4-FFF2-40B4-BE49-F238E27FC236}">
                <a16:creationId xmlns:a16="http://schemas.microsoft.com/office/drawing/2014/main" id="{F71A7ED7-4FF7-1A60-C29A-4F51FD297438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263461" y="408133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FFFFFF"/>
              </a:buClr>
              <a:buSzPts val="30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Documentar os resultados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178225" y="301240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Realizar a avaliação final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263461" y="197781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FFFFFF"/>
              </a:buClr>
              <a:buSzPts val="30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Realizar a avaliação inicial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015071" y="13963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Subprocessos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71689" y="746231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6" name="Google Shape;436;p28"/>
          <p:cNvSpPr/>
          <p:nvPr/>
        </p:nvSpPr>
        <p:spPr>
          <a:xfrm>
            <a:off x="32341" y="3761833"/>
            <a:ext cx="1178225" cy="1262263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113624" y="3880438"/>
            <a:ext cx="950976" cy="992913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521923" y="3915598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113624" y="3921283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1689" y="4376895"/>
            <a:ext cx="584612" cy="530853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02;p28">
            <a:extLst>
              <a:ext uri="{FF2B5EF4-FFF2-40B4-BE49-F238E27FC236}">
                <a16:creationId xmlns:a16="http://schemas.microsoft.com/office/drawing/2014/main" id="{60AD09FD-9331-373B-B116-F9457F781308}"/>
              </a:ext>
            </a:extLst>
          </p:cNvPr>
          <p:cNvSpPr/>
          <p:nvPr/>
        </p:nvSpPr>
        <p:spPr>
          <a:xfrm>
            <a:off x="1284416" y="94322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Preparar a realização da 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avaliação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502449-88D4-59C5-3F2C-77065F470693}"/>
              </a:ext>
            </a:extLst>
          </p:cNvPr>
          <p:cNvSpPr txBox="1"/>
          <p:nvPr/>
        </p:nvSpPr>
        <p:spPr>
          <a:xfrm>
            <a:off x="3757220" y="810562"/>
            <a:ext cx="522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Viabilizar a avaliação;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Planejar a avaliação;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Preparar a avaliação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DF5148-3E0D-5945-51DB-FAF21B55844D}"/>
              </a:ext>
            </a:extLst>
          </p:cNvPr>
          <p:cNvSpPr txBox="1"/>
          <p:nvPr/>
        </p:nvSpPr>
        <p:spPr>
          <a:xfrm>
            <a:off x="3757219" y="1835598"/>
            <a:ext cx="509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Conduzir a avaliação inicial;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Completar a preparação da avaliação.</a:t>
            </a:r>
          </a:p>
          <a:p>
            <a:endParaRPr lang="pt-BR"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820BC0-F90B-7353-3E80-9168A87FA589}"/>
              </a:ext>
            </a:extLst>
          </p:cNvPr>
          <p:cNvSpPr txBox="1"/>
          <p:nvPr/>
        </p:nvSpPr>
        <p:spPr>
          <a:xfrm>
            <a:off x="3695751" y="2920345"/>
            <a:ext cx="5344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Conduzir a avaliação final;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Avaliar a execução do processo de avaliação</a:t>
            </a:r>
            <a:r>
              <a:rPr lang="pt-BR" dirty="0"/>
              <a:t>.;</a:t>
            </a:r>
          </a:p>
          <a:p>
            <a:endParaRPr lang="pt-BR"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C2B99FD-79F3-1071-3B10-570D0EB8C973}"/>
              </a:ext>
            </a:extLst>
          </p:cNvPr>
          <p:cNvSpPr txBox="1"/>
          <p:nvPr/>
        </p:nvSpPr>
        <p:spPr>
          <a:xfrm>
            <a:off x="3695751" y="3935155"/>
            <a:ext cx="501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Relatar os resultados;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Registrar resultados.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Benefícios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188</Words>
  <Application>Microsoft Office PowerPoint</Application>
  <PresentationFormat>Apresentação na tela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Bree Serif</vt:lpstr>
      <vt:lpstr>Roboto Light</vt:lpstr>
      <vt:lpstr>Calibri</vt:lpstr>
      <vt:lpstr>Open Sans</vt:lpstr>
      <vt:lpstr>Roboto Mono Thin</vt:lpstr>
      <vt:lpstr>Roboto Black</vt:lpstr>
      <vt:lpstr>Didact Gothic</vt:lpstr>
      <vt:lpstr>Times New Roman</vt:lpstr>
      <vt:lpstr>Arial</vt:lpstr>
      <vt:lpstr>WEB PROPOSAL</vt:lpstr>
      <vt:lpstr>MA-MPS</vt:lpstr>
      <vt:lpstr>Tópicos</vt:lpstr>
      <vt:lpstr>MA-MPS</vt:lpstr>
      <vt:lpstr>Apresentação do PowerPoint</vt:lpstr>
      <vt:lpstr>Apresentação do PowerPoint</vt:lpstr>
      <vt:lpstr>Subprocessos</vt:lpstr>
      <vt:lpstr>Benefícios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 BR</dc:title>
  <cp:lastModifiedBy>userlocal</cp:lastModifiedBy>
  <cp:revision>4</cp:revision>
  <dcterms:modified xsi:type="dcterms:W3CDTF">2023-03-11T00:59:21Z</dcterms:modified>
</cp:coreProperties>
</file>