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70" r:id="rId7"/>
    <p:sldId id="268" r:id="rId8"/>
    <p:sldId id="260" r:id="rId9"/>
    <p:sldId id="261" r:id="rId10"/>
    <p:sldId id="27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D8A9E-0AF0-44F4-AEC4-2E3BDC542AC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104670-C166-4FDC-B17B-602E63E8271F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Covers final reports. </a:t>
          </a:r>
        </a:p>
      </dgm:t>
    </dgm:pt>
    <dgm:pt modelId="{47F19580-FBE8-4CF3-9351-CA67A8A0D4FB}" type="parTrans" cxnId="{407832FF-21D5-4520-9C70-C59FCA857139}">
      <dgm:prSet/>
      <dgm:spPr/>
      <dgm:t>
        <a:bodyPr/>
        <a:lstStyle/>
        <a:p>
          <a:endParaRPr lang="en-US"/>
        </a:p>
      </dgm:t>
    </dgm:pt>
    <dgm:pt modelId="{3F071099-22FC-4CD2-96C1-A2E9B71716CF}" type="sibTrans" cxnId="{407832FF-21D5-4520-9C70-C59FCA857139}">
      <dgm:prSet/>
      <dgm:spPr/>
      <dgm:t>
        <a:bodyPr/>
        <a:lstStyle/>
        <a:p>
          <a:endParaRPr lang="en-US"/>
        </a:p>
      </dgm:t>
    </dgm:pt>
    <dgm:pt modelId="{A9C6B61D-D611-4587-9CE9-BDF02637498D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Clearly articulates exactly what documents will be delivered. </a:t>
          </a:r>
        </a:p>
      </dgm:t>
    </dgm:pt>
    <dgm:pt modelId="{BE287B12-D0FE-4300-87B3-818EFBB53FCC}" type="parTrans" cxnId="{46AE5581-C6A6-48B6-980D-187E4E9EB437}">
      <dgm:prSet/>
      <dgm:spPr/>
      <dgm:t>
        <a:bodyPr/>
        <a:lstStyle/>
        <a:p>
          <a:endParaRPr lang="en-US"/>
        </a:p>
      </dgm:t>
    </dgm:pt>
    <dgm:pt modelId="{216268A7-B520-4273-9839-BB433F448800}" type="sibTrans" cxnId="{46AE5581-C6A6-48B6-980D-187E4E9EB437}">
      <dgm:prSet/>
      <dgm:spPr/>
      <dgm:t>
        <a:bodyPr/>
        <a:lstStyle/>
        <a:p>
          <a:endParaRPr lang="en-US"/>
        </a:p>
      </dgm:t>
    </dgm:pt>
    <dgm:pt modelId="{8F7E3958-4723-46B0-8EF2-0CEF416E7F3C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Covers the executive summary and a technical findings report. </a:t>
          </a:r>
        </a:p>
      </dgm:t>
    </dgm:pt>
    <dgm:pt modelId="{C3E2EAA1-2387-46D9-B312-9AD02A675D7B}" type="parTrans" cxnId="{F08ACD95-D8D5-4574-8418-8B36A9F3AE21}">
      <dgm:prSet/>
      <dgm:spPr/>
      <dgm:t>
        <a:bodyPr/>
        <a:lstStyle/>
        <a:p>
          <a:endParaRPr lang="en-US"/>
        </a:p>
      </dgm:t>
    </dgm:pt>
    <dgm:pt modelId="{C69CACBD-5AE7-4946-AD5C-07E561B59B0E}" type="sibTrans" cxnId="{F08ACD95-D8D5-4574-8418-8B36A9F3AE21}">
      <dgm:prSet/>
      <dgm:spPr/>
      <dgm:t>
        <a:bodyPr/>
        <a:lstStyle/>
        <a:p>
          <a:endParaRPr lang="en-US"/>
        </a:p>
      </dgm:t>
    </dgm:pt>
    <dgm:pt modelId="{9A909073-8C1F-4017-A1CB-E34B64627724}" type="pres">
      <dgm:prSet presAssocID="{509D8A9E-0AF0-44F4-AEC4-2E3BDC542ACF}" presName="linear" presStyleCnt="0">
        <dgm:presLayoutVars>
          <dgm:animLvl val="lvl"/>
          <dgm:resizeHandles val="exact"/>
        </dgm:presLayoutVars>
      </dgm:prSet>
      <dgm:spPr/>
    </dgm:pt>
    <dgm:pt modelId="{BD4A51E2-5E73-4432-A6D2-5663F869EAA9}" type="pres">
      <dgm:prSet presAssocID="{73104670-C166-4FDC-B17B-602E63E827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03B15E-42DC-4D7D-BD45-078B5B254B70}" type="pres">
      <dgm:prSet presAssocID="{3F071099-22FC-4CD2-96C1-A2E9B71716CF}" presName="spacer" presStyleCnt="0"/>
      <dgm:spPr/>
    </dgm:pt>
    <dgm:pt modelId="{89D375BE-0780-4C1F-A63F-991899CB1B93}" type="pres">
      <dgm:prSet presAssocID="{A9C6B61D-D611-4587-9CE9-BDF026374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BC271A-F2BB-4D60-9747-2AFAE466CE3B}" type="pres">
      <dgm:prSet presAssocID="{216268A7-B520-4273-9839-BB433F448800}" presName="spacer" presStyleCnt="0"/>
      <dgm:spPr/>
    </dgm:pt>
    <dgm:pt modelId="{93E6E2EC-DEFA-4EF1-B478-DA5465AC7CE6}" type="pres">
      <dgm:prSet presAssocID="{8F7E3958-4723-46B0-8EF2-0CEF416E7F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333003-53A5-4EED-89E2-2958E5FB6C77}" type="presOf" srcId="{509D8A9E-0AF0-44F4-AEC4-2E3BDC542ACF}" destId="{9A909073-8C1F-4017-A1CB-E34B64627724}" srcOrd="0" destOrd="0" presId="urn:microsoft.com/office/officeart/2005/8/layout/vList2"/>
    <dgm:cxn modelId="{744A1F29-0EBD-415A-A313-6D4D5E414B7F}" type="presOf" srcId="{A9C6B61D-D611-4587-9CE9-BDF02637498D}" destId="{89D375BE-0780-4C1F-A63F-991899CB1B93}" srcOrd="0" destOrd="0" presId="urn:microsoft.com/office/officeart/2005/8/layout/vList2"/>
    <dgm:cxn modelId="{46AE5581-C6A6-48B6-980D-187E4E9EB437}" srcId="{509D8A9E-0AF0-44F4-AEC4-2E3BDC542ACF}" destId="{A9C6B61D-D611-4587-9CE9-BDF02637498D}" srcOrd="1" destOrd="0" parTransId="{BE287B12-D0FE-4300-87B3-818EFBB53FCC}" sibTransId="{216268A7-B520-4273-9839-BB433F448800}"/>
    <dgm:cxn modelId="{F08ACD95-D8D5-4574-8418-8B36A9F3AE21}" srcId="{509D8A9E-0AF0-44F4-AEC4-2E3BDC542ACF}" destId="{8F7E3958-4723-46B0-8EF2-0CEF416E7F3C}" srcOrd="2" destOrd="0" parTransId="{C3E2EAA1-2387-46D9-B312-9AD02A675D7B}" sibTransId="{C69CACBD-5AE7-4946-AD5C-07E561B59B0E}"/>
    <dgm:cxn modelId="{FBB0C5A2-1D7C-446F-BD74-24356B8E294D}" type="presOf" srcId="{8F7E3958-4723-46B0-8EF2-0CEF416E7F3C}" destId="{93E6E2EC-DEFA-4EF1-B478-DA5465AC7CE6}" srcOrd="0" destOrd="0" presId="urn:microsoft.com/office/officeart/2005/8/layout/vList2"/>
    <dgm:cxn modelId="{EEAB26BA-C55C-4B09-8ECC-CE25887CFFB5}" type="presOf" srcId="{73104670-C166-4FDC-B17B-602E63E8271F}" destId="{BD4A51E2-5E73-4432-A6D2-5663F869EAA9}" srcOrd="0" destOrd="0" presId="urn:microsoft.com/office/officeart/2005/8/layout/vList2"/>
    <dgm:cxn modelId="{407832FF-21D5-4520-9C70-C59FCA857139}" srcId="{509D8A9E-0AF0-44F4-AEC4-2E3BDC542ACF}" destId="{73104670-C166-4FDC-B17B-602E63E8271F}" srcOrd="0" destOrd="0" parTransId="{47F19580-FBE8-4CF3-9351-CA67A8A0D4FB}" sibTransId="{3F071099-22FC-4CD2-96C1-A2E9B71716CF}"/>
    <dgm:cxn modelId="{661BFF62-57C1-469A-968A-A7C6A869122B}" type="presParOf" srcId="{9A909073-8C1F-4017-A1CB-E34B64627724}" destId="{BD4A51E2-5E73-4432-A6D2-5663F869EAA9}" srcOrd="0" destOrd="0" presId="urn:microsoft.com/office/officeart/2005/8/layout/vList2"/>
    <dgm:cxn modelId="{BB9AE2F8-DC5F-49EA-961E-FECF5C328D09}" type="presParOf" srcId="{9A909073-8C1F-4017-A1CB-E34B64627724}" destId="{8203B15E-42DC-4D7D-BD45-078B5B254B70}" srcOrd="1" destOrd="0" presId="urn:microsoft.com/office/officeart/2005/8/layout/vList2"/>
    <dgm:cxn modelId="{909D7BDA-C2BA-4E9E-9A9A-061653C45D0E}" type="presParOf" srcId="{9A909073-8C1F-4017-A1CB-E34B64627724}" destId="{89D375BE-0780-4C1F-A63F-991899CB1B93}" srcOrd="2" destOrd="0" presId="urn:microsoft.com/office/officeart/2005/8/layout/vList2"/>
    <dgm:cxn modelId="{BA2846A8-043A-4C10-AE21-A20415E8AB24}" type="presParOf" srcId="{9A909073-8C1F-4017-A1CB-E34B64627724}" destId="{A7BC271A-F2BB-4D60-9747-2AFAE466CE3B}" srcOrd="3" destOrd="0" presId="urn:microsoft.com/office/officeart/2005/8/layout/vList2"/>
    <dgm:cxn modelId="{6F042EEE-7EB1-48D4-B424-E08CA7251C03}" type="presParOf" srcId="{9A909073-8C1F-4017-A1CB-E34B64627724}" destId="{93E6E2EC-DEFA-4EF1-B478-DA5465AC7C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A51E2-5E73-4432-A6D2-5663F869EAA9}">
      <dsp:nvSpPr>
        <dsp:cNvPr id="0" name=""/>
        <dsp:cNvSpPr/>
      </dsp:nvSpPr>
      <dsp:spPr>
        <a:xfrm>
          <a:off x="0" y="227962"/>
          <a:ext cx="4895786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Covers final reports. </a:t>
          </a:r>
        </a:p>
      </dsp:txBody>
      <dsp:txXfrm>
        <a:off x="59399" y="287361"/>
        <a:ext cx="4776988" cy="1098002"/>
      </dsp:txXfrm>
    </dsp:sp>
    <dsp:sp modelId="{89D375BE-0780-4C1F-A63F-991899CB1B93}">
      <dsp:nvSpPr>
        <dsp:cNvPr id="0" name=""/>
        <dsp:cNvSpPr/>
      </dsp:nvSpPr>
      <dsp:spPr>
        <a:xfrm>
          <a:off x="0" y="1631963"/>
          <a:ext cx="4895786" cy="1216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Clearly articulates exactly what documents will be delivered. </a:t>
          </a:r>
        </a:p>
      </dsp:txBody>
      <dsp:txXfrm>
        <a:off x="59399" y="1691362"/>
        <a:ext cx="4776988" cy="1098002"/>
      </dsp:txXfrm>
    </dsp:sp>
    <dsp:sp modelId="{93E6E2EC-DEFA-4EF1-B478-DA5465AC7CE6}">
      <dsp:nvSpPr>
        <dsp:cNvPr id="0" name=""/>
        <dsp:cNvSpPr/>
      </dsp:nvSpPr>
      <dsp:spPr>
        <a:xfrm>
          <a:off x="0" y="3035963"/>
          <a:ext cx="4895786" cy="1216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Covers the executive summary and a technical findings report. </a:t>
          </a:r>
        </a:p>
      </dsp:txBody>
      <dsp:txXfrm>
        <a:off x="59399" y="3095362"/>
        <a:ext cx="477698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1C95-F6F5-4E0F-A349-FE19CFBD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E7173-8442-4638-98C0-58D0672BC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A310-DABB-48D0-94E4-A96111A1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3731-F7B9-4FD3-9FA4-C3FC5824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37A2-167F-4408-9268-408CE3F2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6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4F04-BDD4-4658-8A2B-105F2D0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9B112-3ADC-4B62-9010-A65412BD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F03D-938B-436F-BED1-C63D79D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63AE-4C3C-4D3F-B9BE-3CA027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C263-AAFF-462F-B877-50F96C7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586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F97A9-D1D7-454B-83AD-D55D71B3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6B220-D0CC-4E32-A942-BC70DF99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D39-125A-42C5-BDB5-A7DB359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B1F4-BBBF-4322-AD35-C8DCD3C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2C7E-65FD-4241-8F8F-6B0866BF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08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10-0F14-48E2-A0BC-E6D978A1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8630-8E1C-4036-8ACC-9AF68FEC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9772-3650-4E18-8493-5481C3B1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51BC-CA50-4417-B1F0-2711A7B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64E1-DD5A-4761-A69C-4E00447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B993-6575-4735-A4F6-80246321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B940-C70C-46D8-AD29-C709B49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1668-1119-4E28-89DE-0A7AC1E7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EC26-D45A-49E6-9A51-BF1B9DC6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8D9B-9B47-4706-9CD1-26529F6E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34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7269-6200-4586-B95A-8E4D6173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983-FE85-4C06-AA88-924C0010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4B5F-27AA-49FA-AA6E-ED045966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FDB0-6D23-4104-828F-0981595D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976C-E4B2-4477-9CD3-957B09AB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1A40-FD74-4BC9-8694-AED5A79B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977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B02-86A4-46CC-8B0B-09DF65C3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101-FDE1-4D1C-ADB1-108DBB04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B1949-B581-4A35-B94E-F7ACDD37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4B292-1589-4E36-950C-8D1E1994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657C3-7C5A-48C2-BB11-256E7CCF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DF014-0F46-4893-B0A0-A3705299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52EFB-854B-4A51-BEAF-218C5CEC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FF480-30F2-4CAC-9ACC-5D1E1494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655E-7F1A-43A3-A4D2-F866A24D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682CE-B4D0-4C75-9298-5378ECB7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BDDD-E692-48F0-B7A5-CA3A29EA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274C-B227-4934-8750-A7B12933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44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4950-364D-4C91-AFE8-8F498F16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174D6-84C3-4152-A83F-B106048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62B0-561C-4B6B-B8AE-B3824EA8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35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1C02-F90C-4F19-B4B2-AB8C8197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7F08-CEBA-4BEA-A8BA-761B3B77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1E45-738E-4621-BC81-7AD33C9F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CD4B-5202-4585-8662-83BE224D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F2BF-A689-433E-8210-A99BF355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230D-D2E8-4F7C-95B2-BEE18BB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63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42E-2844-42D4-B5E2-A7141C43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247BB-1ECF-4BBD-8136-DDAF04E66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6885-8D90-44FA-B83B-FC969FA6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03E5-C05A-45DA-BB19-CEBBA5F3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F1F3-DA4C-4C2E-9E55-AFFA59F6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80D1-2F18-4CE3-BD70-5EE5045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0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E917D-4F98-4B73-8CF1-5614BB34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D45F-80AE-4C0E-B413-903EB7C5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A959-C163-4132-96C3-78B0DA78A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2E57-9D29-4BCC-BCF6-5B82271D0353}" type="datetimeFigureOut">
              <a:rPr lang="en-PH" smtClean="0"/>
              <a:t>24/11/2021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AD03-859A-4673-AF66-0EC64008A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EFED-AA6D-4EED-B7E6-7E957DCA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6FEB-E792-461F-9A38-5C8773521B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22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A3118-A0F3-4681-B618-97B983A2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526" y="39072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PH" sz="4800" dirty="0">
                <a:latin typeface="Arial" panose="020B0604020202020204" pitchFamily="34" charset="0"/>
                <a:cs typeface="Arial" panose="020B0604020202020204" pitchFamily="34" charset="0"/>
              </a:rPr>
              <a:t>Statement of Work (SOW)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A237-A524-47E8-90F8-67EC945DA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95" y="4559611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Cyber Security Exam Prep </a:t>
            </a:r>
          </a:p>
          <a:p>
            <a:pPr algn="l"/>
            <a:r>
              <a:rPr lang="en-US" dirty="0"/>
              <a:t>Prof. 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06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21D8-2427-4432-B05D-F93EE39F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5752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606-58B3-41FE-915C-6513D232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39" y="2027018"/>
            <a:ext cx="9621522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onsite location or remote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1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4D48F-821B-49AB-87BD-BFC70D7F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Payment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A51A-9189-4FED-8B12-9F5CA624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74" y="2027018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 dates and terms for payments. </a:t>
            </a:r>
          </a:p>
          <a:p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Payment methods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Net 30 -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total amount is due within 30 days of the delivery of the final report. 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Half Upfront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 half of the total bill upfront before testing begins. Common for longer-term engagements. </a:t>
            </a:r>
          </a:p>
          <a:p>
            <a:pPr lvl="1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Recurring - Used for long-term engagements</a:t>
            </a:r>
          </a:p>
          <a:p>
            <a:pPr lvl="1"/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9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27018"/>
            <a:ext cx="9842543" cy="280039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of the following documents describes specific activities, deliverables, and schedules for a penetration tester?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NDA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MSA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SOW</a:t>
            </a: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MOU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8" y="2027018"/>
            <a:ext cx="100750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Penetration-testing activities have concluded, and the initial findings have been reviewed with the client. Which of the following best describes the NEXT step in the engagement?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 Acceptance by the client and sign-off on the final report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Scheduling of follow-up actions and retesting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Attestation of findings and delivery of the report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Review of the lessons learned during the engagement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A9CE-2895-4350-9840-42D2C20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5F4-96F2-4769-A5E8-11ABA3F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8" y="2027018"/>
            <a:ext cx="10075019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client asks a penetration tester to add more addresses to a test currently in progress. Which of the following would define the target list?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 Rules of Engagement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 Master Services Agreement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Statement of Work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End-user license agreement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233F5-6186-41F7-9791-B051C283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61744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Statement of Work: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6608AC-7BC6-46C5-A97D-2CB09EA2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35672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Outlines the work you are going to perform. This is typically the first step you would want to complete with your stakeholders before starting a project.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following: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are to deliver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responsibilities to the customer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5DA0-FE38-4431-8D9D-E5F5C2A7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03" y="71336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PH" sz="4000" dirty="0">
                <a:latin typeface="Arial" panose="020B0604020202020204" pitchFamily="34" charset="0"/>
                <a:cs typeface="Arial" panose="020B0604020202020204" pitchFamily="34" charset="0"/>
              </a:rPr>
              <a:t>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ED8-C385-4C9C-B822-83D43F4D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03" y="1697675"/>
            <a:ext cx="8074815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scope of work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schedule of the work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pricing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deliverables at the end of all the penetration tests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Location - specific onsite location or remote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The payment terms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signatures</a:t>
            </a:r>
          </a:p>
        </p:txBody>
      </p:sp>
    </p:spTree>
    <p:extLst>
      <p:ext uri="{BB962C8B-B14F-4D97-AF65-F5344CB8AC3E}">
        <p14:creationId xmlns:p14="http://schemas.microsoft.com/office/powerpoint/2010/main" val="41525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08F5D-02A3-4C71-8842-D7ABE1DA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709" y="418029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172C-C189-40B8-A9B2-5D1041A9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09" y="1760305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sum of all the boundaries of an engagement.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combination of all items to be tested or to be specifically excluded from that engagement.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clear understanding between both parties.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Necessary to prevent unaffiliated systems from being compromised during the penetration test.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Ensures that all the items discussed will be covered.</a:t>
            </a:r>
            <a:endParaRPr lang="en-P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5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F1F1-F87B-43B8-994E-707966E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6"/>
            <a:ext cx="8074815" cy="1230576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3A-9305-40F8-8899-836E2D3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26859"/>
            <a:ext cx="8074815" cy="3842590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Demographics of the organization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Known threats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Assets to be protected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Architectural design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and roles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Interfaces and entry points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Authentication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Authorization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8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F1F1-F87B-43B8-994E-707966E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41516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Scope of the Work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3A-9305-40F8-8899-836E2D3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20499"/>
            <a:ext cx="9828237" cy="4247612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Domain IP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architecture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information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 addresses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Server, DNS server, other services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system structure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scope/Out of scope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the scope covers the project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7C013-1682-4CAB-85F6-DF180E78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Schedule of Work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C0D3-8E9F-4E6B-8C2D-F0E92A90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11426"/>
            <a:ext cx="9940778" cy="280039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Explicit start and end dates.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does the customer want the active portions (scanning, enumeration, exploitation, etc. . . ) of the penetration test conducted?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business hours?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business hours?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weekends?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clear timeline should be established for the engagement.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everyone involved to more clearly identify the work that is to be done. 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6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C590E-E4DB-45F4-8785-E64BE9A8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5583B-A61E-4DBA-B264-6C7A5D57A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31415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67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21D8-2427-4432-B05D-F93EE39F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65752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606-58B3-41FE-915C-6513D232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39" y="2027018"/>
            <a:ext cx="9621522" cy="280039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have a fixed price for the requested assessment services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sure to cross reference the quote to ensure that the price in the SOW is the correct price.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SOW is a legal document and therefore will supersede any prior documentation.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9E7BAC-70BA-41EE-BBC9-D90DF0938EC9}"/>
</file>

<file path=customXml/itemProps2.xml><?xml version="1.0" encoding="utf-8"?>
<ds:datastoreItem xmlns:ds="http://schemas.openxmlformats.org/officeDocument/2006/customXml" ds:itemID="{77DDDAA1-AD10-4873-9892-AB80FD6F6971}"/>
</file>

<file path=customXml/itemProps3.xml><?xml version="1.0" encoding="utf-8"?>
<ds:datastoreItem xmlns:ds="http://schemas.openxmlformats.org/officeDocument/2006/customXml" ds:itemID="{DCC76D7F-2596-4DDB-BD0D-D6B03F4D8A10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626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Statement of Work (SOW)</vt:lpstr>
      <vt:lpstr>Statement of Work:</vt:lpstr>
      <vt:lpstr>Statement of Work</vt:lpstr>
      <vt:lpstr>Scope of the Work</vt:lpstr>
      <vt:lpstr>Scope of the Work</vt:lpstr>
      <vt:lpstr>Scope of the Work</vt:lpstr>
      <vt:lpstr>Schedule of Work</vt:lpstr>
      <vt:lpstr>Deliverables</vt:lpstr>
      <vt:lpstr>Price</vt:lpstr>
      <vt:lpstr>Location</vt:lpstr>
      <vt:lpstr>Payment Terms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Work</dc:title>
  <dc:creator>cliff krahenbill</dc:creator>
  <cp:lastModifiedBy>cliff krahenbill</cp:lastModifiedBy>
  <cp:revision>11</cp:revision>
  <dcterms:created xsi:type="dcterms:W3CDTF">2021-11-21T03:08:22Z</dcterms:created>
  <dcterms:modified xsi:type="dcterms:W3CDTF">2021-11-24T08:03:54Z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