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0" r:id="rId5"/>
    <p:sldId id="261" r:id="rId6"/>
    <p:sldId id="262" r:id="rId7"/>
    <p:sldId id="263" r:id="rId8"/>
    <p:sldId id="264" r:id="rId9"/>
    <p:sldId id="25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47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13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08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841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038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29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344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34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041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6733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935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752611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wasp.org/Top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63" name="Rectangle 6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E7F6B6B5-40A5-492F-ADB5-5BBE4067B81D}"/>
              </a:ext>
            </a:extLst>
          </p:cNvPr>
          <p:cNvSpPr>
            <a:spLocks noGrp="1"/>
          </p:cNvSpPr>
          <p:nvPr>
            <p:ph type="ctrTitle"/>
          </p:nvPr>
        </p:nvSpPr>
        <p:spPr>
          <a:xfrm>
            <a:off x="584200" y="1524001"/>
            <a:ext cx="3412067" cy="3478384"/>
          </a:xfrm>
        </p:spPr>
        <p:txBody>
          <a:bodyPr>
            <a:normAutofit/>
          </a:bodyPr>
          <a:lstStyle/>
          <a:p>
            <a:pPr algn="ctr"/>
            <a:r>
              <a:rPr lang="en-US" dirty="0">
                <a:solidFill>
                  <a:srgbClr val="FFFFFF"/>
                </a:solidFill>
              </a:rPr>
              <a:t>OWASP</a:t>
            </a:r>
            <a:br>
              <a:rPr lang="en-US" dirty="0">
                <a:solidFill>
                  <a:srgbClr val="FFFFFF"/>
                </a:solidFill>
              </a:rPr>
            </a:br>
            <a:br>
              <a:rPr lang="en-US" dirty="0">
                <a:solidFill>
                  <a:srgbClr val="FFFFFF"/>
                </a:solidFill>
              </a:rPr>
            </a:br>
            <a:r>
              <a:rPr lang="en-US" dirty="0">
                <a:solidFill>
                  <a:srgbClr val="FFFFFF"/>
                </a:solidFill>
              </a:rPr>
              <a:t>OPEN WEB APPLICATION SECURITY PROJECT </a:t>
            </a:r>
            <a:endParaRPr lang="en-PH" dirty="0">
              <a:solidFill>
                <a:srgbClr val="FFFFFF"/>
              </a:solidFill>
            </a:endParaRPr>
          </a:p>
        </p:txBody>
      </p:sp>
      <p:sp>
        <p:nvSpPr>
          <p:cNvPr id="3" name="Subtitle 2">
            <a:extLst>
              <a:ext uri="{FF2B5EF4-FFF2-40B4-BE49-F238E27FC236}">
                <a16:creationId xmlns:a16="http://schemas.microsoft.com/office/drawing/2014/main" id="{B2BF6ED7-67A4-4907-8B19-19329A98EA89}"/>
              </a:ext>
            </a:extLst>
          </p:cNvPr>
          <p:cNvSpPr>
            <a:spLocks noGrp="1"/>
          </p:cNvSpPr>
          <p:nvPr>
            <p:ph type="subTitle" idx="1"/>
          </p:nvPr>
        </p:nvSpPr>
        <p:spPr>
          <a:xfrm>
            <a:off x="627305" y="5145513"/>
            <a:ext cx="3412067" cy="738820"/>
          </a:xfrm>
        </p:spPr>
        <p:txBody>
          <a:bodyPr>
            <a:normAutofit/>
          </a:bodyPr>
          <a:lstStyle/>
          <a:p>
            <a:r>
              <a:rPr lang="en-US" dirty="0">
                <a:solidFill>
                  <a:srgbClr val="FFFFFF">
                    <a:alpha val="75000"/>
                  </a:srgbClr>
                </a:solidFill>
              </a:rPr>
              <a:t>OWASP TOP 10 VULNERABILITIES</a:t>
            </a:r>
            <a:endParaRPr lang="en-PH" dirty="0">
              <a:solidFill>
                <a:srgbClr val="FFFFFF">
                  <a:alpha val="75000"/>
                </a:srgbClr>
              </a:solidFill>
            </a:endParaRPr>
          </a:p>
        </p:txBody>
      </p:sp>
      <p:pic>
        <p:nvPicPr>
          <p:cNvPr id="8" name="Picture 7" descr="Logo&#10;&#10;Description automatically generated">
            <a:extLst>
              <a:ext uri="{FF2B5EF4-FFF2-40B4-BE49-F238E27FC236}">
                <a16:creationId xmlns:a16="http://schemas.microsoft.com/office/drawing/2014/main" id="{50BDD335-37B4-4D94-943D-2839FA2B0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324" y="950208"/>
            <a:ext cx="7404952" cy="4048660"/>
          </a:xfrm>
          <a:prstGeom prst="rect">
            <a:avLst/>
          </a:prstGeom>
        </p:spPr>
      </p:pic>
    </p:spTree>
    <p:extLst>
      <p:ext uri="{BB962C8B-B14F-4D97-AF65-F5344CB8AC3E}">
        <p14:creationId xmlns:p14="http://schemas.microsoft.com/office/powerpoint/2010/main" val="201782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b="1" dirty="0"/>
              <a:t>Summary</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340839"/>
            <a:ext cx="11029615" cy="2279183"/>
          </a:xfrm>
        </p:spPr>
        <p:txBody>
          <a:bodyPr>
            <a:normAutofit/>
          </a:bodyPr>
          <a:lstStyle/>
          <a:p>
            <a:r>
              <a:rPr lang="en-US" sz="2000" dirty="0"/>
              <a:t>The OWASP Top 10 does not cover every web application security vulnerability</a:t>
            </a:r>
          </a:p>
          <a:p>
            <a:r>
              <a:rPr lang="en-US" sz="2000" dirty="0"/>
              <a:t>The Top 10 is a fantastic foundation on which to build an application security plan that also considers the needs of the application and organization</a:t>
            </a:r>
            <a:endParaRPr lang="en-PH" sz="2000" dirty="0"/>
          </a:p>
        </p:txBody>
      </p:sp>
    </p:spTree>
    <p:extLst>
      <p:ext uri="{BB962C8B-B14F-4D97-AF65-F5344CB8AC3E}">
        <p14:creationId xmlns:p14="http://schemas.microsoft.com/office/powerpoint/2010/main" val="65138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672280" y="944752"/>
            <a:ext cx="3259016" cy="1462692"/>
          </a:xfrm>
        </p:spPr>
        <p:txBody>
          <a:bodyPr>
            <a:normAutofit/>
          </a:bodyPr>
          <a:lstStyle/>
          <a:p>
            <a:r>
              <a:rPr lang="en-US" b="1">
                <a:solidFill>
                  <a:srgbClr val="FFFFFF"/>
                </a:solidFill>
              </a:rPr>
              <a:t>References</a:t>
            </a:r>
            <a:endParaRPr lang="en-PH" b="1">
              <a:solidFill>
                <a:srgbClr val="FFFFFF"/>
              </a:solidFill>
            </a:endParaRP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671513" y="2536031"/>
            <a:ext cx="3123783" cy="3671936"/>
          </a:xfrm>
        </p:spPr>
        <p:txBody>
          <a:bodyPr anchor="t">
            <a:normAutofit/>
          </a:bodyPr>
          <a:lstStyle/>
          <a:p>
            <a:r>
              <a:rPr lang="en-US">
                <a:solidFill>
                  <a:srgbClr val="FFFFFF"/>
                </a:solidFill>
                <a:hlinkClick r:id="rId2">
                  <a:extLst>
                    <a:ext uri="{A12FA001-AC4F-418D-AE19-62706E023703}">
                      <ahyp:hlinkClr xmlns:ahyp="http://schemas.microsoft.com/office/drawing/2018/hyperlinkcolor" val="tx"/>
                    </a:ext>
                  </a:extLst>
                </a:hlinkClick>
              </a:rPr>
              <a:t>https://owasp.org/Top10/</a:t>
            </a:r>
            <a:endParaRPr lang="en-US">
              <a:solidFill>
                <a:srgbClr val="FFFFFF"/>
              </a:solidFill>
            </a:endParaRPr>
          </a:p>
          <a:p>
            <a:r>
              <a:rPr lang="en-US">
                <a:solidFill>
                  <a:srgbClr val="FFFFFF"/>
                </a:solidFill>
              </a:rPr>
              <a:t>https://www.cypressdatadefense.com/pdf/OWASP-Top-10-PPT.pdf</a:t>
            </a:r>
            <a:endParaRPr lang="en-PH">
              <a:solidFill>
                <a:srgbClr val="FFFFFF"/>
              </a:solidFill>
            </a:endParaRPr>
          </a:p>
        </p:txBody>
      </p:sp>
      <p:pic>
        <p:nvPicPr>
          <p:cNvPr id="4" name="Picture 3">
            <a:extLst>
              <a:ext uri="{FF2B5EF4-FFF2-40B4-BE49-F238E27FC236}">
                <a16:creationId xmlns:a16="http://schemas.microsoft.com/office/drawing/2014/main" id="{694752BC-CF99-4F83-B587-E334C360A51C}"/>
              </a:ext>
            </a:extLst>
          </p:cNvPr>
          <p:cNvPicPr>
            <a:picLocks noChangeAspect="1"/>
          </p:cNvPicPr>
          <p:nvPr/>
        </p:nvPicPr>
        <p:blipFill rotWithShape="1">
          <a:blip r:embed="rId3"/>
          <a:srcRect l="10488" r="2996"/>
          <a:stretch/>
        </p:blipFill>
        <p:spPr>
          <a:xfrm>
            <a:off x="4241830" y="601200"/>
            <a:ext cx="7503636" cy="5789365"/>
          </a:xfrm>
          <a:prstGeom prst="rect">
            <a:avLst/>
          </a:prstGeom>
        </p:spPr>
      </p:pic>
    </p:spTree>
    <p:extLst>
      <p:ext uri="{BB962C8B-B14F-4D97-AF65-F5344CB8AC3E}">
        <p14:creationId xmlns:p14="http://schemas.microsoft.com/office/powerpoint/2010/main" val="35124948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BF051-0A5E-4274-B9A8-7B409ACFC02A}"/>
              </a:ext>
            </a:extLst>
          </p:cNvPr>
          <p:cNvSpPr>
            <a:spLocks noGrp="1"/>
          </p:cNvSpPr>
          <p:nvPr>
            <p:ph type="title"/>
          </p:nvPr>
        </p:nvSpPr>
        <p:spPr>
          <a:xfrm>
            <a:off x="959157" y="1113764"/>
            <a:ext cx="3269749" cy="4624327"/>
          </a:xfrm>
        </p:spPr>
        <p:txBody>
          <a:bodyPr anchor="ctr">
            <a:normAutofit/>
          </a:bodyPr>
          <a:lstStyle/>
          <a:p>
            <a:r>
              <a:rPr lang="en-US" b="1">
                <a:solidFill>
                  <a:srgbClr val="FFFFFF"/>
                </a:solidFill>
              </a:rPr>
              <a:t>What is the OWASP Top 10?</a:t>
            </a:r>
            <a:endParaRPr lang="en-PH" b="1">
              <a:solidFill>
                <a:srgbClr val="FFFFFF"/>
              </a:solidFill>
            </a:endParaRPr>
          </a:p>
        </p:txBody>
      </p:sp>
      <p:sp>
        <p:nvSpPr>
          <p:cNvPr id="3" name="Content Placeholder 2">
            <a:extLst>
              <a:ext uri="{FF2B5EF4-FFF2-40B4-BE49-F238E27FC236}">
                <a16:creationId xmlns:a16="http://schemas.microsoft.com/office/drawing/2014/main" id="{CB76AE37-D50A-462F-8C3E-322F60B9EE13}"/>
              </a:ext>
            </a:extLst>
          </p:cNvPr>
          <p:cNvSpPr>
            <a:spLocks noGrp="1"/>
          </p:cNvSpPr>
          <p:nvPr>
            <p:ph idx="1"/>
          </p:nvPr>
        </p:nvSpPr>
        <p:spPr>
          <a:xfrm>
            <a:off x="5155905" y="1113764"/>
            <a:ext cx="6660957" cy="4624327"/>
          </a:xfrm>
        </p:spPr>
        <p:txBody>
          <a:bodyPr anchor="ctr">
            <a:normAutofit/>
          </a:bodyPr>
          <a:lstStyle/>
          <a:p>
            <a:pPr marL="0" indent="0">
              <a:buNone/>
            </a:pPr>
            <a:r>
              <a:rPr lang="en-US" sz="2400" b="1"/>
              <a:t>A list of the top ten web application vulnerabilities</a:t>
            </a:r>
          </a:p>
          <a:p>
            <a:pPr>
              <a:buFont typeface="Wingdings" panose="05000000000000000000" pitchFamily="2" charset="2"/>
              <a:buChar char="§"/>
            </a:pPr>
            <a:r>
              <a:rPr lang="en-US" sz="2000"/>
              <a:t>Determined by OWASP and the security community at large</a:t>
            </a:r>
          </a:p>
          <a:p>
            <a:pPr>
              <a:buFont typeface="Wingdings" panose="05000000000000000000" pitchFamily="2" charset="2"/>
              <a:buChar char="§"/>
            </a:pPr>
            <a:r>
              <a:rPr lang="en-US" sz="2000"/>
              <a:t>Released every few years</a:t>
            </a:r>
          </a:p>
          <a:p>
            <a:pPr>
              <a:buFont typeface="Wingdings" panose="05000000000000000000" pitchFamily="2" charset="2"/>
              <a:buChar char="§"/>
            </a:pPr>
            <a:r>
              <a:rPr lang="en-US" sz="2000"/>
              <a:t>Most recently released in 2021</a:t>
            </a:r>
          </a:p>
          <a:p>
            <a:pPr>
              <a:buFont typeface="Wingdings" panose="05000000000000000000" pitchFamily="2" charset="2"/>
              <a:buChar char="§"/>
            </a:pPr>
            <a:r>
              <a:rPr lang="en-US" sz="2000"/>
              <a:t>First release in 2003</a:t>
            </a:r>
            <a:endParaRPr lang="en-PH" sz="2000" dirty="0"/>
          </a:p>
        </p:txBody>
      </p:sp>
    </p:spTree>
    <p:extLst>
      <p:ext uri="{BB962C8B-B14F-4D97-AF65-F5344CB8AC3E}">
        <p14:creationId xmlns:p14="http://schemas.microsoft.com/office/powerpoint/2010/main" val="8520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2445B8-0C1D-4A86-9023-6A36231671C1}"/>
              </a:ext>
            </a:extLst>
          </p:cNvPr>
          <p:cNvSpPr>
            <a:spLocks noGrp="1"/>
          </p:cNvSpPr>
          <p:nvPr>
            <p:ph type="title"/>
          </p:nvPr>
        </p:nvSpPr>
        <p:spPr>
          <a:xfrm>
            <a:off x="771148" y="1037967"/>
            <a:ext cx="3054091" cy="4709131"/>
          </a:xfrm>
        </p:spPr>
        <p:txBody>
          <a:bodyPr anchor="ctr">
            <a:normAutofit/>
          </a:bodyPr>
          <a:lstStyle/>
          <a:p>
            <a:r>
              <a:rPr lang="en-US" b="1">
                <a:solidFill>
                  <a:srgbClr val="FFFEFF"/>
                </a:solidFill>
              </a:rPr>
              <a:t>What are the OWASP Top 10 Vulnerabilities for 2021?</a:t>
            </a:r>
            <a:endParaRPr lang="en-PH" b="1">
              <a:solidFill>
                <a:srgbClr val="FFFEFF"/>
              </a:solidFill>
            </a:endParaRPr>
          </a:p>
        </p:txBody>
      </p:sp>
      <p:sp>
        <p:nvSpPr>
          <p:cNvPr id="3" name="Content Placeholder 2">
            <a:extLst>
              <a:ext uri="{FF2B5EF4-FFF2-40B4-BE49-F238E27FC236}">
                <a16:creationId xmlns:a16="http://schemas.microsoft.com/office/drawing/2014/main" id="{479343BD-EDFB-401A-9D5D-F60432910A72}"/>
              </a:ext>
            </a:extLst>
          </p:cNvPr>
          <p:cNvSpPr>
            <a:spLocks noGrp="1"/>
          </p:cNvSpPr>
          <p:nvPr>
            <p:ph idx="1"/>
          </p:nvPr>
        </p:nvSpPr>
        <p:spPr>
          <a:xfrm>
            <a:off x="4534935" y="855084"/>
            <a:ext cx="6725899" cy="5383934"/>
          </a:xfrm>
        </p:spPr>
        <p:txBody>
          <a:bodyPr>
            <a:normAutofit/>
          </a:bodyPr>
          <a:lstStyle/>
          <a:p>
            <a:pPr marL="0" indent="0">
              <a:buNone/>
            </a:pPr>
            <a:r>
              <a:rPr lang="en-PH" sz="2000" b="1" dirty="0"/>
              <a:t>  A01:2021-Broken Access Control</a:t>
            </a:r>
          </a:p>
          <a:p>
            <a:pPr marL="0" indent="0">
              <a:buNone/>
            </a:pPr>
            <a:r>
              <a:rPr lang="en-PH" sz="2000" b="1" dirty="0"/>
              <a:t>  A02:2021-Cryptographic Failures</a:t>
            </a:r>
          </a:p>
          <a:p>
            <a:pPr marL="0" indent="0">
              <a:buNone/>
            </a:pPr>
            <a:r>
              <a:rPr lang="en-PH" sz="2000" b="1" dirty="0"/>
              <a:t>  A03:2021-Injection</a:t>
            </a:r>
          </a:p>
          <a:p>
            <a:pPr marL="0" indent="0">
              <a:buNone/>
            </a:pPr>
            <a:r>
              <a:rPr lang="en-PH" sz="2000" b="1" dirty="0"/>
              <a:t>  A04:2021-Insecure Design  </a:t>
            </a:r>
          </a:p>
          <a:p>
            <a:pPr marL="0" indent="0">
              <a:buNone/>
            </a:pPr>
            <a:r>
              <a:rPr lang="en-PH" sz="2000" b="1" dirty="0"/>
              <a:t>  A05:2021-Security Misconfiguration </a:t>
            </a:r>
          </a:p>
          <a:p>
            <a:pPr marL="0" indent="0">
              <a:buNone/>
            </a:pPr>
            <a:r>
              <a:rPr lang="en-PH" sz="2000" b="1" dirty="0"/>
              <a:t>  A06:2021-Vulnerable and Outdated Components </a:t>
            </a:r>
          </a:p>
          <a:p>
            <a:pPr marL="0" indent="0">
              <a:buNone/>
            </a:pPr>
            <a:r>
              <a:rPr lang="en-PH" sz="2000" b="1" dirty="0"/>
              <a:t>  A07:2021-Identification and Authentication Failures  </a:t>
            </a:r>
          </a:p>
          <a:p>
            <a:pPr marL="0" indent="0">
              <a:buNone/>
            </a:pPr>
            <a:r>
              <a:rPr lang="en-US" sz="2000" b="1" dirty="0"/>
              <a:t>  A08:2021-Software and Data Integrity Failures</a:t>
            </a:r>
          </a:p>
          <a:p>
            <a:pPr marL="0" indent="0">
              <a:buNone/>
            </a:pPr>
            <a:r>
              <a:rPr lang="en-PH" sz="2000" b="1" dirty="0"/>
              <a:t>  </a:t>
            </a:r>
            <a:r>
              <a:rPr lang="en-US" sz="2000" b="1" dirty="0"/>
              <a:t>A09:2021-Security Logging and Monitoring Failures</a:t>
            </a:r>
            <a:endParaRPr lang="en-PH" sz="2000" b="1" dirty="0"/>
          </a:p>
          <a:p>
            <a:pPr marL="0" indent="0">
              <a:buNone/>
            </a:pPr>
            <a:r>
              <a:rPr lang="en-PH" sz="2000" b="1" dirty="0"/>
              <a:t>  A10:2021-Server-Side Request Forgery</a:t>
            </a:r>
          </a:p>
        </p:txBody>
      </p:sp>
    </p:spTree>
    <p:extLst>
      <p:ext uri="{BB962C8B-B14F-4D97-AF65-F5344CB8AC3E}">
        <p14:creationId xmlns:p14="http://schemas.microsoft.com/office/powerpoint/2010/main" val="324781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a:t>OWASP Top 10 Breakdown</a:t>
            </a:r>
            <a:endParaRPr lang="en-PH" dirty="0"/>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314678"/>
            <a:ext cx="11029615" cy="3999207"/>
          </a:xfrm>
        </p:spPr>
        <p:txBody>
          <a:bodyPr/>
          <a:lstStyle/>
          <a:p>
            <a:r>
              <a:rPr lang="en-US" sz="1800" b="1" dirty="0"/>
              <a:t>A01:2021-Broken Access Control</a:t>
            </a:r>
            <a:r>
              <a:rPr lang="en-US" sz="1800" dirty="0"/>
              <a:t> moves up from the fifth position to the category with the most serious web application security risk; the contributed data indicates that on average, 3.81% of applications tested had one or more Common Weakness Enumerations (CWEs) with more than 318k occurrences of CWEs in this risk category. The 34 CWEs mapped to Broken Access Control had more occurrences in applications than any other category.</a:t>
            </a:r>
          </a:p>
          <a:p>
            <a:r>
              <a:rPr lang="en-US" sz="1800" b="1" dirty="0"/>
              <a:t>A02:2021-Cryptographic Failures</a:t>
            </a:r>
            <a:r>
              <a:rPr lang="en-US" sz="1800" dirty="0"/>
              <a:t> shifts up one position to #2, previously known as </a:t>
            </a:r>
            <a:r>
              <a:rPr lang="en-US" sz="1800" b="1" dirty="0"/>
              <a:t>A3:2017-Sensitive Data Exposure</a:t>
            </a:r>
            <a:r>
              <a:rPr lang="en-US" sz="1800" dirty="0"/>
              <a:t>, which was broad symptom rather than a root cause. The renewed name focuses on failures related to cryptography as it has been implicitly before. This category often leads to sensitive data exposure or system compromise.</a:t>
            </a:r>
          </a:p>
        </p:txBody>
      </p:sp>
    </p:spTree>
    <p:extLst>
      <p:ext uri="{BB962C8B-B14F-4D97-AF65-F5344CB8AC3E}">
        <p14:creationId xmlns:p14="http://schemas.microsoft.com/office/powerpoint/2010/main" val="146362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3" y="1039106"/>
            <a:ext cx="11029615" cy="3614313"/>
          </a:xfrm>
        </p:spPr>
        <p:txBody>
          <a:bodyPr>
            <a:normAutofit fontScale="92500" lnSpcReduction="10000"/>
          </a:bodyPr>
          <a:lstStyle/>
          <a:p>
            <a:endParaRPr lang="en-US" sz="1800" b="1" dirty="0"/>
          </a:p>
          <a:p>
            <a:endParaRPr lang="en-US" sz="1800" b="1" dirty="0"/>
          </a:p>
          <a:p>
            <a:r>
              <a:rPr lang="en-US" sz="1900" b="1" dirty="0"/>
              <a:t>A03:2021-Injection</a:t>
            </a:r>
            <a:r>
              <a:rPr lang="en-US" sz="1900" dirty="0"/>
              <a:t> slides down to the third position. 94% of the applications were tested for some form of injection with a max incidence rate of 19%, an average incidence rate of 3.37%, and the 33 CWEs mapped into this category have the second most occurrences in applications with 274k occurrences. Cross-site Scripting is now part of this category in this edition.</a:t>
            </a:r>
            <a:endParaRPr lang="en-US" sz="1900" b="1" dirty="0"/>
          </a:p>
          <a:p>
            <a:r>
              <a:rPr lang="en-US" sz="1900" b="1" dirty="0"/>
              <a:t>A04:2021-Insecure Design </a:t>
            </a:r>
            <a:r>
              <a:rPr lang="en-US" sz="1900" dirty="0"/>
              <a:t>is a new category for 2021, with a focus on risks related to design flaws. If we genuinely want to "move left" as an industry, we need more threat modeling, secure design patterns and principles, and reference architectures. An insecure design cannot be fixed by a perfect implementation as by definition, needed security controls were never created to defend against specific attacks.</a:t>
            </a:r>
          </a:p>
          <a:p>
            <a:endParaRPr lang="en-PH" dirty="0"/>
          </a:p>
        </p:txBody>
      </p:sp>
    </p:spTree>
    <p:extLst>
      <p:ext uri="{BB962C8B-B14F-4D97-AF65-F5344CB8AC3E}">
        <p14:creationId xmlns:p14="http://schemas.microsoft.com/office/powerpoint/2010/main" val="357394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889349"/>
            <a:ext cx="11029615" cy="4734837"/>
          </a:xfrm>
        </p:spPr>
        <p:txBody>
          <a:bodyPr>
            <a:noAutofit/>
          </a:bodyPr>
          <a:lstStyle/>
          <a:p>
            <a:pPr marL="0" indent="0">
              <a:buNone/>
            </a:pPr>
            <a:endParaRPr lang="en-US" sz="1800" b="1" dirty="0"/>
          </a:p>
          <a:p>
            <a:r>
              <a:rPr lang="en-US" sz="1800" b="1" dirty="0"/>
              <a:t>A05:2021-Security Misconfiguration </a:t>
            </a:r>
            <a:r>
              <a:rPr lang="en-US" sz="1800" dirty="0"/>
              <a:t>moves up from #6 in the previous edition; 90% of applications were tested for some form of misconfiguration, with an average incidence rate of 4.5%, and over 208k occurrences of CWEs mapped to this risk category. With more shifts into highly configurable software, it's not surprising to see this category move up. The former category for A4:2017-XML External Entities (XXE) is now part of this risk category.</a:t>
            </a:r>
            <a:endParaRPr lang="en-US" sz="1800" b="1" dirty="0"/>
          </a:p>
          <a:p>
            <a:r>
              <a:rPr lang="en-US" sz="1800" b="1" dirty="0"/>
              <a:t>A06:2021-Vulnerable and Outdated Components </a:t>
            </a:r>
            <a:r>
              <a:rPr lang="en-US" sz="1800" dirty="0"/>
              <a:t>was previously titled Using Components with Known Vulnerabilities and is #2 in the Top 10 community survey, but also had enough data to make the Top 10 via data analysis. This category moves up from #9 in 2017 and is a known issue that we struggle to test and assess risk. It is the only category not to have any Common Vulnerability and Exposures (CVEs) mapped to the included CWEs, so a default exploit and impact weights of 5.0 are factored into their scores.</a:t>
            </a:r>
          </a:p>
        </p:txBody>
      </p:sp>
    </p:spTree>
    <p:extLst>
      <p:ext uri="{BB962C8B-B14F-4D97-AF65-F5344CB8AC3E}">
        <p14:creationId xmlns:p14="http://schemas.microsoft.com/office/powerpoint/2010/main" val="119631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041204"/>
            <a:ext cx="11029615" cy="4559474"/>
          </a:xfrm>
        </p:spPr>
        <p:txBody>
          <a:bodyPr>
            <a:normAutofit/>
          </a:bodyPr>
          <a:lstStyle/>
          <a:p>
            <a:r>
              <a:rPr lang="en-US" sz="1800" b="1" dirty="0"/>
              <a:t>A07:2021-Identification and Authentication Failures </a:t>
            </a:r>
            <a:r>
              <a:rPr lang="en-US" sz="1800" dirty="0"/>
              <a:t>was previously Broken Authentication and is sliding down from the second position, and now includes CWEs that are more related to identification failures. This category is still an integral part of the Top 10, but the increased availability of standardized frameworks seems to be helping.</a:t>
            </a:r>
            <a:endParaRPr lang="en-US" sz="1800" b="1" dirty="0"/>
          </a:p>
          <a:p>
            <a:r>
              <a:rPr lang="en-US" sz="1800" b="1" dirty="0"/>
              <a:t>A08:2021-Software and Data Integrity Failures</a:t>
            </a:r>
            <a:r>
              <a:rPr lang="en-US" sz="1800" dirty="0"/>
              <a:t> is a new category for 2021, focusing on making assumptions related to software updates, critical data, and CI/CD pipelines without verifying integrity. One of the highest weighted impacts from Common Vulnerability and Exposures/Common Vulnerability Scoring System (CVE/CVSS) data mapped to the 10 CWEs in this category. A8:2017-Insecure Deserialization is now a part of this larger category.</a:t>
            </a:r>
          </a:p>
        </p:txBody>
      </p:sp>
    </p:spTree>
    <p:extLst>
      <p:ext uri="{BB962C8B-B14F-4D97-AF65-F5344CB8AC3E}">
        <p14:creationId xmlns:p14="http://schemas.microsoft.com/office/powerpoint/2010/main" val="301096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027689"/>
            <a:ext cx="11029615" cy="4133035"/>
          </a:xfrm>
        </p:spPr>
        <p:txBody>
          <a:bodyPr>
            <a:normAutofit/>
          </a:bodyPr>
          <a:lstStyle/>
          <a:p>
            <a:pPr marL="0" indent="0">
              <a:buNone/>
            </a:pPr>
            <a:endParaRPr lang="en-US" sz="1800" b="1" dirty="0"/>
          </a:p>
          <a:p>
            <a:r>
              <a:rPr lang="en-US" sz="1800" b="1" dirty="0"/>
              <a:t>A09:2021-Security Logging and Monitoring Failures </a:t>
            </a:r>
            <a:r>
              <a:rPr lang="en-US" sz="1800" dirty="0"/>
              <a:t>was previously A10:2017-Insufficient Logging &amp; Monitoring and is added from the Top 10 community survey (#3), moving up from #10 previously. This category is expanded to include more types of failures, is challenging to test for, and isn't well represented in the CVE/CVSS data. However, failures in this category can directly impact visibility, incident alerting, and forensics.</a:t>
            </a:r>
          </a:p>
          <a:p>
            <a:r>
              <a:rPr lang="en-US" sz="1800" b="1" dirty="0"/>
              <a:t>A10:2021-Server-Side Request Forgery </a:t>
            </a:r>
            <a:r>
              <a:rPr lang="en-US" sz="1800" dirty="0"/>
              <a:t>is added from the Top 10 community survey (#1). The data shows a relatively low incidence rate with above average testing coverage, along with above-average ratings for Exploit and Impact potential. This category represents the scenario where the security community members are telling us this is important, even though it's not illustrated in the data at this time.</a:t>
            </a:r>
            <a:endParaRPr lang="en-PH" sz="1800" dirty="0"/>
          </a:p>
        </p:txBody>
      </p:sp>
    </p:spTree>
    <p:extLst>
      <p:ext uri="{BB962C8B-B14F-4D97-AF65-F5344CB8AC3E}">
        <p14:creationId xmlns:p14="http://schemas.microsoft.com/office/powerpoint/2010/main" val="329706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F3FA-DDD3-46E5-8114-34CA2B704FC6}"/>
              </a:ext>
            </a:extLst>
          </p:cNvPr>
          <p:cNvSpPr>
            <a:spLocks noGrp="1"/>
          </p:cNvSpPr>
          <p:nvPr>
            <p:ph type="title"/>
          </p:nvPr>
        </p:nvSpPr>
        <p:spPr>
          <a:xfrm>
            <a:off x="581192" y="873880"/>
            <a:ext cx="11029616" cy="713429"/>
          </a:xfrm>
        </p:spPr>
        <p:txBody>
          <a:bodyPr>
            <a:normAutofit fontScale="90000"/>
          </a:bodyPr>
          <a:lstStyle/>
          <a:p>
            <a:r>
              <a:rPr lang="en-US" sz="1800" b="0" i="0" dirty="0">
                <a:solidFill>
                  <a:srgbClr val="FFFFFF"/>
                </a:solidFill>
                <a:effectLst/>
                <a:latin typeface="Gotham-Medium"/>
              </a:rPr>
              <a:t>Notable Changes the OWASP Top 10 from 2013 to 2017</a:t>
            </a:r>
            <a:r>
              <a:rPr lang="en-US" dirty="0"/>
              <a:t> </a:t>
            </a:r>
            <a:br>
              <a:rPr lang="en-US" dirty="0"/>
            </a:br>
            <a:r>
              <a:rPr lang="en-US" b="1" dirty="0"/>
              <a:t>What's changed in the Top 10 for 2021</a:t>
            </a:r>
            <a:endParaRPr lang="en-PH" b="1" dirty="0"/>
          </a:p>
        </p:txBody>
      </p:sp>
      <p:pic>
        <p:nvPicPr>
          <p:cNvPr id="5" name="Content Placeholder 4">
            <a:extLst>
              <a:ext uri="{FF2B5EF4-FFF2-40B4-BE49-F238E27FC236}">
                <a16:creationId xmlns:a16="http://schemas.microsoft.com/office/drawing/2014/main" id="{FEB25C8A-647B-4636-87A4-3C6298C91D60}"/>
              </a:ext>
            </a:extLst>
          </p:cNvPr>
          <p:cNvPicPr>
            <a:picLocks noGrp="1" noChangeAspect="1"/>
          </p:cNvPicPr>
          <p:nvPr>
            <p:ph idx="1"/>
          </p:nvPr>
        </p:nvPicPr>
        <p:blipFill>
          <a:blip r:embed="rId2"/>
          <a:stretch>
            <a:fillRect/>
          </a:stretch>
        </p:blipFill>
        <p:spPr>
          <a:xfrm>
            <a:off x="581192" y="2073297"/>
            <a:ext cx="11246557" cy="3197394"/>
          </a:xfrm>
        </p:spPr>
      </p:pic>
    </p:spTree>
    <p:extLst>
      <p:ext uri="{BB962C8B-B14F-4D97-AF65-F5344CB8AC3E}">
        <p14:creationId xmlns:p14="http://schemas.microsoft.com/office/powerpoint/2010/main" val="96058574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1" ma:contentTypeDescription="Create a new document." ma:contentTypeScope="" ma:versionID="2eab033d16405525bba2801506204075">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5093699c1eb8e8bf894f72fa14c9e6dd"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3DF90-8C53-43A0-9F52-C765A350FAAC}"/>
</file>

<file path=customXml/itemProps2.xml><?xml version="1.0" encoding="utf-8"?>
<ds:datastoreItem xmlns:ds="http://schemas.openxmlformats.org/officeDocument/2006/customXml" ds:itemID="{7A59E881-2C51-4F06-BECE-B67C036CB590}"/>
</file>

<file path=docProps/app.xml><?xml version="1.0" encoding="utf-8"?>
<Properties xmlns="http://schemas.openxmlformats.org/officeDocument/2006/extended-properties" xmlns:vt="http://schemas.openxmlformats.org/officeDocument/2006/docPropsVTypes">
  <TotalTime>92</TotalTime>
  <Words>928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Gotham-Medium</vt:lpstr>
      <vt:lpstr>Wingdings</vt:lpstr>
      <vt:lpstr>Wingdings 2</vt:lpstr>
      <vt:lpstr>DividendVTI</vt:lpstr>
      <vt:lpstr>OWASP  OPEN WEB APPLICATION SECURITY PROJECT </vt:lpstr>
      <vt:lpstr>What is the OWASP Top 10?</vt:lpstr>
      <vt:lpstr>What are the OWASP Top 10 Vulnerabilities for 2021?</vt:lpstr>
      <vt:lpstr>OWASP Top 10 Breakdown</vt:lpstr>
      <vt:lpstr>OWASP Top 10 Breakdown – Cont.</vt:lpstr>
      <vt:lpstr>OWASP Top 10 Breakdown – Cont.</vt:lpstr>
      <vt:lpstr>OWASP Top 10 Breakdown – Cont.</vt:lpstr>
      <vt:lpstr>OWASP Top 10 Breakdown – Cont.</vt:lpstr>
      <vt:lpstr>Notable Changes the OWASP Top 10 from 2013 to 2017  What's changed in the Top 10 for 2021</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OPEN WEB APPLICATION SECURITY PROJECT </dc:title>
  <dc:creator>cliff krahenbill</dc:creator>
  <cp:lastModifiedBy>cliff krahenbill</cp:lastModifiedBy>
  <cp:revision>7</cp:revision>
  <dcterms:created xsi:type="dcterms:W3CDTF">2021-11-07T02:21:27Z</dcterms:created>
  <dcterms:modified xsi:type="dcterms:W3CDTF">2021-11-07T03:53:54Z</dcterms:modified>
</cp:coreProperties>
</file>