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25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4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2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2" autoAdjust="0"/>
    <p:restoredTop sz="73874" autoAdjust="0"/>
  </p:normalViewPr>
  <p:slideViewPr>
    <p:cSldViewPr snapToGrid="0">
      <p:cViewPr varScale="1">
        <p:scale>
          <a:sx n="63" d="100"/>
          <a:sy n="63" d="100"/>
        </p:scale>
        <p:origin x="208" y="28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686300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/>
              <a:t>How do we make a restricted transfer in accordance with GDPR – safeguards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Legally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10640048" cy="419100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800" dirty="0"/>
              <a:t>You can make a restricted transfer if you are a public authority or body and you are transferring to another public authority or body, and you have both signed a contract or another legal instrument which is legally binding and enforceable.</a:t>
            </a:r>
          </a:p>
        </p:txBody>
      </p:sp>
    </p:spTree>
    <p:extLst>
      <p:ext uri="{BB962C8B-B14F-4D97-AF65-F5344CB8AC3E}">
        <p14:creationId xmlns:p14="http://schemas.microsoft.com/office/powerpoint/2010/main" val="39802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93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Binding corporate rules (</a:t>
            </a:r>
            <a:r>
              <a:rPr lang="en-US" sz="5000" dirty="0" err="1"/>
              <a:t>bcr</a:t>
            </a:r>
            <a:r>
              <a:rPr lang="en-US" sz="5000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524001"/>
            <a:ext cx="10640048" cy="5334000"/>
          </a:xfrm>
        </p:spPr>
        <p:txBody>
          <a:bodyPr vert="horz" lIns="45720" tIns="45720" rIns="45720" bIns="45720" rtlCol="0">
            <a:normAutofit fontScale="62500" lnSpcReduction="20000"/>
          </a:bodyPr>
          <a:lstStyle/>
          <a:p>
            <a:r>
              <a:rPr lang="en-US" sz="2200" dirty="0"/>
              <a:t>BCRs are an internal code of conduct operating within a multinational group, which applies to restricted transfers of personal data from the group's EEA entities to non-EEA group entities.</a:t>
            </a:r>
            <a:endParaRPr lang="ro-RO" sz="2200" dirty="0"/>
          </a:p>
          <a:p>
            <a:r>
              <a:rPr lang="en-US" sz="2200" dirty="0"/>
              <a:t>This may be a corporate group or a group of undertakings or enterprises engaged in a joint economic activity, such as franchises or joint ventures.</a:t>
            </a:r>
            <a:endParaRPr lang="ro-RO" sz="2200" dirty="0"/>
          </a:p>
          <a:p>
            <a:r>
              <a:rPr lang="en-US" sz="2200" b="1" dirty="0"/>
              <a:t>BCRs must describe: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Structure and contact details for the group.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categories of personal data transferred, the processing type and purpose, the type of data subjects, and the third countries.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rules legally binding nature.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application of general data protection principles.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rights of data subjects and how they exercise those rights.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Acceptance of liability by group member established in the EU for rule breaches by group members not established in the EU.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Information on the rules is provided to data subjects.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Tasks of DPO in monitoring rule compliance.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Complaint procedures.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Methods for ensuring compliance with the rules.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How changes to rules are reported, including to DPAs.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Cooperation mechanism with DPAs.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How non-EU laws might impact guarantees in the rules.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DP training.</a:t>
            </a:r>
            <a:endParaRPr lang="ro-RO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9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Standard data protection clauses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10640048" cy="419100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400" dirty="0"/>
              <a:t>You can make a restricted transfer if you and the receiver have entered into a contract incorporating standard data protection clauses adopted by the Commission.</a:t>
            </a:r>
            <a:endParaRPr lang="ro-RO" sz="2400" dirty="0"/>
          </a:p>
          <a:p>
            <a:r>
              <a:rPr lang="en-US" sz="2400" dirty="0"/>
              <a:t>These are known as the </a:t>
            </a:r>
            <a:r>
              <a:rPr lang="en-US" sz="2400" b="1" dirty="0"/>
              <a:t>‘standard contractual clauses’</a:t>
            </a:r>
            <a:r>
              <a:rPr lang="en-US" sz="2400" dirty="0"/>
              <a:t> (sometimes called </a:t>
            </a:r>
            <a:r>
              <a:rPr lang="en-US" sz="2400" b="1" dirty="0"/>
              <a:t>‘model clauses’</a:t>
            </a:r>
            <a:r>
              <a:rPr lang="en-US" sz="2400" dirty="0"/>
              <a:t>).</a:t>
            </a:r>
          </a:p>
          <a:p>
            <a:r>
              <a:rPr lang="en-US" sz="2400" dirty="0"/>
              <a:t>There are two sets of standard contractual clauses for restricted transfers between a controller and controller, and two sets between a controller and processor. The earlier set of clauses between a controller and processor can no longer be used for new contracts, and are only valid for contracts entered into prior to 2010</a:t>
            </a:r>
          </a:p>
        </p:txBody>
      </p:sp>
    </p:spTree>
    <p:extLst>
      <p:ext uri="{BB962C8B-B14F-4D97-AF65-F5344CB8AC3E}">
        <p14:creationId xmlns:p14="http://schemas.microsoft.com/office/powerpoint/2010/main" val="15681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Code of conduct, certification &amp; clauses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10640048" cy="4191000"/>
          </a:xfrm>
        </p:spPr>
        <p:txBody>
          <a:bodyPr vert="horz" lIns="45720" tIns="45720" rIns="45720" bIns="45720" rtlCol="0">
            <a:noAutofit/>
          </a:bodyPr>
          <a:lstStyle/>
          <a:p>
            <a:r>
              <a:rPr lang="en-US" sz="2400" dirty="0"/>
              <a:t>You can make a restricted transfer if the receiver has signed up to a code of conduct, which has been approved by a supervisory authority.</a:t>
            </a:r>
          </a:p>
          <a:p>
            <a:endParaRPr lang="en-US" sz="2400" dirty="0"/>
          </a:p>
          <a:p>
            <a:r>
              <a:rPr lang="en-US" sz="2400" dirty="0"/>
              <a:t>You can make a restricted transfer if the receiver has a certification, under a scheme approved by a supervisory authority.</a:t>
            </a:r>
          </a:p>
          <a:p>
            <a:endParaRPr lang="en-US" sz="2400" dirty="0"/>
          </a:p>
          <a:p>
            <a:r>
              <a:rPr lang="en-US" sz="2400" dirty="0"/>
              <a:t>You can make a restricted transfer if you and the receiver have entered into a bespoke contract governing a specific restricted transfer which has been individually </a:t>
            </a:r>
            <a:r>
              <a:rPr lang="en-US" sz="2400" dirty="0" err="1"/>
              <a:t>authorised</a:t>
            </a:r>
            <a:r>
              <a:rPr lang="en-US" sz="2400" dirty="0"/>
              <a:t> by the supervisory authority of the country from which the personal data is being exported.</a:t>
            </a:r>
          </a:p>
        </p:txBody>
      </p:sp>
    </p:spTree>
    <p:extLst>
      <p:ext uri="{BB962C8B-B14F-4D97-AF65-F5344CB8AC3E}">
        <p14:creationId xmlns:p14="http://schemas.microsoft.com/office/powerpoint/2010/main" val="269360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Administrative arrangements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786270"/>
            <a:ext cx="10640048" cy="469073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400" dirty="0"/>
              <a:t>You can make a restricted transfer if: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you are a public authority or body making a transfer to one or more public authorities or bodies;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at least one of the public authorities or bodies does not have the power to use any of the other appropriate safeguards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you and the receiver have entered into an administrative arrangement,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the administrative arrangement has been individually </a:t>
            </a:r>
            <a:r>
              <a:rPr lang="en-US" sz="2400" dirty="0" err="1"/>
              <a:t>authorised</a:t>
            </a:r>
            <a:r>
              <a:rPr lang="en-US" sz="2400" dirty="0"/>
              <a:t> by the supervisory authority in the country (or countries) from which you are making the restricted transfer. </a:t>
            </a:r>
          </a:p>
        </p:txBody>
      </p:sp>
    </p:spTree>
    <p:extLst>
      <p:ext uri="{BB962C8B-B14F-4D97-AF65-F5344CB8AC3E}">
        <p14:creationId xmlns:p14="http://schemas.microsoft.com/office/powerpoint/2010/main" val="2068615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273ADF-C5DB-4ACB-AAC2-8F6E30E1C9ED}"/>
</file>

<file path=customXml/itemProps2.xml><?xml version="1.0" encoding="utf-8"?>
<ds:datastoreItem xmlns:ds="http://schemas.openxmlformats.org/officeDocument/2006/customXml" ds:itemID="{559EBF8C-CC33-4EA5-827B-219C6C4852FB}"/>
</file>

<file path=customXml/itemProps3.xml><?xml version="1.0" encoding="utf-8"?>
<ds:datastoreItem xmlns:ds="http://schemas.openxmlformats.org/officeDocument/2006/customXml" ds:itemID="{53DB25F8-C214-4C8F-85D9-AD522B18183B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149</TotalTime>
  <Words>555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How do we make a restricted transfer in accordance with GDPR – safeguards</vt:lpstr>
      <vt:lpstr>Legally binding</vt:lpstr>
      <vt:lpstr>Binding corporate rules (bcr)</vt:lpstr>
      <vt:lpstr>Standard data protection clauses </vt:lpstr>
      <vt:lpstr>Code of conduct, certification &amp; clauses</vt:lpstr>
      <vt:lpstr>Administrative arrangements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128</cp:revision>
  <dcterms:created xsi:type="dcterms:W3CDTF">2018-04-11T17:55:21Z</dcterms:created>
  <dcterms:modified xsi:type="dcterms:W3CDTF">2018-09-28T10:28:23Z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