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9.xml" ContentType="application/vnd.openxmlformats-officedocument.presentationml.tags+xml"/>
  <Override PartName="/ppt/tags/tag355.xml" ContentType="application/vnd.openxmlformats-officedocument.presentationml.tags+xml"/>
  <Override PartName="/ppt/tags/tag354.xml" ContentType="application/vnd.openxmlformats-officedocument.presentationml.tags+xml"/>
  <Override PartName="/ppt/tags/tag353.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40.xml" ContentType="application/vnd.openxmlformats-officedocument.presentationml.tags+xml"/>
  <Override PartName="/ppt/tags/tag339.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86.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4.xml" ContentType="application/vnd.openxmlformats-officedocument.presentationml.tags+xml"/>
  <Override PartName="/ppt/tags/tag393.xml" ContentType="application/vnd.openxmlformats-officedocument.presentationml.tags+xml"/>
  <Override PartName="/ppt/tags/tag392.xml" ContentType="application/vnd.openxmlformats-officedocument.presentationml.tags+xml"/>
  <Override PartName="/ppt/tags/tag391.xml" ContentType="application/vnd.openxmlformats-officedocument.presentationml.tags+xml"/>
  <Override PartName="/ppt/tags/tag390.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71.xml" ContentType="application/vnd.openxmlformats-officedocument.presentationml.tags+xml"/>
  <Override PartName="/ppt/tags/tag370.xml" ContentType="application/vnd.openxmlformats-officedocument.presentationml.tags+xml"/>
  <Override PartName="/ppt/tags/tag369.xml" ContentType="application/vnd.openxmlformats-officedocument.presentationml.tags+xml"/>
  <Override PartName="/ppt/tags/tag368.xml" ContentType="application/vnd.openxmlformats-officedocument.presentationml.tags+xml"/>
  <Override PartName="/ppt/tags/tag367.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8.xml" ContentType="application/vnd.openxmlformats-officedocument.presentationml.tags+xml"/>
  <Override PartName="/ppt/tags/tag377.xml" ContentType="application/vnd.openxmlformats-officedocument.presentationml.tags+xml"/>
  <Override PartName="/ppt/tags/tag376.xml" ContentType="application/vnd.openxmlformats-officedocument.presentationml.tags+xml"/>
  <Override PartName="/ppt/tags/tag375.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294.xml" ContentType="application/vnd.openxmlformats-officedocument.presentationml.tags+xml"/>
  <Override PartName="/ppt/tags/tag293.xml" ContentType="application/vnd.openxmlformats-officedocument.presentationml.tags+xml"/>
  <Override PartName="/ppt/tags/tag292.xml" ContentType="application/vnd.openxmlformats-officedocument.presentationml.tags+xml"/>
  <Override PartName="/ppt/tags/tag291.xml" ContentType="application/vnd.openxmlformats-officedocument.presentationml.tags+xml"/>
  <Override PartName="/ppt/tags/tag290.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tags/tag301.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89.xml" ContentType="application/vnd.openxmlformats-officedocument.presentationml.tags+xml"/>
  <Override PartName="/ppt/tags/tag288.xml" ContentType="application/vnd.openxmlformats-officedocument.presentationml.tags+xml"/>
  <Override PartName="/ppt/tags/tag287.xml" ContentType="application/vnd.openxmlformats-officedocument.presentationml.tags+xml"/>
  <Override PartName="/ppt/tags/tag279.xml" ContentType="application/vnd.openxmlformats-officedocument.presentationml.tags+xml"/>
  <Override PartName="/ppt/tags/tag278.xml" ContentType="application/vnd.openxmlformats-officedocument.presentationml.tags+xml"/>
  <Override PartName="/ppt/tags/tag277.xml" ContentType="application/vnd.openxmlformats-officedocument.presentationml.tags+xml"/>
  <Override PartName="/ppt/tags/tag276.xml" ContentType="application/vnd.openxmlformats-officedocument.presentationml.tags+xml"/>
  <Override PartName="/ppt/tags/tag275.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25.xml" ContentType="application/vnd.openxmlformats-officedocument.presentationml.tags+xml"/>
  <Override PartName="/ppt/tags/tag324.xml" ContentType="application/vnd.openxmlformats-officedocument.presentationml.tags+xml"/>
  <Override PartName="/ppt/tags/tag323.xml" ContentType="application/vnd.openxmlformats-officedocument.presentationml.tags+xml"/>
  <Override PartName="/ppt/tags/tag322.xml" ContentType="application/vnd.openxmlformats-officedocument.presentationml.tags+xml"/>
  <Override PartName="/ppt/tags/tag321.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0.xml" ContentType="application/vnd.openxmlformats-officedocument.presentationml.tags+xml"/>
  <Override PartName="/ppt/tags/tag319.xml" ContentType="application/vnd.openxmlformats-officedocument.presentationml.tags+xml"/>
  <Override PartName="/ppt/tags/tag318.xml" ContentType="application/vnd.openxmlformats-officedocument.presentationml.tags+xml"/>
  <Override PartName="/ppt/tags/tag310.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7.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1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478.xml" ContentType="application/vnd.openxmlformats-officedocument.presentationml.tags+xml"/>
  <Override PartName="/ppt/tags/tag477.xml" ContentType="application/vnd.openxmlformats-officedocument.presentationml.tags+xml"/>
  <Override PartName="/ppt/tags/tag476.xml" ContentType="application/vnd.openxmlformats-officedocument.presentationml.tags+xml"/>
  <Override PartName="/ppt/tags/tag475.xml" ContentType="application/vnd.openxmlformats-officedocument.presentationml.tags+xml"/>
  <Override PartName="/ppt/tags/tag474.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6.xml" ContentType="application/vnd.openxmlformats-officedocument.presentationml.tags+xml"/>
  <Override PartName="/ppt/tags/tag485.xml" ContentType="application/vnd.openxmlformats-officedocument.presentationml.tags+xml"/>
  <Override PartName="/ppt/tags/tag484.xml" ContentType="application/vnd.openxmlformats-officedocument.presentationml.tags+xml"/>
  <Override PartName="/ppt/tags/tag483.xml" ContentType="application/vnd.openxmlformats-officedocument.presentationml.tags+xml"/>
  <Override PartName="/ppt/tags/tag482.xml" ContentType="application/vnd.openxmlformats-officedocument.presentationml.tags+xml"/>
  <Override PartName="/ppt/tags/tag473.xml" ContentType="application/vnd.openxmlformats-officedocument.presentationml.tags+xml"/>
  <Override PartName="/ppt/tags/tag472.xml" ContentType="application/vnd.openxmlformats-officedocument.presentationml.tags+xml"/>
  <Override PartName="/ppt/tags/tag471.xml" ContentType="application/vnd.openxmlformats-officedocument.presentationml.tags+xml"/>
  <Override PartName="/ppt/tags/tag463.xml" ContentType="application/vnd.openxmlformats-officedocument.presentationml.tags+xml"/>
  <Override PartName="/ppt/tags/tag462.xml" ContentType="application/vnd.openxmlformats-officedocument.presentationml.tags+xml"/>
  <Override PartName="/ppt/tags/tag461.xml" ContentType="application/vnd.openxmlformats-officedocument.presentationml.tags+xml"/>
  <Override PartName="/ppt/tags/tag460.xml" ContentType="application/vnd.openxmlformats-officedocument.presentationml.tags+xml"/>
  <Override PartName="/ppt/tags/tag459.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70.xml" ContentType="application/vnd.openxmlformats-officedocument.presentationml.tags+xml"/>
  <Override PartName="/ppt/tags/tag469.xml" ContentType="application/vnd.openxmlformats-officedocument.presentationml.tags+xml"/>
  <Override PartName="/ppt/tags/tag468.xml" ContentType="application/vnd.openxmlformats-officedocument.presentationml.tags+xml"/>
  <Override PartName="/ppt/tags/tag467.xml" ContentType="application/vnd.openxmlformats-officedocument.presentationml.tags+xml"/>
  <Override PartName="/ppt/tags/tag27.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4.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25.xml" ContentType="application/vnd.openxmlformats-officedocument.presentationml.tags+xml"/>
  <Override PartName="/ppt/tags/tag2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58.xml" ContentType="application/vnd.openxmlformats-officedocument.presentationml.tags+xml"/>
  <Override PartName="/ppt/tags/tag457.xml" ContentType="application/vnd.openxmlformats-officedocument.presentationml.tags+xml"/>
  <Override PartName="/ppt/tags/tag456.xml" ContentType="application/vnd.openxmlformats-officedocument.presentationml.tags+xml"/>
  <Override PartName="/ppt/tags/tag417.xml" ContentType="application/vnd.openxmlformats-officedocument.presentationml.tags+xml"/>
  <Override PartName="/ppt/tags/tag416.xml" ContentType="application/vnd.openxmlformats-officedocument.presentationml.tags+xml"/>
  <Override PartName="/ppt/tags/tag415.xml" ContentType="application/vnd.openxmlformats-officedocument.presentationml.tags+xml"/>
  <Override PartName="/ppt/tags/tag414.xml" ContentType="application/vnd.openxmlformats-officedocument.presentationml.tags+xml"/>
  <Override PartName="/ppt/tags/tag413.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5.xml" ContentType="application/vnd.openxmlformats-officedocument.presentationml.tags+xml"/>
  <Override PartName="/ppt/tags/tag424.xml" ContentType="application/vnd.openxmlformats-officedocument.presentationml.tags+xml"/>
  <Override PartName="/ppt/tags/tag423.xml" ContentType="application/vnd.openxmlformats-officedocument.presentationml.tags+xml"/>
  <Override PartName="/ppt/tags/tag422.xml" ContentType="application/vnd.openxmlformats-officedocument.presentationml.tags+xml"/>
  <Override PartName="/ppt/tags/tag421.xml" ContentType="application/vnd.openxmlformats-officedocument.presentationml.tags+xml"/>
  <Override PartName="/ppt/tags/tag412.xml" ContentType="application/vnd.openxmlformats-officedocument.presentationml.tags+xml"/>
  <Override PartName="/ppt/tags/tag411.xml" ContentType="application/vnd.openxmlformats-officedocument.presentationml.tags+xml"/>
  <Override PartName="/ppt/tags/tag410.xml" ContentType="application/vnd.openxmlformats-officedocument.presentationml.tags+xml"/>
  <Override PartName="/ppt/tags/tag402.xml" ContentType="application/vnd.openxmlformats-officedocument.presentationml.tags+xml"/>
  <Override PartName="/ppt/tags/tag401.xml" ContentType="application/vnd.openxmlformats-officedocument.presentationml.tags+xml"/>
  <Override PartName="/ppt/tags/tag400.xml" ContentType="application/vnd.openxmlformats-officedocument.presentationml.tags+xml"/>
  <Override PartName="/ppt/tags/tag399.xml" ContentType="application/vnd.openxmlformats-officedocument.presentationml.tags+xml"/>
  <Override PartName="/ppt/tags/tag398.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9.xml" ContentType="application/vnd.openxmlformats-officedocument.presentationml.tags+xml"/>
  <Override PartName="/ppt/tags/tag408.xml" ContentType="application/vnd.openxmlformats-officedocument.presentationml.tags+xml"/>
  <Override PartName="/ppt/tags/tag407.xml" ContentType="application/vnd.openxmlformats-officedocument.presentationml.tags+xml"/>
  <Override PartName="/ppt/tags/tag406.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48.xml" ContentType="application/vnd.openxmlformats-officedocument.presentationml.tags+xml"/>
  <Override PartName="/ppt/tags/tag447.xml" ContentType="application/vnd.openxmlformats-officedocument.presentationml.tags+xml"/>
  <Override PartName="/ppt/tags/tag446.xml" ContentType="application/vnd.openxmlformats-officedocument.presentationml.tags+xml"/>
  <Override PartName="/ppt/tags/tag445.xml" ContentType="application/vnd.openxmlformats-officedocument.presentationml.tags+xml"/>
  <Override PartName="/ppt/tags/tag444.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5.xml" ContentType="application/vnd.openxmlformats-officedocument.presentationml.tags+xml"/>
  <Override PartName="/ppt/tags/tag454.xml" ContentType="application/vnd.openxmlformats-officedocument.presentationml.tags+xml"/>
  <Override PartName="/ppt/tags/tag453.xml" ContentType="application/vnd.openxmlformats-officedocument.presentationml.tags+xml"/>
  <Override PartName="/ppt/tags/tag452.xml" ContentType="application/vnd.openxmlformats-officedocument.presentationml.tags+xml"/>
  <Override PartName="/ppt/tags/tag443.xml" ContentType="application/vnd.openxmlformats-officedocument.presentationml.tags+xml"/>
  <Override PartName="/ppt/tags/tag442.xml" ContentType="application/vnd.openxmlformats-officedocument.presentationml.tags+xml"/>
  <Override PartName="/ppt/tags/tag441.xml" ContentType="application/vnd.openxmlformats-officedocument.presentationml.tags+xml"/>
  <Override PartName="/ppt/tags/tag433.xml" ContentType="application/vnd.openxmlformats-officedocument.presentationml.tags+xml"/>
  <Override PartName="/ppt/tags/tag432.xml" ContentType="application/vnd.openxmlformats-officedocument.presentationml.tags+xml"/>
  <Override PartName="/ppt/tags/tag431.xml" ContentType="application/vnd.openxmlformats-officedocument.presentationml.tags+xml"/>
  <Override PartName="/ppt/tags/tag430.xml" ContentType="application/vnd.openxmlformats-officedocument.presentationml.tags+xml"/>
  <Override PartName="/ppt/tags/tag429.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40.xml" ContentType="application/vnd.openxmlformats-officedocument.presentationml.tags+xml"/>
  <Override PartName="/ppt/tags/tag439.xml" ContentType="application/vnd.openxmlformats-officedocument.presentationml.tags+xml"/>
  <Override PartName="/ppt/tags/tag438.xml" ContentType="application/vnd.openxmlformats-officedocument.presentationml.tags+xml"/>
  <Override PartName="/ppt/tags/tag437.xml" ContentType="application/vnd.openxmlformats-officedocument.presentationml.tags+xml"/>
  <Override PartName="/ppt/tags/tag274.xml" ContentType="application/vnd.openxmlformats-officedocument.presentationml.tags+xml"/>
  <Override PartName="/ppt/tags/tag273.xml" ContentType="application/vnd.openxmlformats-officedocument.presentationml.tags+xml"/>
  <Override PartName="/ppt/tags/tag272.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9.xml" ContentType="application/vnd.openxmlformats-officedocument.presentationml.tags+xml"/>
  <Override PartName="/ppt/tags/tag148.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7.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6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233.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41.xml" ContentType="application/vnd.openxmlformats-officedocument.presentationml.tags+xml"/>
  <Override PartName="/ppt/tags/tag240.xml" ContentType="application/vnd.openxmlformats-officedocument.presentationml.tags+xml"/>
  <Override PartName="/ppt/tags/tag239.xml" ContentType="application/vnd.openxmlformats-officedocument.presentationml.tags+xml"/>
  <Override PartName="/ppt/tags/tag238.xml" ContentType="application/vnd.openxmlformats-officedocument.presentationml.tags+xml"/>
  <Override PartName="/ppt/tags/tag237.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26.xml" ContentType="application/vnd.openxmlformats-officedocument.presentationml.tags+xml"/>
  <Override PartName="/ppt/tags/tag218.xml" ContentType="application/vnd.openxmlformats-officedocument.presentationml.tags+xml"/>
  <Override PartName="/ppt/tags/tag217.xml" ContentType="application/vnd.openxmlformats-officedocument.presentationml.tags+xml"/>
  <Override PartName="/ppt/tags/tag216.xml" ContentType="application/vnd.openxmlformats-officedocument.presentationml.tags+xml"/>
  <Override PartName="/ppt/tags/tag215.xml" ContentType="application/vnd.openxmlformats-officedocument.presentationml.tags+xml"/>
  <Override PartName="/ppt/tags/tag214.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5.xml" ContentType="application/vnd.openxmlformats-officedocument.presentationml.tags+xml"/>
  <Override PartName="/ppt/tags/tag224.xml" ContentType="application/vnd.openxmlformats-officedocument.presentationml.tags+xml"/>
  <Override PartName="/ppt/tags/tag223.xml" ContentType="application/vnd.openxmlformats-officedocument.presentationml.tags+xml"/>
  <Override PartName="/ppt/tags/tag222.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64.xml" ContentType="application/vnd.openxmlformats-officedocument.presentationml.tags+xml"/>
  <Override PartName="/ppt/tags/tag263.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71.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268.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13.xml" ContentType="application/vnd.openxmlformats-officedocument.presentationml.tags+xml"/>
  <Override PartName="/ppt/tags/tag212.xml" ContentType="application/vnd.openxmlformats-officedocument.presentationml.tags+xml"/>
  <Override PartName="/ppt/tags/tag211.xml" ContentType="application/vnd.openxmlformats-officedocument.presentationml.tags+xml"/>
  <Override PartName="/ppt/tags/tag172.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203.xml" ContentType="application/vnd.openxmlformats-officedocument.presentationml.tags+xml"/>
  <Override PartName="/ppt/tags/tag202.xml" ContentType="application/vnd.openxmlformats-officedocument.presentationml.tags+xml"/>
  <Override PartName="/ppt/tags/tag201.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186.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28.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8"/>
  </p:notesMasterIdLst>
  <p:sldIdLst>
    <p:sldId id="260" r:id="rId2"/>
    <p:sldId id="288" r:id="rId3"/>
    <p:sldId id="289" r:id="rId4"/>
    <p:sldId id="290" r:id="rId5"/>
    <p:sldId id="291" r:id="rId6"/>
    <p:sldId id="29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81" autoAdjust="0"/>
    <p:restoredTop sz="73874" autoAdjust="0"/>
  </p:normalViewPr>
  <p:slideViewPr>
    <p:cSldViewPr snapToGrid="0">
      <p:cViewPr varScale="1">
        <p:scale>
          <a:sx n="49" d="100"/>
          <a:sy n="49" d="100"/>
        </p:scale>
        <p:origin x="200" y="592"/>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2343422090"/>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Controllers and GDPR DPOs </a:t>
            </a:r>
            <a:br>
              <a:rPr lang="en-US" dirty="0"/>
            </a:br>
            <a:r>
              <a:rPr lang="en-US" dirty="0"/>
              <a:t>not in the EU</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8">
            <a:extLst>
              <a:ext uri="{FF2B5EF4-FFF2-40B4-BE49-F238E27FC236}">
                <a16:creationId xmlns:a16="http://schemas.microsoft.com/office/drawing/2014/main" id="{E45271AF-8B32-47B5-BB7F-428696C358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sz="5000" dirty="0"/>
              <a:t>General statements</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lnSpcReduction="10000"/>
          </a:bodyPr>
          <a:lstStyle/>
          <a:p>
            <a:pPr marL="457200" indent="-457200">
              <a:lnSpc>
                <a:spcPct val="90000"/>
              </a:lnSpc>
              <a:buFont typeface="Arial" panose="020B0604020202020204" pitchFamily="34" charset="0"/>
              <a:buChar char="•"/>
            </a:pPr>
            <a:r>
              <a:rPr lang="en-US" sz="3200" dirty="0"/>
              <a:t>Under Article 27, if a controller or processor not established in the EU, processes personal data of EU residents, then the controller or processor must designate in writing an EU-based representative. </a:t>
            </a:r>
          </a:p>
          <a:p>
            <a:pPr marL="457200" indent="-457200">
              <a:lnSpc>
                <a:spcPct val="90000"/>
              </a:lnSpc>
              <a:buFont typeface="Arial" panose="020B0604020202020204" pitchFamily="34" charset="0"/>
              <a:buChar char="•"/>
            </a:pPr>
            <a:r>
              <a:rPr lang="en-US" sz="3200" dirty="0"/>
              <a:t>Because the controller or processor is not established within the EU, they cannot take advantage of the lead DPA role</a:t>
            </a:r>
          </a:p>
          <a:p>
            <a:pPr marL="457200" indent="-457200">
              <a:lnSpc>
                <a:spcPct val="90000"/>
              </a:lnSpc>
              <a:buFont typeface="Arial" panose="020B0604020202020204" pitchFamily="34" charset="0"/>
              <a:buChar char="•"/>
            </a:pPr>
            <a:r>
              <a:rPr lang="en-US" sz="3200" dirty="0"/>
              <a:t>Controllers without any establishment in the EU must deal with local supervisory authorities in every Member State they are active in, through their local representative</a:t>
            </a:r>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199693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sz="5000" dirty="0"/>
              <a:t>Lead DPA, Lead SA (LSA)</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fontScale="92500" lnSpcReduction="10000"/>
          </a:bodyPr>
          <a:lstStyle/>
          <a:p>
            <a:pPr marL="457200" indent="-457200">
              <a:lnSpc>
                <a:spcPct val="90000"/>
              </a:lnSpc>
              <a:buFont typeface="Arial" panose="020B0604020202020204" pitchFamily="34" charset="0"/>
              <a:buChar char="•"/>
            </a:pPr>
            <a:r>
              <a:rPr lang="ro-RO" sz="3200" dirty="0" err="1"/>
              <a:t>Simply</a:t>
            </a:r>
            <a:r>
              <a:rPr lang="ro-RO" sz="3200" dirty="0"/>
              <a:t> put, </a:t>
            </a:r>
            <a:r>
              <a:rPr lang="ro-RO" sz="3200" dirty="0" err="1"/>
              <a:t>this</a:t>
            </a:r>
            <a:r>
              <a:rPr lang="ro-RO" sz="3200" dirty="0"/>
              <a:t> </a:t>
            </a:r>
            <a:r>
              <a:rPr lang="ro-RO" sz="3200" dirty="0" err="1"/>
              <a:t>means</a:t>
            </a:r>
            <a:r>
              <a:rPr lang="ro-RO" sz="3200" dirty="0"/>
              <a:t> a company </a:t>
            </a:r>
            <a:r>
              <a:rPr lang="ro-RO" sz="3200" dirty="0" err="1"/>
              <a:t>that</a:t>
            </a:r>
            <a:r>
              <a:rPr lang="ro-RO" sz="3200" dirty="0"/>
              <a:t> </a:t>
            </a:r>
            <a:r>
              <a:rPr lang="ro-RO" sz="3200" dirty="0" err="1"/>
              <a:t>has</a:t>
            </a:r>
            <a:r>
              <a:rPr lang="ro-RO" sz="3200" dirty="0"/>
              <a:t> </a:t>
            </a:r>
            <a:r>
              <a:rPr lang="ro-RO" sz="3200" dirty="0" err="1"/>
              <a:t>operations</a:t>
            </a:r>
            <a:r>
              <a:rPr lang="ro-RO" sz="3200" dirty="0"/>
              <a:t> in multiple </a:t>
            </a:r>
            <a:r>
              <a:rPr lang="ro-RO" sz="3200" dirty="0" err="1"/>
              <a:t>countries</a:t>
            </a:r>
            <a:r>
              <a:rPr lang="ro-RO" sz="3200" dirty="0"/>
              <a:t> </a:t>
            </a:r>
            <a:r>
              <a:rPr lang="ro-RO" sz="3200" dirty="0" err="1"/>
              <a:t>can</a:t>
            </a:r>
            <a:r>
              <a:rPr lang="ro-RO" sz="3200" dirty="0"/>
              <a:t> </a:t>
            </a:r>
            <a:r>
              <a:rPr lang="ro-RO" sz="3200" dirty="0" err="1"/>
              <a:t>choose</a:t>
            </a:r>
            <a:r>
              <a:rPr lang="ro-RO" sz="3200" dirty="0"/>
              <a:t> </a:t>
            </a:r>
            <a:r>
              <a:rPr lang="ro-RO" sz="3200" dirty="0" err="1"/>
              <a:t>to</a:t>
            </a:r>
            <a:r>
              <a:rPr lang="ro-RO" sz="3200" dirty="0"/>
              <a:t> deal </a:t>
            </a:r>
            <a:r>
              <a:rPr lang="ro-RO" sz="3200" dirty="0" err="1"/>
              <a:t>with</a:t>
            </a:r>
            <a:r>
              <a:rPr lang="ro-RO" sz="3200" dirty="0"/>
              <a:t> </a:t>
            </a:r>
            <a:r>
              <a:rPr lang="ro-RO" sz="3200" dirty="0" err="1"/>
              <a:t>one</a:t>
            </a:r>
            <a:r>
              <a:rPr lang="ro-RO" sz="3200" dirty="0"/>
              <a:t> </a:t>
            </a:r>
            <a:r>
              <a:rPr lang="ro-RO" sz="3200" dirty="0" err="1"/>
              <a:t>Supervisory</a:t>
            </a:r>
            <a:r>
              <a:rPr lang="ro-RO" sz="3200" dirty="0"/>
              <a:t> </a:t>
            </a:r>
            <a:r>
              <a:rPr lang="ro-RO" sz="3200" dirty="0" err="1"/>
              <a:t>Authority</a:t>
            </a:r>
            <a:r>
              <a:rPr lang="ro-RO" sz="3200" dirty="0"/>
              <a:t> (of a country) </a:t>
            </a:r>
            <a:r>
              <a:rPr lang="ro-RO" sz="3200" dirty="0" err="1"/>
              <a:t>by</a:t>
            </a:r>
            <a:r>
              <a:rPr lang="ro-RO" sz="3200" dirty="0"/>
              <a:t> </a:t>
            </a:r>
            <a:r>
              <a:rPr lang="ro-RO" sz="3200" dirty="0" err="1"/>
              <a:t>choosing</a:t>
            </a:r>
            <a:r>
              <a:rPr lang="ro-RO" sz="3200" dirty="0"/>
              <a:t> a </a:t>
            </a:r>
            <a:r>
              <a:rPr lang="ro-RO" sz="3200" dirty="0" err="1"/>
              <a:t>Lead</a:t>
            </a:r>
            <a:r>
              <a:rPr lang="ro-RO" sz="3200" dirty="0"/>
              <a:t> </a:t>
            </a:r>
            <a:r>
              <a:rPr lang="ro-RO" sz="3200" dirty="0" err="1"/>
              <a:t>Supervisory</a:t>
            </a:r>
            <a:r>
              <a:rPr lang="ro-RO" sz="3200" dirty="0"/>
              <a:t> </a:t>
            </a:r>
            <a:r>
              <a:rPr lang="ro-RO" sz="3200" dirty="0" err="1"/>
              <a:t>Authority</a:t>
            </a:r>
            <a:r>
              <a:rPr lang="ro-RO" sz="3200" dirty="0"/>
              <a:t> (LSA), </a:t>
            </a:r>
            <a:r>
              <a:rPr lang="ro-RO" sz="3200" dirty="0" err="1"/>
              <a:t>instead</a:t>
            </a:r>
            <a:r>
              <a:rPr lang="ro-RO" sz="3200" dirty="0"/>
              <a:t> of </a:t>
            </a:r>
            <a:r>
              <a:rPr lang="ro-RO" sz="3200" dirty="0" err="1"/>
              <a:t>having</a:t>
            </a:r>
            <a:r>
              <a:rPr lang="ro-RO" sz="3200" dirty="0"/>
              <a:t> </a:t>
            </a:r>
            <a:r>
              <a:rPr lang="ro-RO" sz="3200" dirty="0" err="1"/>
              <a:t>to</a:t>
            </a:r>
            <a:r>
              <a:rPr lang="ro-RO" sz="3200" dirty="0"/>
              <a:t> deal </a:t>
            </a:r>
            <a:r>
              <a:rPr lang="ro-RO" sz="3200" dirty="0" err="1"/>
              <a:t>with</a:t>
            </a:r>
            <a:r>
              <a:rPr lang="ro-RO" sz="3200" dirty="0"/>
              <a:t> a </a:t>
            </a:r>
            <a:r>
              <a:rPr lang="ro-RO" sz="3200" dirty="0" err="1"/>
              <a:t>Supervisory</a:t>
            </a:r>
            <a:r>
              <a:rPr lang="ro-RO" sz="3200" dirty="0"/>
              <a:t> </a:t>
            </a:r>
            <a:r>
              <a:rPr lang="ro-RO" sz="3200" dirty="0" err="1"/>
              <a:t>Authority</a:t>
            </a:r>
            <a:r>
              <a:rPr lang="ro-RO" sz="3200" dirty="0"/>
              <a:t> in </a:t>
            </a:r>
            <a:r>
              <a:rPr lang="ro-RO" sz="3200" dirty="0" err="1"/>
              <a:t>each</a:t>
            </a:r>
            <a:r>
              <a:rPr lang="ro-RO" sz="3200" dirty="0"/>
              <a:t> country of </a:t>
            </a:r>
            <a:r>
              <a:rPr lang="ro-RO" sz="3200" dirty="0" err="1"/>
              <a:t>operation</a:t>
            </a:r>
            <a:endParaRPr lang="ro-RO" sz="3200" dirty="0"/>
          </a:p>
          <a:p>
            <a:pPr marL="457200" indent="-457200">
              <a:lnSpc>
                <a:spcPct val="90000"/>
              </a:lnSpc>
              <a:buFont typeface="Arial" panose="020B0604020202020204" pitchFamily="34" charset="0"/>
              <a:buChar char="•"/>
            </a:pPr>
            <a:r>
              <a:rPr lang="ro-RO" sz="3200" dirty="0"/>
              <a:t>The </a:t>
            </a:r>
            <a:r>
              <a:rPr lang="ro-RO" sz="3200" dirty="0" err="1"/>
              <a:t>lead</a:t>
            </a:r>
            <a:r>
              <a:rPr lang="ro-RO" sz="3200" dirty="0"/>
              <a:t> </a:t>
            </a:r>
            <a:r>
              <a:rPr lang="ro-RO" sz="3200" dirty="0" err="1"/>
              <a:t>supervisory</a:t>
            </a:r>
            <a:r>
              <a:rPr lang="ro-RO" sz="3200" dirty="0"/>
              <a:t> </a:t>
            </a:r>
            <a:r>
              <a:rPr lang="ro-RO" sz="3200" dirty="0" err="1"/>
              <a:t>authority</a:t>
            </a:r>
            <a:r>
              <a:rPr lang="ro-RO" sz="3200" dirty="0"/>
              <a:t> </a:t>
            </a:r>
            <a:r>
              <a:rPr lang="ro-RO" sz="3200" dirty="0" err="1"/>
              <a:t>will</a:t>
            </a:r>
            <a:r>
              <a:rPr lang="ro-RO" sz="3200" dirty="0"/>
              <a:t> coordinate </a:t>
            </a:r>
            <a:r>
              <a:rPr lang="ro-RO" sz="3200" dirty="0" err="1"/>
              <a:t>any</a:t>
            </a:r>
            <a:r>
              <a:rPr lang="ro-RO" sz="3200" dirty="0"/>
              <a:t> </a:t>
            </a:r>
            <a:r>
              <a:rPr lang="ro-RO" sz="3200" dirty="0" err="1"/>
              <a:t>investigation</a:t>
            </a:r>
            <a:r>
              <a:rPr lang="ro-RO" sz="3200" dirty="0"/>
              <a:t>, </a:t>
            </a:r>
            <a:r>
              <a:rPr lang="ro-RO" sz="3200" dirty="0" err="1"/>
              <a:t>involving</a:t>
            </a:r>
            <a:r>
              <a:rPr lang="ro-RO" sz="3200" dirty="0"/>
              <a:t> </a:t>
            </a:r>
            <a:r>
              <a:rPr lang="ro-RO" sz="3200" dirty="0" err="1"/>
              <a:t>other</a:t>
            </a:r>
            <a:r>
              <a:rPr lang="ro-RO" sz="3200" dirty="0"/>
              <a:t> ‘</a:t>
            </a:r>
            <a:r>
              <a:rPr lang="ro-RO" sz="3200" dirty="0" err="1"/>
              <a:t>concerned</a:t>
            </a:r>
            <a:r>
              <a:rPr lang="ro-RO" sz="3200" dirty="0"/>
              <a:t>’ </a:t>
            </a:r>
            <a:r>
              <a:rPr lang="ro-RO" sz="3200" dirty="0" err="1"/>
              <a:t>supervisory</a:t>
            </a:r>
            <a:r>
              <a:rPr lang="ro-RO" sz="3200" dirty="0"/>
              <a:t> </a:t>
            </a:r>
            <a:r>
              <a:rPr lang="ro-RO" sz="3200" dirty="0" err="1"/>
              <a:t>authorities</a:t>
            </a:r>
            <a:r>
              <a:rPr lang="ro-RO" sz="3200" dirty="0"/>
              <a:t>. </a:t>
            </a:r>
          </a:p>
          <a:p>
            <a:pPr marL="457200" indent="-457200">
              <a:lnSpc>
                <a:spcPct val="90000"/>
              </a:lnSpc>
              <a:buFont typeface="Arial" panose="020B0604020202020204" pitchFamily="34" charset="0"/>
              <a:buChar char="•"/>
            </a:pPr>
            <a:r>
              <a:rPr lang="ro-RO" sz="3200" dirty="0" err="1"/>
              <a:t>Identifying</a:t>
            </a:r>
            <a:r>
              <a:rPr lang="ro-RO" sz="3200" dirty="0"/>
              <a:t> </a:t>
            </a:r>
            <a:r>
              <a:rPr lang="ro-RO" sz="3200" dirty="0" err="1"/>
              <a:t>the</a:t>
            </a:r>
            <a:r>
              <a:rPr lang="ro-RO" sz="3200" dirty="0"/>
              <a:t> </a:t>
            </a:r>
            <a:r>
              <a:rPr lang="ro-RO" sz="3200" dirty="0" err="1"/>
              <a:t>lead</a:t>
            </a:r>
            <a:r>
              <a:rPr lang="ro-RO" sz="3200" dirty="0"/>
              <a:t> </a:t>
            </a:r>
            <a:r>
              <a:rPr lang="ro-RO" sz="3200" dirty="0" err="1"/>
              <a:t>supervisory</a:t>
            </a:r>
            <a:r>
              <a:rPr lang="ro-RO" sz="3200" dirty="0"/>
              <a:t> </a:t>
            </a:r>
            <a:r>
              <a:rPr lang="ro-RO" sz="3200" dirty="0" err="1"/>
              <a:t>authority</a:t>
            </a:r>
            <a:r>
              <a:rPr lang="ro-RO" sz="3200" dirty="0"/>
              <a:t> </a:t>
            </a:r>
            <a:r>
              <a:rPr lang="ro-RO" sz="3200" dirty="0" err="1"/>
              <a:t>depends</a:t>
            </a:r>
            <a:r>
              <a:rPr lang="ro-RO" sz="3200" dirty="0"/>
              <a:t> on </a:t>
            </a:r>
            <a:r>
              <a:rPr lang="ro-RO" sz="3200" dirty="0" err="1"/>
              <a:t>determining</a:t>
            </a:r>
            <a:r>
              <a:rPr lang="ro-RO" sz="3200" dirty="0"/>
              <a:t> </a:t>
            </a:r>
            <a:r>
              <a:rPr lang="ro-RO" sz="3200" dirty="0" err="1"/>
              <a:t>the</a:t>
            </a:r>
            <a:r>
              <a:rPr lang="ro-RO" sz="3200" dirty="0"/>
              <a:t> </a:t>
            </a:r>
            <a:r>
              <a:rPr lang="ro-RO" sz="3200" dirty="0" err="1"/>
              <a:t>location</a:t>
            </a:r>
            <a:r>
              <a:rPr lang="ro-RO" sz="3200" dirty="0"/>
              <a:t> of </a:t>
            </a:r>
            <a:r>
              <a:rPr lang="ro-RO" sz="3200" dirty="0" err="1"/>
              <a:t>the</a:t>
            </a:r>
            <a:r>
              <a:rPr lang="ro-RO" sz="3200" dirty="0"/>
              <a:t> </a:t>
            </a:r>
            <a:r>
              <a:rPr lang="ro-RO" sz="3200" dirty="0" err="1"/>
              <a:t>controller’s</a:t>
            </a:r>
            <a:r>
              <a:rPr lang="ro-RO" sz="3200" dirty="0"/>
              <a:t> ‘</a:t>
            </a:r>
            <a:r>
              <a:rPr lang="ro-RO" sz="3200" dirty="0" err="1"/>
              <a:t>main</a:t>
            </a:r>
            <a:r>
              <a:rPr lang="ro-RO" sz="3200" dirty="0"/>
              <a:t> establishment’ or ‘single establishment’ in </a:t>
            </a:r>
            <a:r>
              <a:rPr lang="ro-RO" sz="3200" dirty="0" err="1"/>
              <a:t>the</a:t>
            </a:r>
            <a:r>
              <a:rPr lang="ro-RO" sz="3200" dirty="0"/>
              <a:t> EU.</a:t>
            </a:r>
          </a:p>
          <a:p>
            <a:pPr marL="457200" indent="-457200">
              <a:lnSpc>
                <a:spcPct val="90000"/>
              </a:lnSpc>
              <a:buFont typeface="Arial" panose="020B0604020202020204" pitchFamily="34" charset="0"/>
              <a:buChar char="•"/>
            </a:pPr>
            <a:endParaRPr lang="ro-RO"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399169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sz="5000" dirty="0"/>
              <a:t>LSA example 1</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a:bodyPr>
          <a:lstStyle/>
          <a:p>
            <a:pPr marL="457200" indent="-457200">
              <a:lnSpc>
                <a:spcPct val="90000"/>
              </a:lnSpc>
              <a:buFont typeface="Arial" panose="020B0604020202020204" pitchFamily="34" charset="0"/>
              <a:buChar char="•"/>
            </a:pPr>
            <a:r>
              <a:rPr lang="ro-RO" sz="3200" dirty="0" err="1"/>
              <a:t>Food</a:t>
            </a:r>
            <a:r>
              <a:rPr lang="ro-RO" sz="3200" dirty="0"/>
              <a:t> </a:t>
            </a:r>
            <a:r>
              <a:rPr lang="ro-RO" sz="3200" dirty="0" err="1"/>
              <a:t>retailer</a:t>
            </a:r>
            <a:r>
              <a:rPr lang="ro-RO" sz="3200" dirty="0"/>
              <a:t> – HQ in </a:t>
            </a:r>
            <a:r>
              <a:rPr lang="ro-RO" sz="3200" dirty="0" err="1"/>
              <a:t>Netherlands</a:t>
            </a:r>
            <a:endParaRPr lang="ro-RO" sz="3200" dirty="0"/>
          </a:p>
          <a:p>
            <a:pPr marL="457200" indent="-457200">
              <a:lnSpc>
                <a:spcPct val="90000"/>
              </a:lnSpc>
              <a:buFont typeface="Arial" panose="020B0604020202020204" pitchFamily="34" charset="0"/>
              <a:buChar char="•"/>
            </a:pPr>
            <a:r>
              <a:rPr lang="ro-RO" sz="3200" dirty="0" err="1"/>
              <a:t>All</a:t>
            </a:r>
            <a:r>
              <a:rPr lang="ro-RO" sz="3200" dirty="0"/>
              <a:t> </a:t>
            </a:r>
            <a:r>
              <a:rPr lang="ro-RO" sz="3200" dirty="0" err="1"/>
              <a:t>process</a:t>
            </a:r>
            <a:r>
              <a:rPr lang="ro-RO" sz="3200" dirty="0"/>
              <a:t> personal data (</a:t>
            </a:r>
            <a:r>
              <a:rPr lang="ro-RO" sz="3200" dirty="0" err="1"/>
              <a:t>consumer</a:t>
            </a:r>
            <a:r>
              <a:rPr lang="ro-RO" sz="3200" dirty="0"/>
              <a:t>) </a:t>
            </a:r>
            <a:r>
              <a:rPr lang="ro-RO" sz="3200" dirty="0" err="1"/>
              <a:t>using</a:t>
            </a:r>
            <a:r>
              <a:rPr lang="ro-RO" sz="3200" dirty="0"/>
              <a:t> same software --- for marketing </a:t>
            </a:r>
            <a:r>
              <a:rPr lang="ro-RO" sz="3200" dirty="0" err="1"/>
              <a:t>purposes</a:t>
            </a:r>
            <a:endParaRPr lang="ro-RO" sz="3200" dirty="0"/>
          </a:p>
          <a:p>
            <a:pPr marL="457200" indent="-457200">
              <a:lnSpc>
                <a:spcPct val="90000"/>
              </a:lnSpc>
              <a:buFont typeface="Arial" panose="020B0604020202020204" pitchFamily="34" charset="0"/>
              <a:buChar char="•"/>
            </a:pPr>
            <a:r>
              <a:rPr lang="ro-RO" sz="3200" dirty="0" err="1"/>
              <a:t>Decisions</a:t>
            </a:r>
            <a:r>
              <a:rPr lang="ro-RO" sz="3200" dirty="0"/>
              <a:t> are made in NL</a:t>
            </a:r>
          </a:p>
          <a:p>
            <a:pPr marL="457200" indent="-457200">
              <a:lnSpc>
                <a:spcPct val="90000"/>
              </a:lnSpc>
              <a:buFont typeface="Arial" panose="020B0604020202020204" pitchFamily="34" charset="0"/>
              <a:buChar char="•"/>
            </a:pPr>
            <a:endParaRPr lang="ro-RO" sz="3200" dirty="0"/>
          </a:p>
          <a:p>
            <a:pPr marL="457200" indent="-457200">
              <a:lnSpc>
                <a:spcPct val="90000"/>
              </a:lnSpc>
              <a:buFont typeface="Arial" panose="020B0604020202020204" pitchFamily="34" charset="0"/>
              <a:buChar char="•"/>
            </a:pPr>
            <a:r>
              <a:rPr lang="ro-RO" sz="3200" dirty="0"/>
              <a:t>LSA (</a:t>
            </a:r>
            <a:r>
              <a:rPr lang="ro-RO" sz="3200" dirty="0" err="1"/>
              <a:t>lead</a:t>
            </a:r>
            <a:r>
              <a:rPr lang="ro-RO" sz="3200" dirty="0"/>
              <a:t> </a:t>
            </a:r>
            <a:r>
              <a:rPr lang="ro-RO" sz="3200" dirty="0" err="1"/>
              <a:t>supervisory</a:t>
            </a:r>
            <a:r>
              <a:rPr lang="ro-RO" sz="3200" dirty="0"/>
              <a:t> </a:t>
            </a:r>
            <a:r>
              <a:rPr lang="ro-RO" sz="3200" dirty="0" err="1"/>
              <a:t>authority</a:t>
            </a:r>
            <a:r>
              <a:rPr lang="ro-RO" sz="3200" dirty="0"/>
              <a:t>) – NL SA </a:t>
            </a:r>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125938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sz="5000" dirty="0"/>
              <a:t>LSA example 2</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a:bodyPr>
          <a:lstStyle/>
          <a:p>
            <a:pPr marL="457200" indent="-457200">
              <a:lnSpc>
                <a:spcPct val="90000"/>
              </a:lnSpc>
              <a:buFont typeface="Arial" panose="020B0604020202020204" pitchFamily="34" charset="0"/>
              <a:buChar char="•"/>
            </a:pPr>
            <a:r>
              <a:rPr lang="ro-RO" sz="3200" dirty="0"/>
              <a:t>Bank </a:t>
            </a:r>
            <a:r>
              <a:rPr lang="ro-RO" sz="3200" dirty="0" err="1"/>
              <a:t>witH</a:t>
            </a:r>
            <a:r>
              <a:rPr lang="ro-RO" sz="3200" dirty="0"/>
              <a:t> HQ in Frankfurt </a:t>
            </a:r>
          </a:p>
          <a:p>
            <a:pPr marL="457200" indent="-457200">
              <a:lnSpc>
                <a:spcPct val="90000"/>
              </a:lnSpc>
              <a:buFont typeface="Arial" panose="020B0604020202020204" pitchFamily="34" charset="0"/>
              <a:buChar char="•"/>
            </a:pPr>
            <a:r>
              <a:rPr lang="ro-RO" sz="3200" dirty="0"/>
              <a:t>Insurance </a:t>
            </a:r>
            <a:r>
              <a:rPr lang="ro-RO" sz="3200" dirty="0" err="1"/>
              <a:t>department</a:t>
            </a:r>
            <a:r>
              <a:rPr lang="ro-RO" sz="3200" dirty="0"/>
              <a:t> in </a:t>
            </a:r>
            <a:r>
              <a:rPr lang="ro-RO" sz="3200" dirty="0" err="1"/>
              <a:t>Vienna</a:t>
            </a:r>
            <a:endParaRPr lang="ro-RO" sz="3200" dirty="0"/>
          </a:p>
          <a:p>
            <a:pPr marL="457200" indent="-457200">
              <a:lnSpc>
                <a:spcPct val="90000"/>
              </a:lnSpc>
              <a:buFont typeface="Arial" panose="020B0604020202020204" pitchFamily="34" charset="0"/>
              <a:buChar char="•"/>
            </a:pPr>
            <a:r>
              <a:rPr lang="ro-RO" sz="3200" dirty="0" err="1"/>
              <a:t>Austrian</a:t>
            </a:r>
            <a:r>
              <a:rPr lang="ro-RO" sz="3200" dirty="0"/>
              <a:t> SA = LSA for </a:t>
            </a:r>
            <a:r>
              <a:rPr lang="ro-RO" sz="3200" dirty="0" err="1"/>
              <a:t>insurance</a:t>
            </a:r>
            <a:r>
              <a:rPr lang="ro-RO" sz="3200" dirty="0"/>
              <a:t> business</a:t>
            </a:r>
          </a:p>
          <a:p>
            <a:pPr marL="457200" indent="-457200">
              <a:lnSpc>
                <a:spcPct val="90000"/>
              </a:lnSpc>
              <a:buFont typeface="Arial" panose="020B0604020202020204" pitchFamily="34" charset="0"/>
              <a:buChar char="•"/>
            </a:pPr>
            <a:r>
              <a:rPr lang="ro-RO" sz="3200" dirty="0" err="1"/>
              <a:t>Germany</a:t>
            </a:r>
            <a:r>
              <a:rPr lang="ro-RO" sz="3200" dirty="0"/>
              <a:t> SA = LSA for banking </a:t>
            </a:r>
            <a:r>
              <a:rPr lang="ro-RO" sz="3200" dirty="0" err="1"/>
              <a:t>purposes</a:t>
            </a:r>
            <a:endParaRPr lang="ro-RO"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224229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7" y="585216"/>
            <a:ext cx="8172123" cy="1499616"/>
          </a:xfrm>
        </p:spPr>
        <p:txBody>
          <a:bodyPr vert="horz" lIns="91440" tIns="45720" rIns="91440" bIns="45720" rtlCol="0" anchor="ctr">
            <a:normAutofit/>
          </a:bodyPr>
          <a:lstStyle/>
          <a:p>
            <a:r>
              <a:rPr lang="en-US" sz="5000" dirty="0"/>
              <a:t>GDPR </a:t>
            </a:r>
            <a:r>
              <a:rPr lang="en-US" sz="5000" dirty="0" err="1"/>
              <a:t>dpos</a:t>
            </a:r>
            <a:r>
              <a:rPr lang="en-US" sz="5000" dirty="0"/>
              <a:t> located outside EU</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a:bodyPr>
          <a:lstStyle/>
          <a:p>
            <a:pPr marL="457200" indent="-457200">
              <a:lnSpc>
                <a:spcPct val="90000"/>
              </a:lnSpc>
              <a:buFont typeface="Arial" panose="020B0604020202020204" pitchFamily="34" charset="0"/>
              <a:buChar char="•"/>
            </a:pPr>
            <a:r>
              <a:rPr lang="en-US" sz="3000" dirty="0"/>
              <a:t>If it is necessary for a DPO to be located outside the EU co-located with the main global establishment of the controller or processor, this would seem to be an ideal example of when the DPO role should be split into at least two individuals: one outside the EU responsible for controller and processor compliance and board communications, and the other inside the EU responsible for data subject communication and DPA coordination.</a:t>
            </a:r>
            <a:endParaRPr lang="ro-RO" sz="30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10189888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6FB2FE9-39DC-4FE4-A23A-DE35AE4D0865}"/>
</file>

<file path=customXml/itemProps2.xml><?xml version="1.0" encoding="utf-8"?>
<ds:datastoreItem xmlns:ds="http://schemas.openxmlformats.org/officeDocument/2006/customXml" ds:itemID="{B06E6800-1EF8-40D3-A948-675E7331EF45}"/>
</file>

<file path=customXml/itemProps3.xml><?xml version="1.0" encoding="utf-8"?>
<ds:datastoreItem xmlns:ds="http://schemas.openxmlformats.org/officeDocument/2006/customXml" ds:itemID="{A3926A59-14B4-466E-8C42-95A146948DA7}"/>
</file>

<file path=docProps/app.xml><?xml version="1.0" encoding="utf-8"?>
<Properties xmlns="http://schemas.openxmlformats.org/officeDocument/2006/extended-properties" xmlns:vt="http://schemas.openxmlformats.org/officeDocument/2006/docPropsVTypes">
  <Template>TM03457510[[fn=Savon]]</Template>
  <TotalTime>68</TotalTime>
  <Words>333</Words>
  <Application>Microsoft Macintosh PowerPoint</Application>
  <PresentationFormat>Widescreen</PresentationFormat>
  <Paragraphs>28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Tw Cen MT</vt:lpstr>
      <vt:lpstr>Tw Cen MT Condensed</vt:lpstr>
      <vt:lpstr>Wingdings 3</vt:lpstr>
      <vt:lpstr>Integral</vt:lpstr>
      <vt:lpstr>Controllers and GDPR DPOs  not in the EU</vt:lpstr>
      <vt:lpstr>General statements</vt:lpstr>
      <vt:lpstr>Lead DPA, Lead SA (LSA)</vt:lpstr>
      <vt:lpstr>LSA example 1</vt:lpstr>
      <vt:lpstr>LSA example 2</vt:lpstr>
      <vt:lpstr>GDPR dpos located outside EU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105</cp:revision>
  <dcterms:created xsi:type="dcterms:W3CDTF">2018-04-11T17:55:21Z</dcterms:created>
  <dcterms:modified xsi:type="dcterms:W3CDTF">2018-09-27T13:55:14Z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