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8.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7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466.xml" ContentType="application/vnd.openxmlformats-officedocument.presentationml.tags+xml"/>
  <Override PartName="/ppt/tags/tag486.xml" ContentType="application/vnd.openxmlformats-officedocument.presentationml.tags+xml"/>
  <Override PartName="/ppt/tags/tag26.xml" ContentType="application/vnd.openxmlformats-officedocument.presentationml.tags+xml"/>
  <Override PartName="/ppt/tags/tag48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4.xml" ContentType="application/vnd.openxmlformats-officedocument.presentationml.tags+xml"/>
  <Override PartName="/ppt/tags/tag25.xml" ContentType="application/vnd.openxmlformats-officedocument.presentationml.tags+xml"/>
  <Override PartName="/ppt/tags/tag488.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05.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51.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436.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17.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63.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2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288" r:id="rId3"/>
    <p:sldId id="289" r:id="rId4"/>
    <p:sldId id="290" r:id="rId5"/>
    <p:sldId id="29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2" autoAdjust="0"/>
    <p:restoredTop sz="73840" autoAdjust="0"/>
  </p:normalViewPr>
  <p:slideViewPr>
    <p:cSldViewPr snapToGrid="0">
      <p:cViewPr varScale="1">
        <p:scale>
          <a:sx n="62" d="100"/>
          <a:sy n="62" d="100"/>
        </p:scale>
        <p:origin x="232" y="52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Representatives vs DPOs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the representative role (1)</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85000" lnSpcReduction="20000"/>
          </a:bodyPr>
          <a:lstStyle/>
          <a:p>
            <a:pPr marL="457200" indent="-457200">
              <a:lnSpc>
                <a:spcPct val="90000"/>
              </a:lnSpc>
              <a:buFont typeface="Arial" panose="020B0604020202020204" pitchFamily="34" charset="0"/>
              <a:buChar char="•"/>
            </a:pPr>
            <a:r>
              <a:rPr lang="en-US" sz="3200" dirty="0"/>
              <a:t>Those organizations who are not established inside the EU are required to appoint a representative who is established in the EU for purposes of GDPR compliance. </a:t>
            </a:r>
          </a:p>
          <a:p>
            <a:pPr marL="457200" indent="-457200">
              <a:lnSpc>
                <a:spcPct val="90000"/>
              </a:lnSpc>
              <a:buFont typeface="Arial" panose="020B0604020202020204" pitchFamily="34" charset="0"/>
              <a:buChar char="•"/>
            </a:pPr>
            <a:r>
              <a:rPr lang="en-US" sz="3200" dirty="0"/>
              <a:t>The GDPR also requires a DPO under some circumstances and makes the role voluntary otherwise and the WP29 recommends the DPO be located within the EU for accessibility even if the controller or processor is not.</a:t>
            </a:r>
          </a:p>
          <a:p>
            <a:pPr marL="457200" indent="-457200">
              <a:lnSpc>
                <a:spcPct val="90000"/>
              </a:lnSpc>
              <a:buFont typeface="Arial" panose="020B0604020202020204" pitchFamily="34" charset="0"/>
              <a:buChar char="•"/>
            </a:pPr>
            <a:r>
              <a:rPr lang="en-US" sz="3200" dirty="0"/>
              <a:t>What is this EU representative role, and how does it interplay with the sometimes-overlapping role of the DPO?</a:t>
            </a:r>
          </a:p>
          <a:p>
            <a:pPr marL="457200" indent="-457200">
              <a:lnSpc>
                <a:spcPct val="90000"/>
              </a:lnSpc>
              <a:buFont typeface="Arial" panose="020B0604020202020204" pitchFamily="34" charset="0"/>
              <a:buChar char="•"/>
            </a:pPr>
            <a:r>
              <a:rPr lang="en-US" sz="3200" dirty="0"/>
              <a:t>A difficulty for any external agent taking on this role is as the controller or processor is not established within the EU, the agent would have to resort to courts outside the EU if it became necessary to enforce the liability and indemnity clauses of their contract.</a:t>
            </a: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the representative role (2)</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92500" lnSpcReduction="10000"/>
          </a:bodyPr>
          <a:lstStyle/>
          <a:p>
            <a:pPr marL="457200" indent="-457200">
              <a:lnSpc>
                <a:spcPct val="90000"/>
              </a:lnSpc>
              <a:buFont typeface="Arial" panose="020B0604020202020204" pitchFamily="34" charset="0"/>
              <a:buChar char="•"/>
            </a:pPr>
            <a:r>
              <a:rPr lang="en-US" sz="3200" dirty="0"/>
              <a:t>On first impression, this representative seems merely to be providing a local point of presence within the EU reached more easily than the non-EU controller or processor.</a:t>
            </a:r>
          </a:p>
          <a:p>
            <a:pPr marL="457200" indent="-457200">
              <a:lnSpc>
                <a:spcPct val="90000"/>
              </a:lnSpc>
              <a:buFont typeface="Arial" panose="020B0604020202020204" pitchFamily="34" charset="0"/>
              <a:buChar char="•"/>
            </a:pPr>
            <a:r>
              <a:rPr lang="en-US" sz="3200" dirty="0"/>
              <a:t>Subsection 4 of Article 27 states that the representative “is to be addressed in addition to or instead of the controller or the processor … on all issues related to processing, for the purposes of ensuring compliance with this Regulation.”</a:t>
            </a:r>
          </a:p>
          <a:p>
            <a:pPr marL="457200" indent="-457200">
              <a:lnSpc>
                <a:spcPct val="90000"/>
              </a:lnSpc>
              <a:buFont typeface="Arial" panose="020B0604020202020204" pitchFamily="34" charset="0"/>
              <a:buChar char="•"/>
            </a:pPr>
            <a:r>
              <a:rPr lang="en-US" sz="3200" dirty="0"/>
              <a:t>At least the DPO is protected against legal actions by the data subject and presumably the DPA but similar statutory protection does not appear in the GDPR for the EU representative.</a:t>
            </a:r>
          </a:p>
        </p:txBody>
      </p:sp>
    </p:spTree>
    <p:extLst>
      <p:ext uri="{BB962C8B-B14F-4D97-AF65-F5344CB8AC3E}">
        <p14:creationId xmlns:p14="http://schemas.microsoft.com/office/powerpoint/2010/main" val="142952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legal</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85000" lnSpcReduction="10000"/>
          </a:bodyPr>
          <a:lstStyle/>
          <a:p>
            <a:pPr marL="457200" indent="-457200">
              <a:lnSpc>
                <a:spcPct val="90000"/>
              </a:lnSpc>
              <a:buFont typeface="Arial" panose="020B0604020202020204" pitchFamily="34" charset="0"/>
              <a:buChar char="•"/>
            </a:pPr>
            <a:r>
              <a:rPr lang="en-US" sz="3200" dirty="0"/>
              <a:t>Recital 80: “The designated representative should be subject to enforcement proceedings in the event of non-compliance by the controller or processor.”</a:t>
            </a:r>
          </a:p>
          <a:p>
            <a:pPr marL="457200" indent="-457200">
              <a:lnSpc>
                <a:spcPct val="90000"/>
              </a:lnSpc>
              <a:buFont typeface="Arial" panose="020B0604020202020204" pitchFamily="34" charset="0"/>
              <a:buChar char="•"/>
            </a:pPr>
            <a:r>
              <a:rPr lang="en-US" sz="3200" dirty="0"/>
              <a:t>So, the EU representative may be legally pursued locally for the GDPR noncompliance of overseas entities.</a:t>
            </a:r>
          </a:p>
          <a:p>
            <a:pPr marL="457200" indent="-457200">
              <a:lnSpc>
                <a:spcPct val="90000"/>
              </a:lnSpc>
              <a:buFont typeface="Arial" panose="020B0604020202020204" pitchFamily="34" charset="0"/>
              <a:buChar char="•"/>
            </a:pPr>
            <a:r>
              <a:rPr lang="en-US" sz="3200" dirty="0"/>
              <a:t>What about the line separating the roles of the EU representative and DPO?</a:t>
            </a:r>
          </a:p>
          <a:p>
            <a:pPr marL="457200" indent="-457200">
              <a:lnSpc>
                <a:spcPct val="90000"/>
              </a:lnSpc>
              <a:buFont typeface="Arial" panose="020B0604020202020204" pitchFamily="34" charset="0"/>
              <a:buChar char="•"/>
            </a:pPr>
            <a:r>
              <a:rPr lang="en-US" sz="3200" dirty="0"/>
              <a:t>The final text has revised this to requiring an EU representative for non-EU controllers or processors when offering of goods and services or monitoring the behavior of data subjects, somewhat overlapping the DPO requirement if large-scale regular and systematic monitoring is performed.</a:t>
            </a:r>
          </a:p>
        </p:txBody>
      </p:sp>
    </p:spTree>
    <p:extLst>
      <p:ext uri="{BB962C8B-B14F-4D97-AF65-F5344CB8AC3E}">
        <p14:creationId xmlns:p14="http://schemas.microsoft.com/office/powerpoint/2010/main" val="296411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Tasks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1808018"/>
            <a:ext cx="10941449" cy="4800600"/>
          </a:xfrm>
        </p:spPr>
        <p:txBody>
          <a:bodyPr vert="horz" lIns="45720" tIns="45720" rIns="45720" bIns="45720" rtlCol="0">
            <a:normAutofit fontScale="70000" lnSpcReduction="20000"/>
          </a:bodyPr>
          <a:lstStyle/>
          <a:p>
            <a:pPr marL="457200" indent="-457200">
              <a:lnSpc>
                <a:spcPct val="90000"/>
              </a:lnSpc>
              <a:buFont typeface="Arial" panose="020B0604020202020204" pitchFamily="34" charset="0"/>
              <a:buChar char="•"/>
            </a:pPr>
            <a:r>
              <a:rPr lang="en-US" sz="3200" dirty="0"/>
              <a:t>The contact details of the EU representative are required to be disclosed to the DPA and to data subjects, just as are the DPO’s. The controller’s or processor’s EU representative is required to maintain a record of processing, which is not a primarily responsibility of a DPO but could be an added task. The EU representative is required to cooperate with the DPA, as are DPOs.</a:t>
            </a:r>
          </a:p>
          <a:p>
            <a:pPr>
              <a:lnSpc>
                <a:spcPct val="90000"/>
              </a:lnSpc>
            </a:pPr>
            <a:endParaRPr lang="en-US" sz="3200" dirty="0"/>
          </a:p>
          <a:p>
            <a:pPr marL="457200" indent="-457200">
              <a:lnSpc>
                <a:spcPct val="90000"/>
              </a:lnSpc>
              <a:buFont typeface="Arial" panose="020B0604020202020204" pitchFamily="34" charset="0"/>
              <a:buChar char="•"/>
            </a:pPr>
            <a:r>
              <a:rPr lang="en-US" sz="3200" dirty="0"/>
              <a:t>In Recital 80, it specifies that the representative is required to “perform its tasks according to the mandate received from the controller or processor,” somewhat different than the independence specified for DPOs in performance of their tasks.</a:t>
            </a:r>
          </a:p>
          <a:p>
            <a:pPr>
              <a:lnSpc>
                <a:spcPct val="90000"/>
              </a:lnSpc>
            </a:pPr>
            <a:endParaRPr lang="en-US" sz="3200" dirty="0"/>
          </a:p>
          <a:p>
            <a:pPr marL="457200" indent="-457200">
              <a:lnSpc>
                <a:spcPct val="90000"/>
              </a:lnSpc>
              <a:buFont typeface="Arial" panose="020B0604020202020204" pitchFamily="34" charset="0"/>
              <a:buChar char="•"/>
            </a:pPr>
            <a:r>
              <a:rPr lang="en-US" sz="3200" dirty="0"/>
              <a:t>Can the Article 27 representative of controllers/processors not established in the EU also be the Articles 37–39 Data Protection Officer and if so, how would the representative be shielded from liability from data subjects and the DPC in the same manner that the DPO is?”</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r>
              <a:rPr lang="en-US" sz="3100" dirty="0"/>
              <a:t>Due to these potential conflicts, the DPC, while noting that there is no express prohibition on the same person fulfilling both roles, advises caution and notes the controller’s responsibility to ensure that the DPO does not take on other tasks that result in a conflict.</a:t>
            </a:r>
            <a:endParaRPr lang="ro-RO" sz="3100" dirty="0"/>
          </a:p>
          <a:p>
            <a:pPr marL="457200" indent="-457200">
              <a:lnSpc>
                <a:spcPct val="90000"/>
              </a:lnSpc>
              <a:buFont typeface="Arial" panose="020B0604020202020204" pitchFamily="34" charset="0"/>
              <a:buChar char="•"/>
            </a:pPr>
            <a:endParaRPr lang="ro-RO" sz="3100" dirty="0"/>
          </a:p>
          <a:p>
            <a:pPr marL="457200" indent="-457200">
              <a:lnSpc>
                <a:spcPct val="9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698282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FD20D9-7031-4DC1-A7DD-B29196A2399B}"/>
</file>

<file path=customXml/itemProps2.xml><?xml version="1.0" encoding="utf-8"?>
<ds:datastoreItem xmlns:ds="http://schemas.openxmlformats.org/officeDocument/2006/customXml" ds:itemID="{06EDFFCC-4186-4365-BDE0-D975B2CD59DA}"/>
</file>

<file path=customXml/itemProps3.xml><?xml version="1.0" encoding="utf-8"?>
<ds:datastoreItem xmlns:ds="http://schemas.openxmlformats.org/officeDocument/2006/customXml" ds:itemID="{9EF0EB0A-6FB4-4765-AEC6-3ADDE6621BE3}"/>
</file>

<file path=docProps/app.xml><?xml version="1.0" encoding="utf-8"?>
<Properties xmlns="http://schemas.openxmlformats.org/officeDocument/2006/extended-properties" xmlns:vt="http://schemas.openxmlformats.org/officeDocument/2006/docPropsVTypes">
  <Template>TM03457510[[fn=Savon]]</Template>
  <TotalTime>101</TotalTime>
  <Words>566</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Tw Cen MT</vt:lpstr>
      <vt:lpstr>Tw Cen MT Condensed</vt:lpstr>
      <vt:lpstr>Wingdings 3</vt:lpstr>
      <vt:lpstr>Integral</vt:lpstr>
      <vt:lpstr>Representatives vs DPOs</vt:lpstr>
      <vt:lpstr>the representative role (1)</vt:lpstr>
      <vt:lpstr>the representative role (2)</vt:lpstr>
      <vt:lpstr>legal</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111</cp:revision>
  <dcterms:created xsi:type="dcterms:W3CDTF">2018-04-11T17:55:21Z</dcterms:created>
  <dcterms:modified xsi:type="dcterms:W3CDTF">2018-09-27T14:30:10Z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