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31.xml" ContentType="application/vnd.openxmlformats-officedocument.presentationml.tags+xml"/>
  <Override PartName="/ppt/tags/tag357.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54.xml" ContentType="application/vnd.openxmlformats-officedocument.presentationml.tags+xml"/>
  <Override PartName="/ppt/tags/tag353.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5.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40.xml" ContentType="application/vnd.openxmlformats-officedocument.presentationml.tags+xml"/>
  <Override PartName="/ppt/tags/tag339.xml" ContentType="application/vnd.openxmlformats-officedocument.presentationml.tags+xml"/>
  <Override PartName="/ppt/tags/tag338.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88.xml" ContentType="application/vnd.openxmlformats-officedocument.presentationml.tags+xml"/>
  <Override PartName="/ppt/tags/tag387.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6.xml" ContentType="application/vnd.openxmlformats-officedocument.presentationml.tags+xml"/>
  <Override PartName="/ppt/tags/tag395.xml" ContentType="application/vnd.openxmlformats-officedocument.presentationml.tags+xml"/>
  <Override PartName="/ppt/tags/tag394.xml" ContentType="application/vnd.openxmlformats-officedocument.presentationml.tags+xml"/>
  <Override PartName="/ppt/tags/tag393.xml" ContentType="application/vnd.openxmlformats-officedocument.presentationml.tags+xml"/>
  <Override PartName="/ppt/tags/tag392.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73.xml" ContentType="application/vnd.openxmlformats-officedocument.presentationml.tags+xml"/>
  <Override PartName="/ppt/tags/tag372.xml" ContentType="application/vnd.openxmlformats-officedocument.presentationml.tags+xml"/>
  <Override PartName="/ppt/tags/tag371.xml" ContentType="application/vnd.openxmlformats-officedocument.presentationml.tags+xml"/>
  <Override PartName="/ppt/tags/tag370.xml" ContentType="application/vnd.openxmlformats-officedocument.presentationml.tags+xml"/>
  <Override PartName="/ppt/tags/tag369.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8.xml" ContentType="application/vnd.openxmlformats-officedocument.presentationml.tags+xml"/>
  <Override PartName="/ppt/tags/tag377.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302.xml" ContentType="application/vnd.openxmlformats-officedocument.presentationml.tags+xml"/>
  <Override PartName="/ppt/tags/tag301.xml" ContentType="application/vnd.openxmlformats-officedocument.presentationml.tags+xml"/>
  <Override PartName="/ppt/tags/tag300.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279.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8.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27.xml" ContentType="application/vnd.openxmlformats-officedocument.presentationml.tags+xml"/>
  <Override PartName="/ppt/tags/tag326.xml" ContentType="application/vnd.openxmlformats-officedocument.presentationml.tags+xml"/>
  <Override PartName="/ppt/tags/tag325.xml" ContentType="application/vnd.openxmlformats-officedocument.presentationml.tags+xml"/>
  <Override PartName="/ppt/tags/tag324.xml" ContentType="application/vnd.openxmlformats-officedocument.presentationml.tags+xml"/>
  <Override PartName="/ppt/tags/tag323.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80.xml" ContentType="application/vnd.openxmlformats-officedocument.presentationml.tags+xml"/>
  <Override PartName="/ppt/tags/tag479.xml" ContentType="application/vnd.openxmlformats-officedocument.presentationml.tags+xml"/>
  <Override PartName="/ppt/tags/tag478.xml" ContentType="application/vnd.openxmlformats-officedocument.presentationml.tags+xml"/>
  <Override PartName="/ppt/tags/tag477.xml" ContentType="application/vnd.openxmlformats-officedocument.presentationml.tags+xml"/>
  <Override PartName="/ppt/tags/tag476.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7.xml" ContentType="application/vnd.openxmlformats-officedocument.presentationml.tags+xml"/>
  <Override PartName="/ppt/tags/tag29.xml" ContentType="application/vnd.openxmlformats-officedocument.presentationml.tags+xml"/>
  <Override PartName="/ppt/tags/tag486.xml" ContentType="application/vnd.openxmlformats-officedocument.presentationml.tags+xml"/>
  <Override PartName="/ppt/tags/tag485.xml" ContentType="application/vnd.openxmlformats-officedocument.presentationml.tags+xml"/>
  <Override PartName="/ppt/tags/tag484.xml" ContentType="application/vnd.openxmlformats-officedocument.presentationml.tags+xml"/>
  <Override PartName="/ppt/tags/tag475.xml" ContentType="application/vnd.openxmlformats-officedocument.presentationml.tags+xml"/>
  <Override PartName="/ppt/tags/tag474.xml" ContentType="application/vnd.openxmlformats-officedocument.presentationml.tags+xml"/>
  <Override PartName="/ppt/tags/tag473.xml" ContentType="application/vnd.openxmlformats-officedocument.presentationml.tags+xml"/>
  <Override PartName="/ppt/tags/tag465.xml" ContentType="application/vnd.openxmlformats-officedocument.presentationml.tags+xml"/>
  <Override PartName="/ppt/tags/tag464.xml" ContentType="application/vnd.openxmlformats-officedocument.presentationml.tags+xml"/>
  <Override PartName="/ppt/tags/tag463.xml" ContentType="application/vnd.openxmlformats-officedocument.presentationml.tags+xml"/>
  <Override PartName="/ppt/tags/tag462.xml" ContentType="application/vnd.openxmlformats-officedocument.presentationml.tags+xml"/>
  <Override PartName="/ppt/tags/tag461.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72.xml" ContentType="application/vnd.openxmlformats-officedocument.presentationml.tags+xml"/>
  <Override PartName="/ppt/tags/tag471.xml" ContentType="application/vnd.openxmlformats-officedocument.presentationml.tags+xml"/>
  <Override PartName="/ppt/tags/tag470.xml" ContentType="application/vnd.openxmlformats-officedocument.presentationml.tags+xml"/>
  <Override PartName="/ppt/tags/tag469.xml" ContentType="application/vnd.openxmlformats-officedocument.presentationml.tags+xml"/>
  <Override PartName="/ppt/tags/tag488.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60.xml" ContentType="application/vnd.openxmlformats-officedocument.presentationml.tags+xml"/>
  <Override PartName="/ppt/tags/tag459.xml" ContentType="application/vnd.openxmlformats-officedocument.presentationml.tags+xml"/>
  <Override PartName="/ppt/tags/tag458.xml" ContentType="application/vnd.openxmlformats-officedocument.presentationml.tags+xml"/>
  <Override PartName="/ppt/tags/tag419.xml" ContentType="application/vnd.openxmlformats-officedocument.presentationml.tags+xml"/>
  <Override PartName="/ppt/tags/tag418.xml" ContentType="application/vnd.openxmlformats-officedocument.presentationml.tags+xml"/>
  <Override PartName="/ppt/tags/tag417.xml" ContentType="application/vnd.openxmlformats-officedocument.presentationml.tags+xml"/>
  <Override PartName="/ppt/tags/tag416.xml" ContentType="application/vnd.openxmlformats-officedocument.presentationml.tags+xml"/>
  <Override PartName="/ppt/tags/tag415.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7.xml" ContentType="application/vnd.openxmlformats-officedocument.presentationml.tags+xml"/>
  <Override PartName="/ppt/tags/tag426.xml" ContentType="application/vnd.openxmlformats-officedocument.presentationml.tags+xml"/>
  <Override PartName="/ppt/tags/tag425.xml" ContentType="application/vnd.openxmlformats-officedocument.presentationml.tags+xml"/>
  <Override PartName="/ppt/tags/tag424.xml" ContentType="application/vnd.openxmlformats-officedocument.presentationml.tags+xml"/>
  <Override PartName="/ppt/tags/tag423.xml" ContentType="application/vnd.openxmlformats-officedocument.presentationml.tags+xml"/>
  <Override PartName="/ppt/tags/tag414.xml" ContentType="application/vnd.openxmlformats-officedocument.presentationml.tags+xml"/>
  <Override PartName="/ppt/tags/tag413.xml" ContentType="application/vnd.openxmlformats-officedocument.presentationml.tags+xml"/>
  <Override PartName="/ppt/tags/tag412.xml" ContentType="application/vnd.openxmlformats-officedocument.presentationml.tags+xml"/>
  <Override PartName="/ppt/tags/tag404.xml" ContentType="application/vnd.openxmlformats-officedocument.presentationml.tags+xml"/>
  <Override PartName="/ppt/tags/tag403.xml" ContentType="application/vnd.openxmlformats-officedocument.presentationml.tags+xml"/>
  <Override PartName="/ppt/tags/tag402.xml" ContentType="application/vnd.openxmlformats-officedocument.presentationml.tags+xml"/>
  <Override PartName="/ppt/tags/tag401.xml" ContentType="application/vnd.openxmlformats-officedocument.presentationml.tags+xml"/>
  <Override PartName="/ppt/tags/tag400.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11.xml" ContentType="application/vnd.openxmlformats-officedocument.presentationml.tags+xml"/>
  <Override PartName="/ppt/tags/tag410.xml" ContentType="application/vnd.openxmlformats-officedocument.presentationml.tags+xml"/>
  <Override PartName="/ppt/tags/tag409.xml" ContentType="application/vnd.openxmlformats-officedocument.presentationml.tags+xml"/>
  <Override PartName="/ppt/tags/tag408.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50.xml" ContentType="application/vnd.openxmlformats-officedocument.presentationml.tags+xml"/>
  <Override PartName="/ppt/tags/tag449.xml" ContentType="application/vnd.openxmlformats-officedocument.presentationml.tags+xml"/>
  <Override PartName="/ppt/tags/tag448.xml" ContentType="application/vnd.openxmlformats-officedocument.presentationml.tags+xml"/>
  <Override PartName="/ppt/tags/tag447.xml" ContentType="application/vnd.openxmlformats-officedocument.presentationml.tags+xml"/>
  <Override PartName="/ppt/tags/tag446.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7.xml" ContentType="application/vnd.openxmlformats-officedocument.presentationml.tags+xml"/>
  <Override PartName="/ppt/tags/tag456.xml" ContentType="application/vnd.openxmlformats-officedocument.presentationml.tags+xml"/>
  <Override PartName="/ppt/tags/tag455.xml" ContentType="application/vnd.openxmlformats-officedocument.presentationml.tags+xml"/>
  <Override PartName="/ppt/tags/tag454.xml" ContentType="application/vnd.openxmlformats-officedocument.presentationml.tags+xml"/>
  <Override PartName="/ppt/tags/tag445.xml" ContentType="application/vnd.openxmlformats-officedocument.presentationml.tags+xml"/>
  <Override PartName="/ppt/tags/tag444.xml" ContentType="application/vnd.openxmlformats-officedocument.presentationml.tags+xml"/>
  <Override PartName="/ppt/tags/tag443.xml" ContentType="application/vnd.openxmlformats-officedocument.presentationml.tags+xml"/>
  <Override PartName="/ppt/tags/tag435.xml" ContentType="application/vnd.openxmlformats-officedocument.presentationml.tags+xml"/>
  <Override PartName="/ppt/tags/tag434.xml" ContentType="application/vnd.openxmlformats-officedocument.presentationml.tags+xml"/>
  <Override PartName="/ppt/tags/tag433.xml" ContentType="application/vnd.openxmlformats-officedocument.presentationml.tags+xml"/>
  <Override PartName="/ppt/tags/tag432.xml" ContentType="application/vnd.openxmlformats-officedocument.presentationml.tags+xml"/>
  <Override PartName="/ppt/tags/tag431.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40.xml" ContentType="application/vnd.openxmlformats-officedocument.presentationml.tags+xml"/>
  <Override PartName="/ppt/tags/tag439.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93.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48.xml" ContentType="application/vnd.openxmlformats-officedocument.presentationml.tags+xml"/>
  <Override PartName="/ppt/tags/tag147.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82.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43.xml" ContentType="application/vnd.openxmlformats-officedocument.presentationml.tags+xml"/>
  <Override PartName="/ppt/tags/tag242.xml" ContentType="application/vnd.openxmlformats-officedocument.presentationml.tags+xml"/>
  <Override PartName="/ppt/tags/tag241.xml" ContentType="application/vnd.openxmlformats-officedocument.presentationml.tags+xml"/>
  <Override PartName="/ppt/tags/tag240.xml" ContentType="application/vnd.openxmlformats-officedocument.presentationml.tags+xml"/>
  <Override PartName="/ppt/tags/tag239.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0.xml" ContentType="application/vnd.openxmlformats-officedocument.presentationml.tags+xml"/>
  <Override PartName="/ppt/tags/tag219.xml" ContentType="application/vnd.openxmlformats-officedocument.presentationml.tags+xml"/>
  <Override PartName="/ppt/tags/tag218.xml" ContentType="application/vnd.openxmlformats-officedocument.presentationml.tags+xml"/>
  <Override PartName="/ppt/tags/tag217.xml" ContentType="application/vnd.openxmlformats-officedocument.presentationml.tags+xml"/>
  <Override PartName="/ppt/tags/tag216.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25.xml" ContentType="application/vnd.openxmlformats-officedocument.presentationml.tags+xml"/>
  <Override PartName="/ppt/tags/tag224.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66.xml" ContentType="application/vnd.openxmlformats-officedocument.presentationml.tags+xml"/>
  <Override PartName="/ppt/tags/tag265.xml" ContentType="application/vnd.openxmlformats-officedocument.presentationml.tags+xml"/>
  <Override PartName="/ppt/tags/tag264.xml" ContentType="application/vnd.openxmlformats-officedocument.presentationml.tags+xml"/>
  <Override PartName="/ppt/tags/tag263.xml" ContentType="application/vnd.openxmlformats-officedocument.presentationml.tags+xml"/>
  <Override PartName="/ppt/tags/tag262.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271.xml" ContentType="application/vnd.openxmlformats-officedocument.presentationml.tags+xml"/>
  <Override PartName="/ppt/tags/tag270.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1.xml" ContentType="application/vnd.openxmlformats-officedocument.presentationml.tags+xml"/>
  <Override PartName="/ppt/tags/tag250.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205.xml" ContentType="application/vnd.openxmlformats-officedocument.presentationml.tags+xml"/>
  <Override PartName="/ppt/tags/tag204.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201.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186.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10"/>
  </p:notesMasterIdLst>
  <p:sldIdLst>
    <p:sldId id="260" r:id="rId2"/>
    <p:sldId id="305" r:id="rId3"/>
    <p:sldId id="307" r:id="rId4"/>
    <p:sldId id="308" r:id="rId5"/>
    <p:sldId id="309" r:id="rId6"/>
    <p:sldId id="310" r:id="rId7"/>
    <p:sldId id="311" r:id="rId8"/>
    <p:sldId id="31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5" autoAdjust="0"/>
    <p:restoredTop sz="89369" autoAdjust="0"/>
  </p:normalViewPr>
  <p:slideViewPr>
    <p:cSldViewPr snapToGrid="0">
      <p:cViewPr varScale="1">
        <p:scale>
          <a:sx n="84" d="100"/>
          <a:sy n="84" d="100"/>
        </p:scale>
        <p:origin x="760" y="184"/>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28.09.18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536413018"/>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9/28/18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9/28/18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9/28/18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Top concerns for </a:t>
            </a:r>
            <a:br>
              <a:rPr lang="en-US" dirty="0"/>
            </a:br>
            <a:r>
              <a:rPr lang="en-US" dirty="0"/>
              <a:t>Hotels Online Businesses</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en-US" dirty="0"/>
              <a:t>Hotels &amp; personal data</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05039"/>
            <a:ext cx="10841807" cy="4104322"/>
          </a:xfrm>
        </p:spPr>
        <p:txBody>
          <a:bodyPr>
            <a:normAutofit/>
          </a:bodyPr>
          <a:lstStyle/>
          <a:p>
            <a:pPr marL="0" indent="0">
              <a:buNone/>
            </a:pPr>
            <a:r>
              <a:rPr lang="en-US" sz="2800" dirty="0"/>
              <a:t>Take care of the sensitive data:</a:t>
            </a:r>
          </a:p>
          <a:p>
            <a:pPr marL="457200" indent="-457200">
              <a:buFont typeface="+mj-lt"/>
              <a:buAutoNum type="arabicPeriod"/>
            </a:pPr>
            <a:r>
              <a:rPr lang="en-US" dirty="0"/>
              <a:t>trade union membership, which may be revealed by event attendance</a:t>
            </a:r>
            <a:endParaRPr lang="ro-RO" dirty="0"/>
          </a:p>
          <a:p>
            <a:pPr marL="457200" indent="-457200">
              <a:buFont typeface="+mj-lt"/>
              <a:buAutoNum type="arabicPeriod"/>
            </a:pPr>
            <a:r>
              <a:rPr lang="en-US" dirty="0"/>
              <a:t>biometrics for the purpose of uniquely identifying someone, such as a fingerprint stored for opening doors</a:t>
            </a:r>
            <a:endParaRPr lang="ro-RO" dirty="0"/>
          </a:p>
          <a:p>
            <a:pPr marL="457200" indent="-457200">
              <a:buFont typeface="+mj-lt"/>
              <a:buAutoNum type="arabicPeriod"/>
            </a:pPr>
            <a:r>
              <a:rPr lang="en-US" dirty="0"/>
              <a:t>health status, which may be disclosed in guest requests</a:t>
            </a:r>
            <a:endParaRPr lang="ro-RO" dirty="0"/>
          </a:p>
          <a:p>
            <a:pPr marL="457200" indent="-457200">
              <a:buFont typeface="+mj-lt"/>
              <a:buAutoNum type="arabicPeriod"/>
            </a:pPr>
            <a:r>
              <a:rPr lang="en-US" dirty="0"/>
              <a:t>sex life or sexual orientation, which may also be disclosed in some guest requests</a:t>
            </a:r>
            <a:endParaRPr lang="ro-RO" dirty="0"/>
          </a:p>
          <a:p>
            <a:pPr marL="0" indent="0">
              <a:buNone/>
            </a:pPr>
            <a:r>
              <a:rPr lang="en-US" dirty="0"/>
              <a:t>All rules that hotels must follow also apply to the software they use.</a:t>
            </a:r>
            <a:endParaRPr lang="de-DE" sz="2800" dirty="0"/>
          </a:p>
        </p:txBody>
      </p:sp>
      <p:sp>
        <p:nvSpPr>
          <p:cNvPr id="3" name="Rectangle 4">
            <a:extLst>
              <a:ext uri="{FF2B5EF4-FFF2-40B4-BE49-F238E27FC236}">
                <a16:creationId xmlns:a16="http://schemas.microsoft.com/office/drawing/2014/main" id="{FFE2ADE6-8B90-554D-84DD-953470F62832}"/>
              </a:ext>
            </a:extLst>
          </p:cNvPr>
          <p:cNvSpPr>
            <a:spLocks noChangeArrowheads="1"/>
          </p:cNvSpPr>
          <p:nvPr/>
        </p:nvSpPr>
        <p:spPr bwMode="auto">
          <a:xfrm>
            <a:off x="8902410" y="2067880"/>
            <a:ext cx="89861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o-RO"/>
          </a:p>
        </p:txBody>
      </p:sp>
    </p:spTree>
    <p:extLst>
      <p:ext uri="{BB962C8B-B14F-4D97-AF65-F5344CB8AC3E}">
        <p14:creationId xmlns:p14="http://schemas.microsoft.com/office/powerpoint/2010/main" val="13388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Can EU hotels use software vendors or software on servers based outside the EU?</a:t>
            </a:r>
            <a:endParaRPr lang="ro-RO" sz="3600" b="1"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r>
              <a:rPr lang="en-US" dirty="0"/>
              <a:t>To confirm that a cloud service is compliant with the GDPR, hoteliers need to make sure:</a:t>
            </a:r>
            <a:endParaRPr lang="ro-RO" dirty="0"/>
          </a:p>
          <a:p>
            <a:pPr marL="457200" indent="-457200">
              <a:buFont typeface="+mj-lt"/>
              <a:buAutoNum type="arabicPeriod"/>
            </a:pPr>
            <a:r>
              <a:rPr lang="en-US" dirty="0"/>
              <a:t>They have a Data Processing Agreement in place  (GDPR Art.28[3]).</a:t>
            </a:r>
            <a:endParaRPr lang="ro-RO" dirty="0"/>
          </a:p>
          <a:p>
            <a:pPr marL="457200" indent="-457200">
              <a:buFont typeface="+mj-lt"/>
              <a:buAutoNum type="arabicPeriod"/>
            </a:pPr>
            <a:r>
              <a:rPr lang="en-US" dirty="0"/>
              <a:t>There is a lawful basis for </a:t>
            </a:r>
            <a:r>
              <a:rPr lang="en-US" dirty="0" err="1"/>
              <a:t>transfering</a:t>
            </a:r>
            <a:r>
              <a:rPr lang="en-US" dirty="0"/>
              <a:t> the data (GDPR Rec.39, 40, 41; GDPR Art.6[1])</a:t>
            </a:r>
          </a:p>
          <a:p>
            <a:pPr marL="457200" indent="-457200">
              <a:buFont typeface="+mj-lt"/>
              <a:buAutoNum type="arabicPeriod"/>
            </a:pPr>
            <a:r>
              <a:rPr lang="en-US" dirty="0"/>
              <a:t>The transfer is mentioned in the hotel’s privacy policy and the purpose of the transfer is explained.</a:t>
            </a:r>
          </a:p>
          <a:p>
            <a:pPr marL="0" indent="0">
              <a:buNone/>
            </a:pPr>
            <a:r>
              <a:rPr lang="en-US" b="1" dirty="0"/>
              <a:t>What do hotels need to do about their vendors?</a:t>
            </a:r>
            <a:endParaRPr lang="ro-RO" b="1" dirty="0"/>
          </a:p>
          <a:p>
            <a:pPr marL="0" indent="0">
              <a:buNone/>
            </a:pPr>
            <a:endParaRPr lang="ro-RO" dirty="0"/>
          </a:p>
        </p:txBody>
      </p:sp>
    </p:spTree>
    <p:extLst>
      <p:ext uri="{BB962C8B-B14F-4D97-AF65-F5344CB8AC3E}">
        <p14:creationId xmlns:p14="http://schemas.microsoft.com/office/powerpoint/2010/main" val="413100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How should a hotel communicate privacy notices to guests?</a:t>
            </a:r>
            <a:endParaRPr lang="ro-RO" sz="36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834640"/>
            <a:ext cx="10291571" cy="3474720"/>
          </a:xfrm>
        </p:spPr>
        <p:txBody>
          <a:bodyPr>
            <a:normAutofit/>
          </a:bodyPr>
          <a:lstStyle/>
          <a:p>
            <a:pPr marL="0" indent="0">
              <a:buNone/>
            </a:pPr>
            <a:r>
              <a:rPr lang="en-US" sz="3200" dirty="0"/>
              <a:t>Hoteliers may need to speak with customers at check-in if explicit consent is required for any forms of data collection that require it, such as consent to marketing communications.</a:t>
            </a:r>
            <a:endParaRPr lang="de-DE" sz="3200" dirty="0"/>
          </a:p>
        </p:txBody>
      </p:sp>
    </p:spTree>
    <p:extLst>
      <p:ext uri="{BB962C8B-B14F-4D97-AF65-F5344CB8AC3E}">
        <p14:creationId xmlns:p14="http://schemas.microsoft.com/office/powerpoint/2010/main" val="61089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Do hoteliers or vendors need to encrypt their databases?</a:t>
            </a:r>
            <a:endParaRPr lang="ro-RO" sz="36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392680"/>
            <a:ext cx="10291571" cy="3916680"/>
          </a:xfrm>
        </p:spPr>
        <p:txBody>
          <a:bodyPr>
            <a:normAutofit/>
          </a:bodyPr>
          <a:lstStyle/>
          <a:p>
            <a:r>
              <a:rPr lang="en-US" dirty="0"/>
              <a:t>Article 32 of the GDPR gives the following options:</a:t>
            </a:r>
            <a:endParaRPr lang="ro-RO" dirty="0"/>
          </a:p>
          <a:p>
            <a:pPr marL="457200" lvl="0" indent="-457200">
              <a:buFont typeface="+mj-lt"/>
              <a:buAutoNum type="arabicPeriod"/>
            </a:pPr>
            <a:r>
              <a:rPr lang="en-US" dirty="0"/>
              <a:t>the </a:t>
            </a:r>
            <a:r>
              <a:rPr lang="en-US" dirty="0" err="1"/>
              <a:t>pseudonymisation</a:t>
            </a:r>
            <a:r>
              <a:rPr lang="en-US" dirty="0"/>
              <a:t> and encryption of personal data;</a:t>
            </a:r>
            <a:endParaRPr lang="ro-RO" dirty="0"/>
          </a:p>
          <a:p>
            <a:pPr marL="457200" lvl="0" indent="-457200">
              <a:buFont typeface="+mj-lt"/>
              <a:buAutoNum type="arabicPeriod"/>
            </a:pPr>
            <a:r>
              <a:rPr lang="en-US" dirty="0"/>
              <a:t>the ability to ensure the ongoing confidentiality, integrity, availability and resilience of processing systems and services;</a:t>
            </a:r>
            <a:endParaRPr lang="ro-RO" dirty="0"/>
          </a:p>
          <a:p>
            <a:pPr marL="457200" lvl="0" indent="-457200">
              <a:buFont typeface="+mj-lt"/>
              <a:buAutoNum type="arabicPeriod"/>
            </a:pPr>
            <a:r>
              <a:rPr lang="en-US" dirty="0"/>
              <a:t>the ability to restore the availability and access to personal data in a timely manner in the event of a physical or technical incident;</a:t>
            </a:r>
            <a:endParaRPr lang="ro-RO" dirty="0"/>
          </a:p>
          <a:p>
            <a:pPr marL="457200" lvl="0" indent="-457200">
              <a:buFont typeface="+mj-lt"/>
              <a:buAutoNum type="arabicPeriod"/>
            </a:pPr>
            <a:r>
              <a:rPr lang="en-US" dirty="0"/>
              <a:t>a process for regularly testing, assessing and evaluating the effectiveness of technical and </a:t>
            </a:r>
            <a:r>
              <a:rPr lang="en-US" dirty="0" err="1"/>
              <a:t>organisational</a:t>
            </a:r>
            <a:r>
              <a:rPr lang="en-US" dirty="0"/>
              <a:t> measures for ensuring the security of the processing.</a:t>
            </a:r>
            <a:endParaRPr lang="ro-RO" dirty="0"/>
          </a:p>
        </p:txBody>
      </p:sp>
    </p:spTree>
    <p:extLst>
      <p:ext uri="{BB962C8B-B14F-4D97-AF65-F5344CB8AC3E}">
        <p14:creationId xmlns:p14="http://schemas.microsoft.com/office/powerpoint/2010/main" val="118379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200" b="1" dirty="0"/>
              <a:t>How can hoteliers make sure they are able to honor requests for data portability, correction, or erasure, a.k.a. “the right to be forgotten”?</a:t>
            </a:r>
            <a:endParaRPr lang="ro-RO" sz="32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834640"/>
            <a:ext cx="10291571" cy="3474720"/>
          </a:xfrm>
        </p:spPr>
        <p:txBody>
          <a:bodyPr>
            <a:normAutofit/>
          </a:bodyPr>
          <a:lstStyle/>
          <a:p>
            <a:pPr marL="0" indent="0">
              <a:buNone/>
            </a:pPr>
            <a:r>
              <a:rPr lang="en-US" dirty="0"/>
              <a:t>There are cases in which this does not need to be honored, for example if there is an ongoing contractual or legal requirement to retain the data. But in most cases, the request will need to be honored. Recital 59 of the GDPR requires these requests be answered within one month.</a:t>
            </a:r>
          </a:p>
          <a:p>
            <a:pPr marL="0" indent="0">
              <a:buNone/>
            </a:pPr>
            <a:r>
              <a:rPr lang="en-US" dirty="0"/>
              <a:t>For data portability requests, the law requires the data be given to the customer in a standardized format for transfer to other companies.</a:t>
            </a:r>
            <a:endParaRPr lang="en-US" sz="3200" dirty="0"/>
          </a:p>
        </p:txBody>
      </p:sp>
    </p:spTree>
    <p:extLst>
      <p:ext uri="{BB962C8B-B14F-4D97-AF65-F5344CB8AC3E}">
        <p14:creationId xmlns:p14="http://schemas.microsoft.com/office/powerpoint/2010/main" val="386622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How should hotels handle children’s data?</a:t>
            </a:r>
            <a:endParaRPr lang="ro-RO" sz="36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834640"/>
            <a:ext cx="10291571" cy="3474720"/>
          </a:xfrm>
        </p:spPr>
        <p:txBody>
          <a:bodyPr>
            <a:normAutofit/>
          </a:bodyPr>
          <a:lstStyle/>
          <a:p>
            <a:pPr marL="0" indent="0">
              <a:buNone/>
            </a:pPr>
            <a:r>
              <a:rPr lang="en-US" sz="3200" dirty="0"/>
              <a:t>Within the EU/EEC, a “child” is defined as someone younger than a country-defined age between 13 and 16.</a:t>
            </a:r>
          </a:p>
          <a:p>
            <a:pPr marL="0" indent="0">
              <a:buNone/>
            </a:pPr>
            <a:r>
              <a:rPr lang="en-US" sz="3200" dirty="0"/>
              <a:t>Best practice is to avoid collecting and storing data about children unless it is legally required or absolutely essential for handling a reservation.</a:t>
            </a:r>
            <a:endParaRPr lang="ro-RO" sz="3200" dirty="0"/>
          </a:p>
          <a:p>
            <a:pPr marL="0" indent="0">
              <a:buNone/>
            </a:pPr>
            <a:endParaRPr lang="de-DE" sz="3200" dirty="0"/>
          </a:p>
        </p:txBody>
      </p:sp>
    </p:spTree>
    <p:extLst>
      <p:ext uri="{BB962C8B-B14F-4D97-AF65-F5344CB8AC3E}">
        <p14:creationId xmlns:p14="http://schemas.microsoft.com/office/powerpoint/2010/main" val="124187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Do hotels need to hire Data Protection Officers (DPOs)?</a:t>
            </a:r>
            <a:endParaRPr lang="ro-RO" sz="36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834640"/>
            <a:ext cx="10291571" cy="3474720"/>
          </a:xfrm>
        </p:spPr>
        <p:txBody>
          <a:bodyPr>
            <a:normAutofit/>
          </a:bodyPr>
          <a:lstStyle/>
          <a:p>
            <a:pPr marL="0" indent="0">
              <a:buNone/>
            </a:pPr>
            <a:r>
              <a:rPr lang="en-US" sz="3200" dirty="0"/>
              <a:t>You should designate someone to take responsibility for data protection compliance and assess where this role will sit within your </a:t>
            </a:r>
            <a:r>
              <a:rPr lang="en-US" sz="3200" dirty="0" err="1"/>
              <a:t>organisation’s</a:t>
            </a:r>
            <a:r>
              <a:rPr lang="en-US" sz="3200" dirty="0"/>
              <a:t> structure and governance arrangements, even if you are not formally required to have a DPO.</a:t>
            </a:r>
            <a:endParaRPr lang="de-DE" sz="3200" dirty="0"/>
          </a:p>
        </p:txBody>
      </p:sp>
    </p:spTree>
    <p:extLst>
      <p:ext uri="{BB962C8B-B14F-4D97-AF65-F5344CB8AC3E}">
        <p14:creationId xmlns:p14="http://schemas.microsoft.com/office/powerpoint/2010/main" val="2689824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D6E26DF-CCD1-48EC-A166-28D7930E79FC}"/>
</file>

<file path=customXml/itemProps2.xml><?xml version="1.0" encoding="utf-8"?>
<ds:datastoreItem xmlns:ds="http://schemas.openxmlformats.org/officeDocument/2006/customXml" ds:itemID="{C298150C-628D-4724-AC1B-40B72735D587}"/>
</file>

<file path=customXml/itemProps3.xml><?xml version="1.0" encoding="utf-8"?>
<ds:datastoreItem xmlns:ds="http://schemas.openxmlformats.org/officeDocument/2006/customXml" ds:itemID="{E87CB54D-E974-4CC3-8C0C-9E7EFD35B0D8}"/>
</file>

<file path=docProps/app.xml><?xml version="1.0" encoding="utf-8"?>
<Properties xmlns="http://schemas.openxmlformats.org/officeDocument/2006/extended-properties" xmlns:vt="http://schemas.openxmlformats.org/officeDocument/2006/docPropsVTypes">
  <Template>TM03457510[[fn=Savon]]</Template>
  <TotalTime>108</TotalTime>
  <Words>536</Words>
  <Application>Microsoft Macintosh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Tw Cen MT</vt:lpstr>
      <vt:lpstr>Tw Cen MT Condensed</vt:lpstr>
      <vt:lpstr>Wingdings 3</vt:lpstr>
      <vt:lpstr>Integral</vt:lpstr>
      <vt:lpstr>Top concerns for  Hotels Online Businesses</vt:lpstr>
      <vt:lpstr>Hotels &amp; personal data</vt:lpstr>
      <vt:lpstr>Can EU hotels use software vendors or software on servers based outside the EU?</vt:lpstr>
      <vt:lpstr>How should a hotel communicate privacy notices to guests?</vt:lpstr>
      <vt:lpstr>Do hoteliers or vendors need to encrypt their databases?</vt:lpstr>
      <vt:lpstr>How can hoteliers make sure they are able to honor requests for data portability, correction, or erasure, a.k.a. “the right to be forgotten”?</vt:lpstr>
      <vt:lpstr>How should hotels handle children’s data?</vt:lpstr>
      <vt:lpstr>Do hotels need to hire Data Protection Officers (DPOs)?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138</cp:revision>
  <dcterms:created xsi:type="dcterms:W3CDTF">2018-04-11T17:55:21Z</dcterms:created>
  <dcterms:modified xsi:type="dcterms:W3CDTF">2018-09-28T16:47:41Z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