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5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2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23.xml" ContentType="application/vnd.openxmlformats-officedocument.presentationml.tags+xml"/>
  <Override PartName="/ppt/tags/tag4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2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60" r:id="rId2"/>
    <p:sldId id="305" r:id="rId3"/>
    <p:sldId id="306" r:id="rId4"/>
    <p:sldId id="30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73874" autoAdjust="0"/>
  </p:normalViewPr>
  <p:slideViewPr>
    <p:cSldViewPr snapToGrid="0">
      <p:cViewPr varScale="1">
        <p:scale>
          <a:sx n="58" d="100"/>
          <a:sy n="58" d="100"/>
        </p:scale>
        <p:origin x="208" y="4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European Elements Inc. (EEI) – </a:t>
            </a:r>
            <a:br>
              <a:rPr lang="en-US" dirty="0"/>
            </a:br>
            <a:r>
              <a:rPr lang="en-US" dirty="0"/>
              <a:t>US multinational </a:t>
            </a:r>
            <a:br>
              <a:rPr lang="en-US" dirty="0"/>
            </a:br>
            <a:r>
              <a:rPr lang="en-US" dirty="0"/>
              <a:t>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assessments</a:t>
            </a:r>
            <a:r>
              <a:rPr lang="de-DE" dirty="0"/>
              <a:t> (1)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InfoSec capabilities of EEI are an extremely important aspect for the protection of data subject rights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will assess both the controller EEI and their two processors </a:t>
            </a:r>
            <a:r>
              <a:rPr lang="en-US" dirty="0" err="1"/>
              <a:t>Hyperbad</a:t>
            </a:r>
            <a:r>
              <a:rPr lang="en-US" dirty="0"/>
              <a:t> and </a:t>
            </a:r>
            <a:r>
              <a:rPr lang="en-US" dirty="0" err="1"/>
              <a:t>QuikBakk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must review documents from all three companies and interview specialists in the EU, the U.S., India, and the Philippines, remotely or in person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u="sng" dirty="0"/>
              <a:t>risk assessment phase</a:t>
            </a:r>
            <a:r>
              <a:rPr lang="en-US" dirty="0"/>
              <a:t> must show an established program that accomplishes all the following.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needs to discover how an organization identifies the InfoSec threats and vulnerabilities that it faces then how it analyzes the consequences (severity) and likelihood of a threat exploiting a vulnerability.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assessments</a:t>
            </a:r>
            <a:r>
              <a:rPr lang="de-DE" dirty="0"/>
              <a:t> (2)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r>
              <a:rPr lang="en-US" i="1" u="sng" dirty="0"/>
              <a:t>He then reviews</a:t>
            </a:r>
            <a:r>
              <a:rPr lang="en-US" dirty="0"/>
              <a:t> each company as if he was performing an ISO 27001 certification.</a:t>
            </a:r>
            <a:endParaRPr lang="ro-RO" dirty="0"/>
          </a:p>
          <a:p>
            <a:r>
              <a:rPr lang="en-US" dirty="0"/>
              <a:t>Has each of the organizations established an information security management system, and how is it supported by top management through objectives, roles, and commitments (ISMS)?</a:t>
            </a:r>
          </a:p>
          <a:p>
            <a:r>
              <a:rPr lang="en-US" i="1" u="sng" dirty="0"/>
              <a:t>Finally,</a:t>
            </a:r>
            <a:r>
              <a:rPr lang="en-US" dirty="0"/>
              <a:t> he considers the actual InfoSec controls selected to treat risks identified in the risk assessment exercises</a:t>
            </a:r>
          </a:p>
          <a:p>
            <a:r>
              <a:rPr lang="en-US" dirty="0"/>
              <a:t>For this </a:t>
            </a:r>
            <a:r>
              <a:rPr lang="en-US" i="1" u="sng" dirty="0"/>
              <a:t>initial assessment</a:t>
            </a:r>
            <a:r>
              <a:rPr lang="en-US" dirty="0"/>
              <a:t>, Dieter does not need to assess the effectiveness of the controls or find evidence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60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breach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data breach response processes for all three organizations needs to be evaluated by Dieter.</a:t>
            </a:r>
          </a:p>
          <a:p>
            <a:pPr marL="0" indent="0">
              <a:buNone/>
            </a:pPr>
            <a:r>
              <a:rPr lang="en-US" dirty="0"/>
              <a:t>Incident response policies and procedures</a:t>
            </a:r>
          </a:p>
          <a:p>
            <a:pPr marL="0" indent="0">
              <a:buNone/>
            </a:pPr>
            <a:r>
              <a:rPr lang="en-US" dirty="0"/>
              <a:t>The actual data breach that has occurred should be examined, including how risk to data subjects was evaluated.</a:t>
            </a:r>
          </a:p>
          <a:p>
            <a:pPr marL="0" indent="0">
              <a:buNone/>
            </a:pPr>
            <a:r>
              <a:rPr lang="en-US" dirty="0"/>
              <a:t>Different questions should be asked, including the identification of the types and classifications of personal data an organization has, their present storage locations, and whether the data is encrypted?</a:t>
            </a:r>
          </a:p>
          <a:p>
            <a:pPr marL="0" indent="0">
              <a:buNone/>
            </a:pPr>
            <a:r>
              <a:rPr lang="en-US" dirty="0"/>
              <a:t>For the processor organizations and any part of their data that EEI has stored with third-party service providers, such as cloud providers, Dieter would need to make additional inquires.</a:t>
            </a:r>
          </a:p>
          <a:p>
            <a:pPr marL="0" indent="0">
              <a:buNone/>
            </a:pPr>
            <a:r>
              <a:rPr lang="en-US" dirty="0"/>
              <a:t>For the legal and breach notification process, Dieter would need to ascertain which breach notification regimes apply beyond the GDPR.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F57194-F605-4E6F-83AA-A70F1C6703E0}"/>
</file>

<file path=customXml/itemProps2.xml><?xml version="1.0" encoding="utf-8"?>
<ds:datastoreItem xmlns:ds="http://schemas.openxmlformats.org/officeDocument/2006/customXml" ds:itemID="{35E92196-A686-49CF-B0F2-0348F63139E3}"/>
</file>

<file path=customXml/itemProps3.xml><?xml version="1.0" encoding="utf-8"?>
<ds:datastoreItem xmlns:ds="http://schemas.openxmlformats.org/officeDocument/2006/customXml" ds:itemID="{D72D6F01-A656-4DFD-AB8E-37E763B56B82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43</TotalTime>
  <Words>343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European Elements Inc. (EEI) –  US multinational  example</vt:lpstr>
      <vt:lpstr>Technical assessments (1) </vt:lpstr>
      <vt:lpstr>Technical assessments (2) </vt:lpstr>
      <vt:lpstr>Data breach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111</cp:revision>
  <dcterms:created xsi:type="dcterms:W3CDTF">2018-04-11T17:55:21Z</dcterms:created>
  <dcterms:modified xsi:type="dcterms:W3CDTF">2018-09-27T11:26:59Z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