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handoutMasterIdLst>
    <p:handoutMasterId r:id="rId11"/>
  </p:handoutMasterIdLst>
  <p:sldIdLst>
    <p:sldId id="1377" r:id="rId2"/>
    <p:sldId id="1210" r:id="rId3"/>
    <p:sldId id="1378" r:id="rId4"/>
    <p:sldId id="1301" r:id="rId5"/>
    <p:sldId id="1379" r:id="rId6"/>
    <p:sldId id="1203" r:id="rId7"/>
    <p:sldId id="1376" r:id="rId8"/>
    <p:sldId id="1369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948" y="52"/>
      </p:cViewPr>
      <p:guideLst/>
    </p:cSldViewPr>
  </p:slideViewPr>
  <p:outlineViewPr>
    <p:cViewPr>
      <p:scale>
        <a:sx n="33" d="100"/>
        <a:sy n="33" d="100"/>
      </p:scale>
      <p:origin x="0" y="-1248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0" y="730530"/>
            <a:ext cx="50917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657600" y="282611"/>
            <a:ext cx="50917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0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819" y="2181925"/>
            <a:ext cx="8368363" cy="4392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7819" y="2650037"/>
            <a:ext cx="8368363" cy="30479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2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3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3957" r:id="rId4"/>
    <p:sldLayoutId id="2147484002" r:id="rId5"/>
    <p:sldLayoutId id="2147484004" r:id="rId6"/>
    <p:sldLayoutId id="214748400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07D84644-C2BD-4578-A714-0A7A9C1013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8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9704" y="1566801"/>
            <a:ext cx="6064589" cy="2009897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605279" y="2241595"/>
            <a:ext cx="5999014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5G </a:t>
            </a:r>
            <a:r>
              <a:rPr lang="en-US" sz="3600" b="1">
                <a:latin typeface="+mj-lt"/>
              </a:rPr>
              <a:t>Security Deconstructed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Author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81425" y="1091521"/>
            <a:ext cx="4038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Brian C. Newman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accent1"/>
                </a:solidFill>
              </a:rPr>
              <a:t>Telecommunications Leader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3633590" y="1921859"/>
            <a:ext cx="5139782" cy="18433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accent6"/>
                </a:solidFill>
                <a:latin typeface="+mj-lt"/>
              </a:rPr>
              <a:t>Experiences / Skills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30+ years in telecommunications industry among the three largest US network operators.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Extensive experience in wireline and wireless networks including engineering, operations, and information systems.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Inventor - US Patent [#5,835,907]: Integration of GPS and cellular networks, for smartphone geolocation and mapping that is used globally today. 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Project Management Professional, Scaled Agile Agilist and Scrum Master, and Lean Six Sigma Black Belt.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658209" y="1091521"/>
            <a:ext cx="45719" cy="43088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A picture containing person, person, suit, standing&#10;&#10;Description automatically generated">
            <a:extLst>
              <a:ext uri="{FF2B5EF4-FFF2-40B4-BE49-F238E27FC236}">
                <a16:creationId xmlns:a16="http://schemas.microsoft.com/office/drawing/2014/main" id="{2D5B0A10-39AC-42D9-9D34-77375A8423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EA83C01F-69F2-4055-BC75-EC6DADB721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"/>
            <a:ext cx="9143999" cy="51434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91C611-3065-4B72-8A07-25A74211D269}"/>
              </a:ext>
            </a:extLst>
          </p:cNvPr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D15F900-3CB7-4413-9133-2F0FF5C4F0D0}"/>
              </a:ext>
            </a:extLst>
          </p:cNvPr>
          <p:cNvSpPr/>
          <p:nvPr/>
        </p:nvSpPr>
        <p:spPr>
          <a:xfrm>
            <a:off x="1295400" y="1438656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553200 w 6553200"/>
              <a:gd name="connsiteY1" fmla="*/ 0 h 609600"/>
              <a:gd name="connsiteX2" fmla="*/ 6553200 w 6553200"/>
              <a:gd name="connsiteY2" fmla="*/ 609600 h 609600"/>
              <a:gd name="connsiteX3" fmla="*/ 6492240 w 6553200"/>
              <a:gd name="connsiteY3" fmla="*/ 609600 h 609600"/>
              <a:gd name="connsiteX4" fmla="*/ 6492240 w 6553200"/>
              <a:gd name="connsiteY4" fmla="*/ 60960 h 609600"/>
              <a:gd name="connsiteX5" fmla="*/ 60960 w 6553200"/>
              <a:gd name="connsiteY5" fmla="*/ 60960 h 609600"/>
              <a:gd name="connsiteX6" fmla="*/ 6096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553200" y="0"/>
                </a:lnTo>
                <a:lnTo>
                  <a:pt x="6553200" y="609600"/>
                </a:lnTo>
                <a:lnTo>
                  <a:pt x="6492240" y="609600"/>
                </a:lnTo>
                <a:lnTo>
                  <a:pt x="6492240" y="60960"/>
                </a:lnTo>
                <a:lnTo>
                  <a:pt x="60960" y="60960"/>
                </a:lnTo>
                <a:lnTo>
                  <a:pt x="6096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F2CF107-F12F-4CF4-9B65-1C5E219D1B69}"/>
              </a:ext>
            </a:extLst>
          </p:cNvPr>
          <p:cNvSpPr/>
          <p:nvPr/>
        </p:nvSpPr>
        <p:spPr>
          <a:xfrm>
            <a:off x="1295400" y="2937510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0960 w 6553200"/>
              <a:gd name="connsiteY1" fmla="*/ 0 h 609600"/>
              <a:gd name="connsiteX2" fmla="*/ 60960 w 6553200"/>
              <a:gd name="connsiteY2" fmla="*/ 548640 h 609600"/>
              <a:gd name="connsiteX3" fmla="*/ 6492240 w 6553200"/>
              <a:gd name="connsiteY3" fmla="*/ 548640 h 609600"/>
              <a:gd name="connsiteX4" fmla="*/ 6492240 w 6553200"/>
              <a:gd name="connsiteY4" fmla="*/ 0 h 609600"/>
              <a:gd name="connsiteX5" fmla="*/ 6553200 w 6553200"/>
              <a:gd name="connsiteY5" fmla="*/ 0 h 609600"/>
              <a:gd name="connsiteX6" fmla="*/ 655320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0960" y="0"/>
                </a:lnTo>
                <a:lnTo>
                  <a:pt x="60960" y="548640"/>
                </a:lnTo>
                <a:lnTo>
                  <a:pt x="6492240" y="548640"/>
                </a:lnTo>
                <a:lnTo>
                  <a:pt x="6492240" y="0"/>
                </a:lnTo>
                <a:lnTo>
                  <a:pt x="6553200" y="0"/>
                </a:lnTo>
                <a:lnTo>
                  <a:pt x="65532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96A81-4D2C-4092-8425-51CC1CFADE91}"/>
              </a:ext>
            </a:extLst>
          </p:cNvPr>
          <p:cNvSpPr txBox="1"/>
          <p:nvPr/>
        </p:nvSpPr>
        <p:spPr>
          <a:xfrm>
            <a:off x="1564640" y="2205990"/>
            <a:ext cx="6014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Synopsis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CE1920CC-B853-4A9E-970C-D2ECA3CAB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Course Roadmap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6479455" y="3752307"/>
            <a:ext cx="568158" cy="780782"/>
            <a:chOff x="4319588" y="3962400"/>
            <a:chExt cx="517525" cy="711200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25938" y="3962400"/>
              <a:ext cx="508000" cy="146050"/>
            </a:xfrm>
            <a:custGeom>
              <a:avLst/>
              <a:gdLst>
                <a:gd name="T0" fmla="*/ 377 w 377"/>
                <a:gd name="T1" fmla="*/ 45 h 108"/>
                <a:gd name="T2" fmla="*/ 188 w 377"/>
                <a:gd name="T3" fmla="*/ 0 h 108"/>
                <a:gd name="T4" fmla="*/ 0 w 377"/>
                <a:gd name="T5" fmla="*/ 45 h 108"/>
                <a:gd name="T6" fmla="*/ 188 w 377"/>
                <a:gd name="T7" fmla="*/ 108 h 108"/>
                <a:gd name="T8" fmla="*/ 377 w 377"/>
                <a:gd name="T9" fmla="*/ 4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08">
                  <a:moveTo>
                    <a:pt x="377" y="45"/>
                  </a:moveTo>
                  <a:cubicBezTo>
                    <a:pt x="307" y="13"/>
                    <a:pt x="292" y="0"/>
                    <a:pt x="188" y="0"/>
                  </a:cubicBezTo>
                  <a:cubicBezTo>
                    <a:pt x="84" y="0"/>
                    <a:pt x="53" y="13"/>
                    <a:pt x="0" y="45"/>
                  </a:cubicBezTo>
                  <a:cubicBezTo>
                    <a:pt x="26" y="76"/>
                    <a:pt x="84" y="108"/>
                    <a:pt x="188" y="108"/>
                  </a:cubicBezTo>
                  <a:cubicBezTo>
                    <a:pt x="292" y="108"/>
                    <a:pt x="343" y="80"/>
                    <a:pt x="377" y="4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319588" y="4019550"/>
              <a:ext cx="517525" cy="654050"/>
            </a:xfrm>
            <a:custGeom>
              <a:avLst/>
              <a:gdLst>
                <a:gd name="T0" fmla="*/ 191 w 383"/>
                <a:gd name="T1" fmla="*/ 484 h 484"/>
                <a:gd name="T2" fmla="*/ 0 w 383"/>
                <a:gd name="T3" fmla="*/ 0 h 484"/>
                <a:gd name="T4" fmla="*/ 383 w 383"/>
                <a:gd name="T5" fmla="*/ 0 h 484"/>
                <a:gd name="T6" fmla="*/ 191 w 383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484">
                  <a:moveTo>
                    <a:pt x="191" y="484"/>
                  </a:moveTo>
                  <a:cubicBezTo>
                    <a:pt x="119" y="328"/>
                    <a:pt x="55" y="166"/>
                    <a:pt x="0" y="0"/>
                  </a:cubicBezTo>
                  <a:cubicBezTo>
                    <a:pt x="127" y="20"/>
                    <a:pt x="256" y="20"/>
                    <a:pt x="383" y="0"/>
                  </a:cubicBezTo>
                  <a:cubicBezTo>
                    <a:pt x="328" y="166"/>
                    <a:pt x="264" y="328"/>
                    <a:pt x="191" y="4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6235461" y="3189378"/>
            <a:ext cx="1056147" cy="604758"/>
            <a:chOff x="4097338" y="3449638"/>
            <a:chExt cx="962025" cy="5508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102100" y="3449638"/>
              <a:ext cx="952500" cy="236538"/>
            </a:xfrm>
            <a:custGeom>
              <a:avLst/>
              <a:gdLst>
                <a:gd name="T0" fmla="*/ 706 w 706"/>
                <a:gd name="T1" fmla="*/ 68 h 176"/>
                <a:gd name="T2" fmla="*/ 351 w 706"/>
                <a:gd name="T3" fmla="*/ 0 h 176"/>
                <a:gd name="T4" fmla="*/ 0 w 706"/>
                <a:gd name="T5" fmla="*/ 68 h 176"/>
                <a:gd name="T6" fmla="*/ 350 w 706"/>
                <a:gd name="T7" fmla="*/ 176 h 176"/>
                <a:gd name="T8" fmla="*/ 706 w 706"/>
                <a:gd name="T9" fmla="*/ 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76">
                  <a:moveTo>
                    <a:pt x="706" y="68"/>
                  </a:moveTo>
                  <a:cubicBezTo>
                    <a:pt x="602" y="18"/>
                    <a:pt x="547" y="0"/>
                    <a:pt x="351" y="0"/>
                  </a:cubicBezTo>
                  <a:cubicBezTo>
                    <a:pt x="155" y="0"/>
                    <a:pt x="94" y="31"/>
                    <a:pt x="0" y="68"/>
                  </a:cubicBezTo>
                  <a:cubicBezTo>
                    <a:pt x="45" y="114"/>
                    <a:pt x="154" y="176"/>
                    <a:pt x="350" y="176"/>
                  </a:cubicBezTo>
                  <a:cubicBezTo>
                    <a:pt x="546" y="176"/>
                    <a:pt x="645" y="125"/>
                    <a:pt x="706" y="68"/>
                  </a:cubicBez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097338" y="3541713"/>
              <a:ext cx="962025" cy="458788"/>
            </a:xfrm>
            <a:custGeom>
              <a:avLst/>
              <a:gdLst>
                <a:gd name="T0" fmla="*/ 650 w 713"/>
                <a:gd name="T1" fmla="*/ 318 h 340"/>
                <a:gd name="T2" fmla="*/ 63 w 713"/>
                <a:gd name="T3" fmla="*/ 318 h 340"/>
                <a:gd name="T4" fmla="*/ 0 w 713"/>
                <a:gd name="T5" fmla="*/ 0 h 340"/>
                <a:gd name="T6" fmla="*/ 713 w 713"/>
                <a:gd name="T7" fmla="*/ 0 h 340"/>
                <a:gd name="T8" fmla="*/ 650 w 713"/>
                <a:gd name="T9" fmla="*/ 3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340">
                  <a:moveTo>
                    <a:pt x="650" y="318"/>
                  </a:moveTo>
                  <a:cubicBezTo>
                    <a:pt x="455" y="340"/>
                    <a:pt x="258" y="340"/>
                    <a:pt x="63" y="318"/>
                  </a:cubicBezTo>
                  <a:cubicBezTo>
                    <a:pt x="42" y="212"/>
                    <a:pt x="21" y="106"/>
                    <a:pt x="0" y="0"/>
                  </a:cubicBezTo>
                  <a:cubicBezTo>
                    <a:pt x="237" y="26"/>
                    <a:pt x="476" y="26"/>
                    <a:pt x="713" y="0"/>
                  </a:cubicBezTo>
                  <a:cubicBezTo>
                    <a:pt x="692" y="106"/>
                    <a:pt x="671" y="212"/>
                    <a:pt x="650" y="3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6022837" y="2603792"/>
            <a:ext cx="1479652" cy="646586"/>
            <a:chOff x="3905250" y="2916238"/>
            <a:chExt cx="1347788" cy="588963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906838" y="2916238"/>
              <a:ext cx="1339850" cy="211138"/>
            </a:xfrm>
            <a:custGeom>
              <a:avLst/>
              <a:gdLst>
                <a:gd name="T0" fmla="*/ 993 w 993"/>
                <a:gd name="T1" fmla="*/ 64 h 156"/>
                <a:gd name="T2" fmla="*/ 495 w 993"/>
                <a:gd name="T3" fmla="*/ 0 h 156"/>
                <a:gd name="T4" fmla="*/ 0 w 993"/>
                <a:gd name="T5" fmla="*/ 64 h 156"/>
                <a:gd name="T6" fmla="*/ 496 w 993"/>
                <a:gd name="T7" fmla="*/ 156 h 156"/>
                <a:gd name="T8" fmla="*/ 993 w 993"/>
                <a:gd name="T9" fmla="*/ 6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3" h="156">
                  <a:moveTo>
                    <a:pt x="993" y="64"/>
                  </a:moveTo>
                  <a:cubicBezTo>
                    <a:pt x="898" y="20"/>
                    <a:pt x="769" y="0"/>
                    <a:pt x="495" y="0"/>
                  </a:cubicBezTo>
                  <a:cubicBezTo>
                    <a:pt x="221" y="0"/>
                    <a:pt x="96" y="20"/>
                    <a:pt x="0" y="64"/>
                  </a:cubicBezTo>
                  <a:cubicBezTo>
                    <a:pt x="0" y="121"/>
                    <a:pt x="222" y="156"/>
                    <a:pt x="496" y="156"/>
                  </a:cubicBezTo>
                  <a:cubicBezTo>
                    <a:pt x="771" y="156"/>
                    <a:pt x="993" y="121"/>
                    <a:pt x="993" y="64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905250" y="3001963"/>
              <a:ext cx="1347788" cy="503238"/>
            </a:xfrm>
            <a:custGeom>
              <a:avLst/>
              <a:gdLst>
                <a:gd name="T0" fmla="*/ 908 w 999"/>
                <a:gd name="T1" fmla="*/ 342 h 372"/>
                <a:gd name="T2" fmla="*/ 91 w 999"/>
                <a:gd name="T3" fmla="*/ 342 h 372"/>
                <a:gd name="T4" fmla="*/ 0 w 999"/>
                <a:gd name="T5" fmla="*/ 0 h 372"/>
                <a:gd name="T6" fmla="*/ 999 w 999"/>
                <a:gd name="T7" fmla="*/ 0 h 372"/>
                <a:gd name="T8" fmla="*/ 908 w 999"/>
                <a:gd name="T9" fmla="*/ 34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372">
                  <a:moveTo>
                    <a:pt x="908" y="342"/>
                  </a:moveTo>
                  <a:cubicBezTo>
                    <a:pt x="637" y="372"/>
                    <a:pt x="362" y="372"/>
                    <a:pt x="91" y="342"/>
                  </a:cubicBezTo>
                  <a:cubicBezTo>
                    <a:pt x="61" y="228"/>
                    <a:pt x="30" y="114"/>
                    <a:pt x="0" y="0"/>
                  </a:cubicBezTo>
                  <a:cubicBezTo>
                    <a:pt x="332" y="37"/>
                    <a:pt x="667" y="37"/>
                    <a:pt x="999" y="0"/>
                  </a:cubicBezTo>
                  <a:cubicBezTo>
                    <a:pt x="969" y="114"/>
                    <a:pt x="938" y="228"/>
                    <a:pt x="908" y="3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782328" y="1897950"/>
            <a:ext cx="1962412" cy="761611"/>
            <a:chOff x="3684588" y="2273300"/>
            <a:chExt cx="1787525" cy="693738"/>
          </a:xfrm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687763" y="2273300"/>
              <a:ext cx="1782763" cy="266700"/>
            </a:xfrm>
            <a:custGeom>
              <a:avLst/>
              <a:gdLst>
                <a:gd name="T0" fmla="*/ 1321 w 1321"/>
                <a:gd name="T1" fmla="*/ 98 h 197"/>
                <a:gd name="T2" fmla="*/ 656 w 1321"/>
                <a:gd name="T3" fmla="*/ 0 h 197"/>
                <a:gd name="T4" fmla="*/ 0 w 1321"/>
                <a:gd name="T5" fmla="*/ 104 h 197"/>
                <a:gd name="T6" fmla="*/ 656 w 1321"/>
                <a:gd name="T7" fmla="*/ 197 h 197"/>
                <a:gd name="T8" fmla="*/ 1321 w 1321"/>
                <a:gd name="T9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1" h="197">
                  <a:moveTo>
                    <a:pt x="1321" y="98"/>
                  </a:moveTo>
                  <a:cubicBezTo>
                    <a:pt x="1215" y="55"/>
                    <a:pt x="1023" y="0"/>
                    <a:pt x="656" y="0"/>
                  </a:cubicBezTo>
                  <a:cubicBezTo>
                    <a:pt x="288" y="0"/>
                    <a:pt x="100" y="53"/>
                    <a:pt x="0" y="104"/>
                  </a:cubicBezTo>
                  <a:cubicBezTo>
                    <a:pt x="0" y="159"/>
                    <a:pt x="288" y="197"/>
                    <a:pt x="656" y="197"/>
                  </a:cubicBezTo>
                  <a:cubicBezTo>
                    <a:pt x="1023" y="197"/>
                    <a:pt x="1321" y="153"/>
                    <a:pt x="1321" y="9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84588" y="2414588"/>
              <a:ext cx="1787525" cy="552450"/>
            </a:xfrm>
            <a:custGeom>
              <a:avLst/>
              <a:gdLst>
                <a:gd name="T0" fmla="*/ 1208 w 1325"/>
                <a:gd name="T1" fmla="*/ 370 h 410"/>
                <a:gd name="T2" fmla="*/ 117 w 1325"/>
                <a:gd name="T3" fmla="*/ 370 h 410"/>
                <a:gd name="T4" fmla="*/ 0 w 1325"/>
                <a:gd name="T5" fmla="*/ 0 h 410"/>
                <a:gd name="T6" fmla="*/ 1325 w 1325"/>
                <a:gd name="T7" fmla="*/ 0 h 410"/>
                <a:gd name="T8" fmla="*/ 1208 w 1325"/>
                <a:gd name="T9" fmla="*/ 37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410">
                  <a:moveTo>
                    <a:pt x="1208" y="370"/>
                  </a:moveTo>
                  <a:cubicBezTo>
                    <a:pt x="845" y="410"/>
                    <a:pt x="480" y="410"/>
                    <a:pt x="117" y="370"/>
                  </a:cubicBezTo>
                  <a:cubicBezTo>
                    <a:pt x="78" y="247"/>
                    <a:pt x="39" y="124"/>
                    <a:pt x="0" y="0"/>
                  </a:cubicBezTo>
                  <a:cubicBezTo>
                    <a:pt x="440" y="49"/>
                    <a:pt x="885" y="49"/>
                    <a:pt x="1325" y="0"/>
                  </a:cubicBezTo>
                  <a:cubicBezTo>
                    <a:pt x="1286" y="124"/>
                    <a:pt x="1247" y="247"/>
                    <a:pt x="1208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5465136" y="1131111"/>
            <a:ext cx="2596797" cy="890580"/>
            <a:chOff x="3395663" y="1574800"/>
            <a:chExt cx="2365375" cy="811213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395663" y="1574800"/>
              <a:ext cx="2360613" cy="334963"/>
            </a:xfrm>
            <a:custGeom>
              <a:avLst/>
              <a:gdLst>
                <a:gd name="T0" fmla="*/ 1749 w 1749"/>
                <a:gd name="T1" fmla="*/ 124 h 248"/>
                <a:gd name="T2" fmla="*/ 874 w 1749"/>
                <a:gd name="T3" fmla="*/ 0 h 248"/>
                <a:gd name="T4" fmla="*/ 0 w 1749"/>
                <a:gd name="T5" fmla="*/ 124 h 248"/>
                <a:gd name="T6" fmla="*/ 874 w 1749"/>
                <a:gd name="T7" fmla="*/ 248 h 248"/>
                <a:gd name="T8" fmla="*/ 1749 w 1749"/>
                <a:gd name="T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248">
                  <a:moveTo>
                    <a:pt x="1749" y="124"/>
                  </a:moveTo>
                  <a:cubicBezTo>
                    <a:pt x="1604" y="55"/>
                    <a:pt x="1357" y="0"/>
                    <a:pt x="874" y="0"/>
                  </a:cubicBezTo>
                  <a:cubicBezTo>
                    <a:pt x="391" y="0"/>
                    <a:pt x="157" y="53"/>
                    <a:pt x="0" y="124"/>
                  </a:cubicBezTo>
                  <a:cubicBezTo>
                    <a:pt x="94" y="211"/>
                    <a:pt x="391" y="248"/>
                    <a:pt x="874" y="248"/>
                  </a:cubicBezTo>
                  <a:cubicBezTo>
                    <a:pt x="1357" y="248"/>
                    <a:pt x="1669" y="217"/>
                    <a:pt x="1749" y="124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395663" y="1739900"/>
              <a:ext cx="2365375" cy="646113"/>
            </a:xfrm>
            <a:custGeom>
              <a:avLst/>
              <a:gdLst>
                <a:gd name="T0" fmla="*/ 1606 w 1753"/>
                <a:gd name="T1" fmla="*/ 426 h 479"/>
                <a:gd name="T2" fmla="*/ 147 w 1753"/>
                <a:gd name="T3" fmla="*/ 426 h 479"/>
                <a:gd name="T4" fmla="*/ 0 w 1753"/>
                <a:gd name="T5" fmla="*/ 0 h 479"/>
                <a:gd name="T6" fmla="*/ 1753 w 1753"/>
                <a:gd name="T7" fmla="*/ 0 h 479"/>
                <a:gd name="T8" fmla="*/ 1606 w 1753"/>
                <a:gd name="T9" fmla="*/ 42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3" h="479">
                  <a:moveTo>
                    <a:pt x="1606" y="426"/>
                  </a:moveTo>
                  <a:cubicBezTo>
                    <a:pt x="1121" y="479"/>
                    <a:pt x="632" y="479"/>
                    <a:pt x="147" y="426"/>
                  </a:cubicBezTo>
                  <a:cubicBezTo>
                    <a:pt x="98" y="284"/>
                    <a:pt x="49" y="142"/>
                    <a:pt x="0" y="0"/>
                  </a:cubicBezTo>
                  <a:cubicBezTo>
                    <a:pt x="583" y="65"/>
                    <a:pt x="1170" y="65"/>
                    <a:pt x="1753" y="0"/>
                  </a:cubicBezTo>
                  <a:cubicBezTo>
                    <a:pt x="1704" y="142"/>
                    <a:pt x="1655" y="284"/>
                    <a:pt x="1606" y="4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5588876" y="3855134"/>
            <a:ext cx="2363259" cy="433962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5358823" y="3278261"/>
            <a:ext cx="2842534" cy="43396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5120058" y="2697904"/>
            <a:ext cx="3283467" cy="43396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4891748" y="2053062"/>
            <a:ext cx="3759256" cy="43396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663440" y="1314107"/>
            <a:ext cx="4215874" cy="4339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71297" y="3947433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71298" y="3358808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80013" y="2802472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89598" y="2158912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71299" y="1408998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1</a:t>
            </a: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407949" y="1292331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Introduction and Importance of Network Security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With everything connected, 5G security is more important than ever.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407949" y="1941222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The Evolution of Cellular and Wireless Networks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The architecture has evolved, with new vulnerabilities and risks.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407949" y="2590113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Fundamentals of 5G Wireless Networks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Standards, deployment models, and threats to UE, RAN, and Core.</a:t>
            </a: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07949" y="3239004"/>
            <a:ext cx="4046352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5G Network Security Landscape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Design principles, cybersecurity best practices, and PHY layer security. </a:t>
            </a: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407949" y="3887895"/>
            <a:ext cx="4271178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5G Network Security Infrastructure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Customer edge switching, virtualized network functions, and cloud security.</a:t>
            </a:r>
          </a:p>
        </p:txBody>
      </p:sp>
    </p:spTree>
    <p:extLst>
      <p:ext uri="{BB962C8B-B14F-4D97-AF65-F5344CB8AC3E}">
        <p14:creationId xmlns:p14="http://schemas.microsoft.com/office/powerpoint/2010/main" val="134613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/>
      <p:bldP spid="32" grpId="0"/>
      <p:bldP spid="33" grpId="0"/>
      <p:bldP spid="34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CE1920CC-B853-4A9E-970C-D2ECA3CAB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Course Roadmap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6479455" y="3752307"/>
            <a:ext cx="568158" cy="780782"/>
            <a:chOff x="4319588" y="3962400"/>
            <a:chExt cx="517525" cy="711200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25938" y="3962400"/>
              <a:ext cx="508000" cy="146050"/>
            </a:xfrm>
            <a:custGeom>
              <a:avLst/>
              <a:gdLst>
                <a:gd name="T0" fmla="*/ 377 w 377"/>
                <a:gd name="T1" fmla="*/ 45 h 108"/>
                <a:gd name="T2" fmla="*/ 188 w 377"/>
                <a:gd name="T3" fmla="*/ 0 h 108"/>
                <a:gd name="T4" fmla="*/ 0 w 377"/>
                <a:gd name="T5" fmla="*/ 45 h 108"/>
                <a:gd name="T6" fmla="*/ 188 w 377"/>
                <a:gd name="T7" fmla="*/ 108 h 108"/>
                <a:gd name="T8" fmla="*/ 377 w 377"/>
                <a:gd name="T9" fmla="*/ 4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08">
                  <a:moveTo>
                    <a:pt x="377" y="45"/>
                  </a:moveTo>
                  <a:cubicBezTo>
                    <a:pt x="307" y="13"/>
                    <a:pt x="292" y="0"/>
                    <a:pt x="188" y="0"/>
                  </a:cubicBezTo>
                  <a:cubicBezTo>
                    <a:pt x="84" y="0"/>
                    <a:pt x="53" y="13"/>
                    <a:pt x="0" y="45"/>
                  </a:cubicBezTo>
                  <a:cubicBezTo>
                    <a:pt x="26" y="76"/>
                    <a:pt x="84" y="108"/>
                    <a:pt x="188" y="108"/>
                  </a:cubicBezTo>
                  <a:cubicBezTo>
                    <a:pt x="292" y="108"/>
                    <a:pt x="343" y="80"/>
                    <a:pt x="377" y="4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319588" y="4019550"/>
              <a:ext cx="517525" cy="654050"/>
            </a:xfrm>
            <a:custGeom>
              <a:avLst/>
              <a:gdLst>
                <a:gd name="T0" fmla="*/ 191 w 383"/>
                <a:gd name="T1" fmla="*/ 484 h 484"/>
                <a:gd name="T2" fmla="*/ 0 w 383"/>
                <a:gd name="T3" fmla="*/ 0 h 484"/>
                <a:gd name="T4" fmla="*/ 383 w 383"/>
                <a:gd name="T5" fmla="*/ 0 h 484"/>
                <a:gd name="T6" fmla="*/ 191 w 383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484">
                  <a:moveTo>
                    <a:pt x="191" y="484"/>
                  </a:moveTo>
                  <a:cubicBezTo>
                    <a:pt x="119" y="328"/>
                    <a:pt x="55" y="166"/>
                    <a:pt x="0" y="0"/>
                  </a:cubicBezTo>
                  <a:cubicBezTo>
                    <a:pt x="127" y="20"/>
                    <a:pt x="256" y="20"/>
                    <a:pt x="383" y="0"/>
                  </a:cubicBezTo>
                  <a:cubicBezTo>
                    <a:pt x="328" y="166"/>
                    <a:pt x="264" y="328"/>
                    <a:pt x="191" y="4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6235461" y="3189378"/>
            <a:ext cx="1056147" cy="604758"/>
            <a:chOff x="4097338" y="3449638"/>
            <a:chExt cx="962025" cy="5508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102100" y="3449638"/>
              <a:ext cx="952500" cy="236538"/>
            </a:xfrm>
            <a:custGeom>
              <a:avLst/>
              <a:gdLst>
                <a:gd name="T0" fmla="*/ 706 w 706"/>
                <a:gd name="T1" fmla="*/ 68 h 176"/>
                <a:gd name="T2" fmla="*/ 351 w 706"/>
                <a:gd name="T3" fmla="*/ 0 h 176"/>
                <a:gd name="T4" fmla="*/ 0 w 706"/>
                <a:gd name="T5" fmla="*/ 68 h 176"/>
                <a:gd name="T6" fmla="*/ 350 w 706"/>
                <a:gd name="T7" fmla="*/ 176 h 176"/>
                <a:gd name="T8" fmla="*/ 706 w 706"/>
                <a:gd name="T9" fmla="*/ 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76">
                  <a:moveTo>
                    <a:pt x="706" y="68"/>
                  </a:moveTo>
                  <a:cubicBezTo>
                    <a:pt x="602" y="18"/>
                    <a:pt x="547" y="0"/>
                    <a:pt x="351" y="0"/>
                  </a:cubicBezTo>
                  <a:cubicBezTo>
                    <a:pt x="155" y="0"/>
                    <a:pt x="94" y="31"/>
                    <a:pt x="0" y="68"/>
                  </a:cubicBezTo>
                  <a:cubicBezTo>
                    <a:pt x="45" y="114"/>
                    <a:pt x="154" y="176"/>
                    <a:pt x="350" y="176"/>
                  </a:cubicBezTo>
                  <a:cubicBezTo>
                    <a:pt x="546" y="176"/>
                    <a:pt x="645" y="125"/>
                    <a:pt x="706" y="68"/>
                  </a:cubicBez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097338" y="3541713"/>
              <a:ext cx="962025" cy="458788"/>
            </a:xfrm>
            <a:custGeom>
              <a:avLst/>
              <a:gdLst>
                <a:gd name="T0" fmla="*/ 650 w 713"/>
                <a:gd name="T1" fmla="*/ 318 h 340"/>
                <a:gd name="T2" fmla="*/ 63 w 713"/>
                <a:gd name="T3" fmla="*/ 318 h 340"/>
                <a:gd name="T4" fmla="*/ 0 w 713"/>
                <a:gd name="T5" fmla="*/ 0 h 340"/>
                <a:gd name="T6" fmla="*/ 713 w 713"/>
                <a:gd name="T7" fmla="*/ 0 h 340"/>
                <a:gd name="T8" fmla="*/ 650 w 713"/>
                <a:gd name="T9" fmla="*/ 3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340">
                  <a:moveTo>
                    <a:pt x="650" y="318"/>
                  </a:moveTo>
                  <a:cubicBezTo>
                    <a:pt x="455" y="340"/>
                    <a:pt x="258" y="340"/>
                    <a:pt x="63" y="318"/>
                  </a:cubicBezTo>
                  <a:cubicBezTo>
                    <a:pt x="42" y="212"/>
                    <a:pt x="21" y="106"/>
                    <a:pt x="0" y="0"/>
                  </a:cubicBezTo>
                  <a:cubicBezTo>
                    <a:pt x="237" y="26"/>
                    <a:pt x="476" y="26"/>
                    <a:pt x="713" y="0"/>
                  </a:cubicBezTo>
                  <a:cubicBezTo>
                    <a:pt x="692" y="106"/>
                    <a:pt x="671" y="212"/>
                    <a:pt x="650" y="3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6022837" y="2603792"/>
            <a:ext cx="1479652" cy="646586"/>
            <a:chOff x="3905250" y="2916238"/>
            <a:chExt cx="1347788" cy="588963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906838" y="2916238"/>
              <a:ext cx="1339850" cy="211138"/>
            </a:xfrm>
            <a:custGeom>
              <a:avLst/>
              <a:gdLst>
                <a:gd name="T0" fmla="*/ 993 w 993"/>
                <a:gd name="T1" fmla="*/ 64 h 156"/>
                <a:gd name="T2" fmla="*/ 495 w 993"/>
                <a:gd name="T3" fmla="*/ 0 h 156"/>
                <a:gd name="T4" fmla="*/ 0 w 993"/>
                <a:gd name="T5" fmla="*/ 64 h 156"/>
                <a:gd name="T6" fmla="*/ 496 w 993"/>
                <a:gd name="T7" fmla="*/ 156 h 156"/>
                <a:gd name="T8" fmla="*/ 993 w 993"/>
                <a:gd name="T9" fmla="*/ 6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3" h="156">
                  <a:moveTo>
                    <a:pt x="993" y="64"/>
                  </a:moveTo>
                  <a:cubicBezTo>
                    <a:pt x="898" y="20"/>
                    <a:pt x="769" y="0"/>
                    <a:pt x="495" y="0"/>
                  </a:cubicBezTo>
                  <a:cubicBezTo>
                    <a:pt x="221" y="0"/>
                    <a:pt x="96" y="20"/>
                    <a:pt x="0" y="64"/>
                  </a:cubicBezTo>
                  <a:cubicBezTo>
                    <a:pt x="0" y="121"/>
                    <a:pt x="222" y="156"/>
                    <a:pt x="496" y="156"/>
                  </a:cubicBezTo>
                  <a:cubicBezTo>
                    <a:pt x="771" y="156"/>
                    <a:pt x="993" y="121"/>
                    <a:pt x="993" y="64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905250" y="3001963"/>
              <a:ext cx="1347788" cy="503238"/>
            </a:xfrm>
            <a:custGeom>
              <a:avLst/>
              <a:gdLst>
                <a:gd name="T0" fmla="*/ 908 w 999"/>
                <a:gd name="T1" fmla="*/ 342 h 372"/>
                <a:gd name="T2" fmla="*/ 91 w 999"/>
                <a:gd name="T3" fmla="*/ 342 h 372"/>
                <a:gd name="T4" fmla="*/ 0 w 999"/>
                <a:gd name="T5" fmla="*/ 0 h 372"/>
                <a:gd name="T6" fmla="*/ 999 w 999"/>
                <a:gd name="T7" fmla="*/ 0 h 372"/>
                <a:gd name="T8" fmla="*/ 908 w 999"/>
                <a:gd name="T9" fmla="*/ 34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372">
                  <a:moveTo>
                    <a:pt x="908" y="342"/>
                  </a:moveTo>
                  <a:cubicBezTo>
                    <a:pt x="637" y="372"/>
                    <a:pt x="362" y="372"/>
                    <a:pt x="91" y="342"/>
                  </a:cubicBezTo>
                  <a:cubicBezTo>
                    <a:pt x="61" y="228"/>
                    <a:pt x="30" y="114"/>
                    <a:pt x="0" y="0"/>
                  </a:cubicBezTo>
                  <a:cubicBezTo>
                    <a:pt x="332" y="37"/>
                    <a:pt x="667" y="37"/>
                    <a:pt x="999" y="0"/>
                  </a:cubicBezTo>
                  <a:cubicBezTo>
                    <a:pt x="969" y="114"/>
                    <a:pt x="938" y="228"/>
                    <a:pt x="908" y="3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782328" y="1897950"/>
            <a:ext cx="1962412" cy="761611"/>
            <a:chOff x="3684588" y="2273300"/>
            <a:chExt cx="1787525" cy="693738"/>
          </a:xfrm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687763" y="2273300"/>
              <a:ext cx="1782763" cy="266700"/>
            </a:xfrm>
            <a:custGeom>
              <a:avLst/>
              <a:gdLst>
                <a:gd name="T0" fmla="*/ 1321 w 1321"/>
                <a:gd name="T1" fmla="*/ 98 h 197"/>
                <a:gd name="T2" fmla="*/ 656 w 1321"/>
                <a:gd name="T3" fmla="*/ 0 h 197"/>
                <a:gd name="T4" fmla="*/ 0 w 1321"/>
                <a:gd name="T5" fmla="*/ 104 h 197"/>
                <a:gd name="T6" fmla="*/ 656 w 1321"/>
                <a:gd name="T7" fmla="*/ 197 h 197"/>
                <a:gd name="T8" fmla="*/ 1321 w 1321"/>
                <a:gd name="T9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1" h="197">
                  <a:moveTo>
                    <a:pt x="1321" y="98"/>
                  </a:moveTo>
                  <a:cubicBezTo>
                    <a:pt x="1215" y="55"/>
                    <a:pt x="1023" y="0"/>
                    <a:pt x="656" y="0"/>
                  </a:cubicBezTo>
                  <a:cubicBezTo>
                    <a:pt x="288" y="0"/>
                    <a:pt x="100" y="53"/>
                    <a:pt x="0" y="104"/>
                  </a:cubicBezTo>
                  <a:cubicBezTo>
                    <a:pt x="0" y="159"/>
                    <a:pt x="288" y="197"/>
                    <a:pt x="656" y="197"/>
                  </a:cubicBezTo>
                  <a:cubicBezTo>
                    <a:pt x="1023" y="197"/>
                    <a:pt x="1321" y="153"/>
                    <a:pt x="1321" y="9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84588" y="2414588"/>
              <a:ext cx="1787525" cy="552450"/>
            </a:xfrm>
            <a:custGeom>
              <a:avLst/>
              <a:gdLst>
                <a:gd name="T0" fmla="*/ 1208 w 1325"/>
                <a:gd name="T1" fmla="*/ 370 h 410"/>
                <a:gd name="T2" fmla="*/ 117 w 1325"/>
                <a:gd name="T3" fmla="*/ 370 h 410"/>
                <a:gd name="T4" fmla="*/ 0 w 1325"/>
                <a:gd name="T5" fmla="*/ 0 h 410"/>
                <a:gd name="T6" fmla="*/ 1325 w 1325"/>
                <a:gd name="T7" fmla="*/ 0 h 410"/>
                <a:gd name="T8" fmla="*/ 1208 w 1325"/>
                <a:gd name="T9" fmla="*/ 37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410">
                  <a:moveTo>
                    <a:pt x="1208" y="370"/>
                  </a:moveTo>
                  <a:cubicBezTo>
                    <a:pt x="845" y="410"/>
                    <a:pt x="480" y="410"/>
                    <a:pt x="117" y="370"/>
                  </a:cubicBezTo>
                  <a:cubicBezTo>
                    <a:pt x="78" y="247"/>
                    <a:pt x="39" y="124"/>
                    <a:pt x="0" y="0"/>
                  </a:cubicBezTo>
                  <a:cubicBezTo>
                    <a:pt x="440" y="49"/>
                    <a:pt x="885" y="49"/>
                    <a:pt x="1325" y="0"/>
                  </a:cubicBezTo>
                  <a:cubicBezTo>
                    <a:pt x="1286" y="124"/>
                    <a:pt x="1247" y="247"/>
                    <a:pt x="1208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5465136" y="1131111"/>
            <a:ext cx="2596797" cy="890580"/>
            <a:chOff x="3395663" y="1574800"/>
            <a:chExt cx="2365375" cy="811213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395663" y="1574800"/>
              <a:ext cx="2360613" cy="334963"/>
            </a:xfrm>
            <a:custGeom>
              <a:avLst/>
              <a:gdLst>
                <a:gd name="T0" fmla="*/ 1749 w 1749"/>
                <a:gd name="T1" fmla="*/ 124 h 248"/>
                <a:gd name="T2" fmla="*/ 874 w 1749"/>
                <a:gd name="T3" fmla="*/ 0 h 248"/>
                <a:gd name="T4" fmla="*/ 0 w 1749"/>
                <a:gd name="T5" fmla="*/ 124 h 248"/>
                <a:gd name="T6" fmla="*/ 874 w 1749"/>
                <a:gd name="T7" fmla="*/ 248 h 248"/>
                <a:gd name="T8" fmla="*/ 1749 w 1749"/>
                <a:gd name="T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248">
                  <a:moveTo>
                    <a:pt x="1749" y="124"/>
                  </a:moveTo>
                  <a:cubicBezTo>
                    <a:pt x="1604" y="55"/>
                    <a:pt x="1357" y="0"/>
                    <a:pt x="874" y="0"/>
                  </a:cubicBezTo>
                  <a:cubicBezTo>
                    <a:pt x="391" y="0"/>
                    <a:pt x="157" y="53"/>
                    <a:pt x="0" y="124"/>
                  </a:cubicBezTo>
                  <a:cubicBezTo>
                    <a:pt x="94" y="211"/>
                    <a:pt x="391" y="248"/>
                    <a:pt x="874" y="248"/>
                  </a:cubicBezTo>
                  <a:cubicBezTo>
                    <a:pt x="1357" y="248"/>
                    <a:pt x="1669" y="217"/>
                    <a:pt x="1749" y="124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395663" y="1739900"/>
              <a:ext cx="2365375" cy="646113"/>
            </a:xfrm>
            <a:custGeom>
              <a:avLst/>
              <a:gdLst>
                <a:gd name="T0" fmla="*/ 1606 w 1753"/>
                <a:gd name="T1" fmla="*/ 426 h 479"/>
                <a:gd name="T2" fmla="*/ 147 w 1753"/>
                <a:gd name="T3" fmla="*/ 426 h 479"/>
                <a:gd name="T4" fmla="*/ 0 w 1753"/>
                <a:gd name="T5" fmla="*/ 0 h 479"/>
                <a:gd name="T6" fmla="*/ 1753 w 1753"/>
                <a:gd name="T7" fmla="*/ 0 h 479"/>
                <a:gd name="T8" fmla="*/ 1606 w 1753"/>
                <a:gd name="T9" fmla="*/ 42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3" h="479">
                  <a:moveTo>
                    <a:pt x="1606" y="426"/>
                  </a:moveTo>
                  <a:cubicBezTo>
                    <a:pt x="1121" y="479"/>
                    <a:pt x="632" y="479"/>
                    <a:pt x="147" y="426"/>
                  </a:cubicBezTo>
                  <a:cubicBezTo>
                    <a:pt x="98" y="284"/>
                    <a:pt x="49" y="142"/>
                    <a:pt x="0" y="0"/>
                  </a:cubicBezTo>
                  <a:cubicBezTo>
                    <a:pt x="583" y="65"/>
                    <a:pt x="1170" y="65"/>
                    <a:pt x="1753" y="0"/>
                  </a:cubicBezTo>
                  <a:cubicBezTo>
                    <a:pt x="1704" y="142"/>
                    <a:pt x="1655" y="284"/>
                    <a:pt x="1606" y="4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8"/>
          <p:cNvSpPr>
            <a:spLocks/>
          </p:cNvSpPr>
          <p:nvPr/>
        </p:nvSpPr>
        <p:spPr bwMode="auto">
          <a:xfrm>
            <a:off x="5358823" y="3278261"/>
            <a:ext cx="2842534" cy="43396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5120058" y="2697904"/>
            <a:ext cx="3283467" cy="43396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4891748" y="2053062"/>
            <a:ext cx="3759256" cy="43396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663440" y="1314107"/>
            <a:ext cx="4215874" cy="4339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9598" y="3360765"/>
            <a:ext cx="810665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89598" y="2776921"/>
            <a:ext cx="780983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89598" y="2141272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71299" y="1380241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6</a:t>
            </a: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407949" y="1292331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Core Principles for Network Security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Subscriber privacy, secure communications,  and RAN/Core security.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407949" y="1941222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Vulnerability, Threat Vectors, and Mitigation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Protocol vulnerabilities, AKA attacks, and protecting subscribers.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407949" y="2590113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Physical Security for 5G Networks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Access control standards, systems surveillance, and cell sites. </a:t>
            </a: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07949" y="3239004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Conclusion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Summary of topics provided and contact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51767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1" grpId="0"/>
      <p:bldP spid="32" grpId="0"/>
      <p:bldP spid="33" grpId="0"/>
      <p:bldP spid="34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A3DDBBC-D483-43F6-8187-9E034A6764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7" b="1632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0" y="1087120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282651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Helpful to understand telecommunications networks.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Experience with network architectures.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Some knowledge of cloud-based compute platforms.</a:t>
            </a:r>
          </a:p>
        </p:txBody>
      </p:sp>
    </p:spTree>
    <p:extLst>
      <p:ext uri="{BB962C8B-B14F-4D97-AF65-F5344CB8AC3E}">
        <p14:creationId xmlns:p14="http://schemas.microsoft.com/office/powerpoint/2010/main" val="1110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D2C75A2-C8B8-4DB1-82F1-9DA7B77E5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7" b="1632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0" y="1087121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190053" cy="13542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importance of securing and protecting 5G wireless networks.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biggest threats to 5G wireless networks.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5G network security landscape.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infrastructure necessary for 5G network security.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practical steps necessary to protect your 5G network. </a:t>
            </a:r>
          </a:p>
        </p:txBody>
      </p:sp>
    </p:spTree>
    <p:extLst>
      <p:ext uri="{BB962C8B-B14F-4D97-AF65-F5344CB8AC3E}">
        <p14:creationId xmlns:p14="http://schemas.microsoft.com/office/powerpoint/2010/main" val="417393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8FEC7-D271-4AA4-B856-84444F5C98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350" y="2132012"/>
            <a:ext cx="8369300" cy="43973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000" dirty="0">
                <a:solidFill>
                  <a:schemeClr val="bg2"/>
                </a:solidFill>
              </a:rPr>
              <a:t>Here We Go…</a:t>
            </a:r>
          </a:p>
        </p:txBody>
      </p:sp>
    </p:spTree>
    <p:extLst>
      <p:ext uri="{BB962C8B-B14F-4D97-AF65-F5344CB8AC3E}">
        <p14:creationId xmlns:p14="http://schemas.microsoft.com/office/powerpoint/2010/main" val="206690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0234EE-44FA-428F-9EB3-E84E3BFC3357}"/>
</file>

<file path=customXml/itemProps2.xml><?xml version="1.0" encoding="utf-8"?>
<ds:datastoreItem xmlns:ds="http://schemas.openxmlformats.org/officeDocument/2006/customXml" ds:itemID="{5F1B959E-B173-4CF8-9374-00992236F56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9390</TotalTime>
  <Words>354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PowerPoint Presentation</vt:lpstr>
      <vt:lpstr>Meet Our Author</vt:lpstr>
      <vt:lpstr>PowerPoint Presentation</vt:lpstr>
      <vt:lpstr>The Course Roadmap</vt:lpstr>
      <vt:lpstr>The Course Roadmap</vt:lpstr>
      <vt:lpstr>Pre-requisites</vt:lpstr>
      <vt:lpstr>Course Goal</vt:lpstr>
      <vt:lpstr>Here We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828</cp:revision>
  <dcterms:created xsi:type="dcterms:W3CDTF">2017-10-12T21:25:20Z</dcterms:created>
  <dcterms:modified xsi:type="dcterms:W3CDTF">2021-08-12T11:58:44Z</dcterms:modified>
</cp:coreProperties>
</file>