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3"/>
  </p:notesMasterIdLst>
  <p:handoutMasterIdLst>
    <p:handoutMasterId r:id="rId14"/>
  </p:handoutMasterIdLst>
  <p:sldIdLst>
    <p:sldId id="1378" r:id="rId2"/>
    <p:sldId id="1196" r:id="rId3"/>
    <p:sldId id="1382" r:id="rId4"/>
    <p:sldId id="1383" r:id="rId5"/>
    <p:sldId id="1384" r:id="rId6"/>
    <p:sldId id="1385" r:id="rId7"/>
    <p:sldId id="1386" r:id="rId8"/>
    <p:sldId id="1387" r:id="rId9"/>
    <p:sldId id="1388" r:id="rId10"/>
    <p:sldId id="1379" r:id="rId11"/>
    <p:sldId id="1374" r:id="rId1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D38B10-B7B0-A40F-35BB-3C76376EC883}" v="1" dt="2022-05-18T10:16:13.4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2" autoAdjust="0"/>
    <p:restoredTop sz="77908" autoAdjust="0"/>
  </p:normalViewPr>
  <p:slideViewPr>
    <p:cSldViewPr snapToGrid="0">
      <p:cViewPr varScale="1">
        <p:scale>
          <a:sx n="69" d="100"/>
          <a:sy n="69" d="100"/>
        </p:scale>
        <p:origin x="1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Vishwakarma" userId="S::priya.v@eccouncil.org::6902f13e-7c45-48b5-80cf-298edb288fd6" providerId="AD" clId="Web-{66D38B10-B7B0-A40F-35BB-3C76376EC883}"/>
    <pc:docChg chg="modSld">
      <pc:chgData name="Priya Vishwakarma" userId="S::priya.v@eccouncil.org::6902f13e-7c45-48b5-80cf-298edb288fd6" providerId="AD" clId="Web-{66D38B10-B7B0-A40F-35BB-3C76376EC883}" dt="2022-05-18T10:16:13.433" v="0" actId="1076"/>
      <pc:docMkLst>
        <pc:docMk/>
      </pc:docMkLst>
      <pc:sldChg chg="modSp">
        <pc:chgData name="Priya Vishwakarma" userId="S::priya.v@eccouncil.org::6902f13e-7c45-48b5-80cf-298edb288fd6" providerId="AD" clId="Web-{66D38B10-B7B0-A40F-35BB-3C76376EC883}" dt="2022-05-18T10:16:13.433" v="0" actId="1076"/>
        <pc:sldMkLst>
          <pc:docMk/>
          <pc:sldMk cId="1335494120" sldId="1382"/>
        </pc:sldMkLst>
        <pc:picChg chg="mod">
          <ac:chgData name="Priya Vishwakarma" userId="S::priya.v@eccouncil.org::6902f13e-7c45-48b5-80cf-298edb288fd6" providerId="AD" clId="Web-{66D38B10-B7B0-A40F-35BB-3C76376EC883}" dt="2022-05-18T10:16:13.433" v="0" actId="1076"/>
          <ac:picMkLst>
            <pc:docMk/>
            <pc:sldMk cId="1335494120" sldId="1382"/>
            <ac:picMk id="8" creationId="{45DD1A2A-135D-4615-98F8-BF458FB619A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Links: </a:t>
            </a:r>
          </a:p>
          <a:p>
            <a:endParaRPr lang="en-US" dirty="0"/>
          </a:p>
          <a:p>
            <a:r>
              <a:rPr lang="en-US" dirty="0"/>
              <a:t>Alexander Graham Bell – Wikimedia Commons https://commons.wikimedia.org/wiki/File:Alexander_Graham_Bell.jpg </a:t>
            </a:r>
          </a:p>
          <a:p>
            <a:r>
              <a:rPr lang="en-US" dirty="0"/>
              <a:t>Telephone pole and wires - https://pixy.org/5760701/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Reginald Fessenden – Wikimedia Commons https://commons.wikimedia.org/wiki/File:Reginald_Fessenden,_probably_1906.jpg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8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Links: </a:t>
            </a:r>
          </a:p>
          <a:p>
            <a:endParaRPr lang="en-US" dirty="0"/>
          </a:p>
          <a:p>
            <a:r>
              <a:rPr lang="en-US" dirty="0"/>
              <a:t>Photo 1 from US Library of Congress: https://www.loc.gov/pictures/item/2014691130/, rights at https://www.loc.gov/rr/print/res/274_bain.html.</a:t>
            </a:r>
          </a:p>
          <a:p>
            <a:r>
              <a:rPr lang="en-US" dirty="0"/>
              <a:t>Phot 2 from Free Library of Philadelphia: https://libwww.freelibrary.org/digital/item/21114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0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Links: </a:t>
            </a:r>
          </a:p>
          <a:p>
            <a:endParaRPr lang="en-US" dirty="0"/>
          </a:p>
          <a:p>
            <a:r>
              <a:rPr lang="en-US" dirty="0"/>
              <a:t>Photo: https://commons.wikimedia.org/wiki/File:DynaTAC8000X.jpg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17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Links: </a:t>
            </a:r>
          </a:p>
          <a:p>
            <a:endParaRPr lang="en-US" dirty="0"/>
          </a:p>
          <a:p>
            <a:r>
              <a:rPr lang="en-US" dirty="0"/>
              <a:t>Photo: https://pixabay.com/photos/driving-cellular-by-typing-sms-844132/</a:t>
            </a:r>
          </a:p>
          <a:p>
            <a:endParaRPr lang="en-US" dirty="0"/>
          </a:p>
          <a:p>
            <a:endParaRPr lang="en-US" dirty="0"/>
          </a:p>
          <a:p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77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Links: </a:t>
            </a:r>
          </a:p>
          <a:p>
            <a:endParaRPr lang="en-US" dirty="0"/>
          </a:p>
          <a:p>
            <a:r>
              <a:rPr lang="en-US" dirty="0"/>
              <a:t>Photo: https://pixabay.com/photos/iphone-smartphone-apps-apple-inc-410324/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Links: </a:t>
            </a:r>
          </a:p>
          <a:p>
            <a:endParaRPr lang="en-US" dirty="0"/>
          </a:p>
          <a:p>
            <a:r>
              <a:rPr lang="en-US" dirty="0"/>
              <a:t>Photo: https://pixabay.com/photos/mobile-radio-transmitters-handynetz-1159760/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65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Links: </a:t>
            </a:r>
          </a:p>
          <a:p>
            <a:endParaRPr lang="en-US" dirty="0"/>
          </a:p>
          <a:p>
            <a:r>
              <a:rPr lang="en-US" dirty="0"/>
              <a:t>Photo: https://pixabay.com/photos/the-internet-5g-technology-free-4885743/#comments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42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Links: </a:t>
            </a:r>
          </a:p>
          <a:p>
            <a:endParaRPr lang="en-US" dirty="0"/>
          </a:p>
          <a:p>
            <a:r>
              <a:rPr lang="en-US" dirty="0"/>
              <a:t>Photo: https://pixabay.com/photos/earth-internet-globalisation-2254769/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89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https://kenstechtips.com/index.php/download-speeds-2g-3g-and-4g-actual-meaning, https://www.digitaltrends.com/mobile/what-is-6g/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11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The Evolution of Wireless Networks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2.2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The Evolution of Cellular and Wireless Networks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Comparison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F4A537A-C451-4BD5-B204-228C9FB05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015999"/>
              </p:ext>
            </p:extLst>
          </p:nvPr>
        </p:nvGraphicFramePr>
        <p:xfrm>
          <a:off x="1564638" y="1163593"/>
          <a:ext cx="6118031" cy="235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511">
                  <a:extLst>
                    <a:ext uri="{9D8B030D-6E8A-4147-A177-3AD203B41FA5}">
                      <a16:colId xmlns:a16="http://schemas.microsoft.com/office/drawing/2014/main" val="3931369704"/>
                    </a:ext>
                  </a:extLst>
                </a:gridCol>
                <a:gridCol w="2109625">
                  <a:extLst>
                    <a:ext uri="{9D8B030D-6E8A-4147-A177-3AD203B41FA5}">
                      <a16:colId xmlns:a16="http://schemas.microsoft.com/office/drawing/2014/main" val="1450989523"/>
                    </a:ext>
                  </a:extLst>
                </a:gridCol>
                <a:gridCol w="2665895">
                  <a:extLst>
                    <a:ext uri="{9D8B030D-6E8A-4147-A177-3AD203B41FA5}">
                      <a16:colId xmlns:a16="http://schemas.microsoft.com/office/drawing/2014/main" val="794066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Maximum </a:t>
                      </a:r>
                    </a:p>
                    <a:p>
                      <a:pPr algn="ctr"/>
                      <a:r>
                        <a:rPr lang="en-US" dirty="0"/>
                        <a:t>Download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Typical</a:t>
                      </a:r>
                    </a:p>
                    <a:p>
                      <a:pPr algn="ctr"/>
                      <a:r>
                        <a:rPr lang="en-US" dirty="0"/>
                        <a:t>Download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69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to 300 Kbps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&lt;100 to 100 Kbps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215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 to 42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 to 8 Mbps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51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 to 979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 to 90 Mbps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81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to 10 Gbps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 to 200 Mbps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83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6G*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8 </a:t>
                      </a:r>
                      <a:r>
                        <a:rPr lang="en-US" i="0" dirty="0" err="1"/>
                        <a:t>Tbps</a:t>
                      </a:r>
                      <a:endParaRPr lang="en-US" sz="11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Unknown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24449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BE06F02-C6C9-4EE2-8F6F-990303712A7C}"/>
              </a:ext>
            </a:extLst>
          </p:cNvPr>
          <p:cNvSpPr txBox="1"/>
          <p:nvPr/>
        </p:nvSpPr>
        <p:spPr>
          <a:xfrm>
            <a:off x="2250691" y="3702908"/>
            <a:ext cx="4642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*Not defined nor deployed; this is estimated data download speed.</a:t>
            </a: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Architecture Changes in Wireless Networks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6161" y="1133549"/>
            <a:ext cx="3548643" cy="320087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US inventor Alexander Graham Bell invents the first telephone in 1875 or 1876.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Canadian inventor Reginald Fessenden becomes the first person to send audio over radio in 1906. 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Beginning of Radio Telephony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A9C92D-F0BE-473F-8CA8-19E937E5B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647" y="1023275"/>
            <a:ext cx="2034358" cy="264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3019F2-AF85-46B6-894C-554F15CBCC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40" y="1023275"/>
            <a:ext cx="2433799" cy="13804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8FFB5B-81D4-4ABB-8787-FB8BD5213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4040" y="2506663"/>
            <a:ext cx="2612822" cy="14689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696B83-F7BB-4C56-B6D0-73C2CA607BC6}"/>
              </a:ext>
            </a:extLst>
          </p:cNvPr>
          <p:cNvSpPr txBox="1"/>
          <p:nvPr/>
        </p:nvSpPr>
        <p:spPr>
          <a:xfrm>
            <a:off x="4190654" y="3632793"/>
            <a:ext cx="19383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Alexander Graham Bell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680EBA-D361-47F6-A3E4-9AA9A2F0A017}"/>
              </a:ext>
            </a:extLst>
          </p:cNvPr>
          <p:cNvSpPr txBox="1"/>
          <p:nvPr/>
        </p:nvSpPr>
        <p:spPr>
          <a:xfrm>
            <a:off x="7132092" y="3975604"/>
            <a:ext cx="17347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Reginald Fessenden</a:t>
            </a:r>
          </a:p>
        </p:txBody>
      </p:sp>
    </p:spTree>
    <p:extLst>
      <p:ext uri="{BB962C8B-B14F-4D97-AF65-F5344CB8AC3E}">
        <p14:creationId xmlns:p14="http://schemas.microsoft.com/office/powerpoint/2010/main" val="3731026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6161" y="1133549"/>
            <a:ext cx="3548643" cy="393954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Radiotelephony became a focus for wireless voice communication.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1949: AT&amp;T launched Mobile Telephone Service (MTS) in the US.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1965: Improved MTS (IMTS) was introduced with smaller equipment and 40,000 users.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0G – Early Days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D3987-D63C-4E82-B920-D7DD63527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498" y="851413"/>
            <a:ext cx="2577980" cy="18932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DD1A2A-135D-4615-98F8-BF458FB619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545" y="2800591"/>
            <a:ext cx="2829883" cy="215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94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6161" y="1133549"/>
            <a:ext cx="3548643" cy="357020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Japan was first to deploy analog cellular network in 1979 followed by European countries in 1981.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Advanced Mobile Phone System (AMPS) launched in the US in 1983.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1990: Digital AMPS (D-AMPS) was deployed in the US.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1G – 1980s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F079E0-AD02-4CCB-AD69-9C758EE52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101" y="813673"/>
            <a:ext cx="1364070" cy="334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914CA8-19A1-4419-975A-8E5EE2A9D8DC}"/>
              </a:ext>
            </a:extLst>
          </p:cNvPr>
          <p:cNvSpPr txBox="1"/>
          <p:nvPr/>
        </p:nvSpPr>
        <p:spPr>
          <a:xfrm>
            <a:off x="5504759" y="4198753"/>
            <a:ext cx="1552754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DynaTAC</a:t>
            </a:r>
            <a:r>
              <a:rPr lang="en-US" dirty="0">
                <a:solidFill>
                  <a:schemeClr val="bg1"/>
                </a:solidFill>
              </a:rPr>
              <a:t> 8000X</a:t>
            </a:r>
          </a:p>
        </p:txBody>
      </p:sp>
    </p:spTree>
    <p:extLst>
      <p:ext uri="{BB962C8B-B14F-4D97-AF65-F5344CB8AC3E}">
        <p14:creationId xmlns:p14="http://schemas.microsoft.com/office/powerpoint/2010/main" val="3987067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6161" y="1133549"/>
            <a:ext cx="3548643" cy="357020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Increasing demand for voice and limited data drove network deployments.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Competing standards – GSM and CDMA.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Short Message Service (SMS) launched.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2G – 1990s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pic>
        <p:nvPicPr>
          <p:cNvPr id="4" name="Picture 3" descr="A picture containing person&#10;&#10;Description automatically generated">
            <a:extLst>
              <a:ext uri="{FF2B5EF4-FFF2-40B4-BE49-F238E27FC236}">
                <a16:creationId xmlns:a16="http://schemas.microsoft.com/office/drawing/2014/main" id="{BAE45548-1693-4247-B530-502076F7F2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963" y="1257331"/>
            <a:ext cx="3548643" cy="235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74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6161" y="1133549"/>
            <a:ext cx="3548643" cy="357020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Record growth in demand for both voice and data.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Apple iPhone drove much of this growth.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Over 295 million 3G network subscribers by 2007.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3G – 2003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pic>
        <p:nvPicPr>
          <p:cNvPr id="4" name="Picture 3" descr="A hand holding a phone&#10;&#10;Description automatically generated with medium confidence">
            <a:extLst>
              <a:ext uri="{FF2B5EF4-FFF2-40B4-BE49-F238E27FC236}">
                <a16:creationId xmlns:a16="http://schemas.microsoft.com/office/drawing/2014/main" id="{C0DD9ABF-9BEF-4EF5-946D-2425F0C2A4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694" y="1180328"/>
            <a:ext cx="4175898" cy="278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99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6161" y="1133549"/>
            <a:ext cx="3548643" cy="393954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Mobile access to the Internet became a reality.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4G evolved further with 4G Long Term Evolution (LTE).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2018: Over 5 billion cell phone users globally representing $6 trillion dollars in economic value.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4G – 2013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pic>
        <p:nvPicPr>
          <p:cNvPr id="4" name="Picture 3" descr="A picture containing sky, outdoor, factory, cloudy&#10;&#10;Description automatically generated">
            <a:extLst>
              <a:ext uri="{FF2B5EF4-FFF2-40B4-BE49-F238E27FC236}">
                <a16:creationId xmlns:a16="http://schemas.microsoft.com/office/drawing/2014/main" id="{CD3C22FC-80B2-4604-AF6D-6D5326127A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963" y="1221212"/>
            <a:ext cx="3746623" cy="249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77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6161" y="1133549"/>
            <a:ext cx="3850919" cy="357020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5G networks deployed to support forthcoming 4</a:t>
            </a:r>
            <a:r>
              <a:rPr lang="en-US" sz="1600" baseline="30000" dirty="0">
                <a:solidFill>
                  <a:schemeClr val="bg1"/>
                </a:solidFill>
              </a:rPr>
              <a:t>th</a:t>
            </a:r>
            <a:r>
              <a:rPr lang="en-US" sz="1600" dirty="0">
                <a:solidFill>
                  <a:schemeClr val="bg1"/>
                </a:solidFill>
              </a:rPr>
              <a:t> Industrial Revolution.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Estimates are $326 billion investment by 2025.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5G and 4G will co-exist for a number of years.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5G – 2019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0A4B34E7-6FD1-42F4-9295-F3F030C890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030" y="851413"/>
            <a:ext cx="2904744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53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6161" y="1133549"/>
            <a:ext cx="3548643" cy="467820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Standards and specifications not defined.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Currently in research and development phase.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Japan, China, and European countries are doing initial trials.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Potential of 8,000 Gbps operating in 100 GHz to 10 THz frequencies.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6G – 2030?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pic>
        <p:nvPicPr>
          <p:cNvPr id="4" name="Picture 3" descr="A planet in space&#10;&#10;Description automatically generated with low confidence">
            <a:extLst>
              <a:ext uri="{FF2B5EF4-FFF2-40B4-BE49-F238E27FC236}">
                <a16:creationId xmlns:a16="http://schemas.microsoft.com/office/drawing/2014/main" id="{E4B5D962-8BFD-4249-B75C-6D6BEE4099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64" y="1133549"/>
            <a:ext cx="4549310" cy="279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09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2" ma:contentTypeDescription="Create a new document." ma:contentTypeScope="" ma:versionID="d5564840f3dc95dd7744c1c0e843219c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eb681e6806ee1c6ae2d69695dd396ba4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aacd65-9674-480c-8572-fc08d144a0a5" xsi:nil="true"/>
    <lcf76f155ced4ddcb4097134ff3c332f xmlns="fc7a74ca-ef6e-4b0f-95f3-d7c4a276d6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C304CCA-C06F-483B-A6FE-468102B14D10}"/>
</file>

<file path=customXml/itemProps2.xml><?xml version="1.0" encoding="utf-8"?>
<ds:datastoreItem xmlns:ds="http://schemas.openxmlformats.org/officeDocument/2006/customXml" ds:itemID="{A1F1347C-24E6-4285-9102-F47727FE7DDF}"/>
</file>

<file path=customXml/itemProps3.xml><?xml version="1.0" encoding="utf-8"?>
<ds:datastoreItem xmlns:ds="http://schemas.openxmlformats.org/officeDocument/2006/customXml" ds:itemID="{679BCBB8-5B27-4DAF-9A39-1CABE3A61C09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10437</TotalTime>
  <Words>658</Words>
  <Application>Microsoft Office PowerPoint</Application>
  <PresentationFormat>On-screen Show (16:9)</PresentationFormat>
  <Paragraphs>155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Basic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856</cp:revision>
  <dcterms:created xsi:type="dcterms:W3CDTF">2017-10-12T21:25:20Z</dcterms:created>
  <dcterms:modified xsi:type="dcterms:W3CDTF">2022-05-18T10:16:13Z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0x010100D70A7F172C5EE048A75076ADC8E355A4</vt:lpwstr>
  </property>
</Properties>
</file>