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"/>
  </p:notesMasterIdLst>
  <p:handoutMasterIdLst>
    <p:handoutMasterId r:id="rId7"/>
  </p:handoutMasterIdLst>
  <p:sldIdLst>
    <p:sldId id="1377" r:id="rId2"/>
    <p:sldId id="1378" r:id="rId3"/>
    <p:sldId id="1207" r:id="rId4"/>
    <p:sldId id="1374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2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6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  <p:sldLayoutId id="2147484006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227755D-9DC8-4A38-ABE5-267F5B595E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5" name="Half Frame 4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Half Frame 5"/>
            <p:cNvSpPr/>
            <p:nvPr/>
          </p:nvSpPr>
          <p:spPr>
            <a:xfrm flipH="1" flipV="1">
              <a:off x="6238065" y="1924049"/>
              <a:ext cx="1295400" cy="1295400"/>
            </a:xfrm>
            <a:prstGeom prst="halfFrame">
              <a:avLst>
                <a:gd name="adj1" fmla="val 2603"/>
                <a:gd name="adj2" fmla="val 2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Inhaltsplatzhalter 4"/>
          <p:cNvSpPr txBox="1">
            <a:spLocks/>
          </p:cNvSpPr>
          <p:nvPr/>
        </p:nvSpPr>
        <p:spPr>
          <a:xfrm>
            <a:off x="1468876" y="1872634"/>
            <a:ext cx="620624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latin typeface="+mj-lt"/>
              </a:rPr>
              <a:t>5G Network Security Infrastructure </a:t>
            </a:r>
            <a:endParaRPr lang="en-US" sz="1200" dirty="0">
              <a:latin typeface="+mn-lt"/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468876" y="3193484"/>
            <a:ext cx="6206246" cy="2215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latin typeface="+mj-lt"/>
                <a:ea typeface="Roboto Light" panose="02000000000000000000" pitchFamily="2" charset="0"/>
              </a:rPr>
              <a:t>SECTION 5</a:t>
            </a:r>
          </a:p>
        </p:txBody>
      </p:sp>
    </p:spTree>
    <p:extLst>
      <p:ext uri="{BB962C8B-B14F-4D97-AF65-F5344CB8AC3E}">
        <p14:creationId xmlns:p14="http://schemas.microsoft.com/office/powerpoint/2010/main" val="1546704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Introduction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5.1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5G Network Security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accent1"/>
                </a:solidFill>
              </a:rPr>
              <a:t>5G Network Security Infrastructure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1092731" y="1642903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140374" y="156361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1"/>
                </a:solidFill>
                <a:latin typeface="+mj-lt"/>
              </a:rPr>
              <a:t>Customer Edge Switching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Framework for improved security.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89451" y="209412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2"/>
                </a:solidFill>
              </a:rPr>
              <a:t>SDN / NFV Security Monitoring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Protecting virtualized network.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8813" y="1565947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  <a:latin typeface="+mj-lt"/>
              </a:rPr>
              <a:t>01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2647" y="2109588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  <a:latin typeface="+mj-lt"/>
              </a:rPr>
              <a:t>02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9358-5D96-4B84-AA8B-B45300D10872}"/>
              </a:ext>
            </a:extLst>
          </p:cNvPr>
          <p:cNvSpPr/>
          <p:nvPr/>
        </p:nvSpPr>
        <p:spPr>
          <a:xfrm>
            <a:off x="1085673" y="3148291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VNF and CNF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Protecting the virtualized network functions.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E00BE5-3E09-47BE-8211-2D154EBA4C71}"/>
              </a:ext>
            </a:extLst>
          </p:cNvPr>
          <p:cNvSpPr/>
          <p:nvPr/>
        </p:nvSpPr>
        <p:spPr>
          <a:xfrm>
            <a:off x="446175" y="3132585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04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F89E9B-3AB1-496B-824C-76479F53D86F}"/>
              </a:ext>
            </a:extLst>
          </p:cNvPr>
          <p:cNvSpPr/>
          <p:nvPr/>
        </p:nvSpPr>
        <p:spPr>
          <a:xfrm>
            <a:off x="1089451" y="3717656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Cloud and MEC Security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Ensuring cloud native security.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C7089-12FF-4088-B626-2BA8AF3D7E6A}"/>
              </a:ext>
            </a:extLst>
          </p:cNvPr>
          <p:cNvCxnSpPr>
            <a:cxnSpLocks/>
          </p:cNvCxnSpPr>
          <p:nvPr/>
        </p:nvCxnSpPr>
        <p:spPr>
          <a:xfrm>
            <a:off x="1088959" y="2165364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01205E-D602-44CB-BB3C-17F42A5144B2}"/>
              </a:ext>
            </a:extLst>
          </p:cNvPr>
          <p:cNvCxnSpPr>
            <a:cxnSpLocks/>
          </p:cNvCxnSpPr>
          <p:nvPr/>
        </p:nvCxnSpPr>
        <p:spPr>
          <a:xfrm>
            <a:off x="1092731" y="2679900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A5F5B8-E05F-474D-9989-2E209ECAB228}"/>
              </a:ext>
            </a:extLst>
          </p:cNvPr>
          <p:cNvCxnSpPr>
            <a:cxnSpLocks/>
          </p:cNvCxnSpPr>
          <p:nvPr/>
        </p:nvCxnSpPr>
        <p:spPr>
          <a:xfrm>
            <a:off x="1084681" y="3219532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2A1AD57-4BAE-49C0-8E92-A25B951BD7AC}"/>
              </a:ext>
            </a:extLst>
          </p:cNvPr>
          <p:cNvSpPr/>
          <p:nvPr/>
        </p:nvSpPr>
        <p:spPr>
          <a:xfrm>
            <a:off x="443536" y="3717995"/>
            <a:ext cx="655610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05</a:t>
            </a:r>
            <a:endParaRPr lang="en-US" sz="1200" dirty="0">
              <a:solidFill>
                <a:schemeClr val="accent3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D1719E-56E6-46F6-A40A-2BEBB2A47CCC}"/>
              </a:ext>
            </a:extLst>
          </p:cNvPr>
          <p:cNvCxnSpPr>
            <a:cxnSpLocks/>
          </p:cNvCxnSpPr>
          <p:nvPr/>
        </p:nvCxnSpPr>
        <p:spPr>
          <a:xfrm>
            <a:off x="1085673" y="3788663"/>
            <a:ext cx="0" cy="432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5E9B21-EA85-4C1E-A2E9-1877258EF4AC}"/>
              </a:ext>
            </a:extLst>
          </p:cNvPr>
          <p:cNvSpPr/>
          <p:nvPr/>
        </p:nvSpPr>
        <p:spPr>
          <a:xfrm>
            <a:off x="1096509" y="2617787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accent3"/>
                </a:solidFill>
              </a:rPr>
              <a:t>Securing IoT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Providing protection for major use case.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325FEC-32B9-47B6-A073-5EFBD460EB85}"/>
              </a:ext>
            </a:extLst>
          </p:cNvPr>
          <p:cNvSpPr/>
          <p:nvPr/>
        </p:nvSpPr>
        <p:spPr>
          <a:xfrm>
            <a:off x="431811" y="2637542"/>
            <a:ext cx="650333" cy="50270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  <a:latin typeface="+mj-lt"/>
              </a:rPr>
              <a:t>03</a:t>
            </a:r>
            <a:endParaRPr lang="en-US" sz="1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1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65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1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65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1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65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1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2" grpId="0"/>
      <p:bldP spid="43" grpId="0"/>
      <p:bldP spid="17" grpId="0"/>
      <p:bldP spid="18" grpId="0"/>
      <p:bldP spid="20" grpId="0"/>
      <p:bldP spid="22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Customer Edge Switching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F97B72A-3C02-4F6C-9B94-73E6C9068CD5}"/>
</file>

<file path=customXml/itemProps2.xml><?xml version="1.0" encoding="utf-8"?>
<ds:datastoreItem xmlns:ds="http://schemas.openxmlformats.org/officeDocument/2006/customXml" ds:itemID="{2A50D78C-A713-464E-95BB-CB58CEEC0EB1}"/>
</file>

<file path=customXml/itemProps3.xml><?xml version="1.0" encoding="utf-8"?>
<ds:datastoreItem xmlns:ds="http://schemas.openxmlformats.org/officeDocument/2006/customXml" ds:itemID="{6626708D-57C1-4FAD-A505-60F8C24D573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9414</TotalTime>
  <Words>73</Words>
  <Application>Microsoft Office PowerPoint</Application>
  <PresentationFormat>On-screen Show (16:9)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846</cp:revision>
  <dcterms:created xsi:type="dcterms:W3CDTF">2017-10-12T21:25:20Z</dcterms:created>
  <dcterms:modified xsi:type="dcterms:W3CDTF">2021-07-12T11:36:47Z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