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  <p:sldMasterId id="2147484009" r:id="rId3"/>
  </p:sldMasterIdLst>
  <p:notesMasterIdLst>
    <p:notesMasterId r:id="rId11"/>
  </p:notesMasterIdLst>
  <p:handoutMasterIdLst>
    <p:handoutMasterId r:id="rId12"/>
  </p:handoutMasterIdLst>
  <p:sldIdLst>
    <p:sldId id="1378" r:id="rId4"/>
    <p:sldId id="1398" r:id="rId5"/>
    <p:sldId id="1396" r:id="rId6"/>
    <p:sldId id="1379" r:id="rId7"/>
    <p:sldId id="1399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8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SDN/NFV Security Monitoring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SDN / NFV Context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BCA1BB-5B8F-4219-9943-3E9FCCBB6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40" y="179486"/>
            <a:ext cx="6397918" cy="4943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AA44C4-DDF1-45A6-8C9C-6842F671B9F5}"/>
              </a:ext>
            </a:extLst>
          </p:cNvPr>
          <p:cNvSpPr txBox="1"/>
          <p:nvPr/>
        </p:nvSpPr>
        <p:spPr>
          <a:xfrm>
            <a:off x="372292" y="2948602"/>
            <a:ext cx="12605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Defined Networking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0C9336-8DFD-46AD-A927-4E375B9B3E0D}"/>
              </a:ext>
            </a:extLst>
          </p:cNvPr>
          <p:cNvSpPr txBox="1"/>
          <p:nvPr/>
        </p:nvSpPr>
        <p:spPr>
          <a:xfrm>
            <a:off x="7276023" y="3024312"/>
            <a:ext cx="12605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Network Function Virtualization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0C6AB-A83D-484F-B853-CE62FC94D5CB}"/>
              </a:ext>
            </a:extLst>
          </p:cNvPr>
          <p:cNvSpPr txBox="1"/>
          <p:nvPr/>
        </p:nvSpPr>
        <p:spPr>
          <a:xfrm>
            <a:off x="372292" y="3745503"/>
            <a:ext cx="218040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Directly programmable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Agile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Centrally managed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Programmatically configured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Open standards-based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8F639-0AC8-458F-AE00-7FC607B981D6}"/>
              </a:ext>
            </a:extLst>
          </p:cNvPr>
          <p:cNvSpPr txBox="1"/>
          <p:nvPr/>
        </p:nvSpPr>
        <p:spPr>
          <a:xfrm>
            <a:off x="6902995" y="3830141"/>
            <a:ext cx="2241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Software separated from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Generic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Agile and flexible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5749B48-74E9-4E29-BAC7-AA26A8A8D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4" y="1377584"/>
            <a:ext cx="1260564" cy="10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SDN/NFV in 5G SA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Access Network (RAN)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923870" y="985111"/>
            <a:ext cx="810968" cy="407025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97" name="Picture 96" descr="Diagram&#10;&#10;Description automatically generated">
            <a:extLst>
              <a:ext uri="{FF2B5EF4-FFF2-40B4-BE49-F238E27FC236}">
                <a16:creationId xmlns:a16="http://schemas.microsoft.com/office/drawing/2014/main" id="{383B99F3-68AA-40AE-AB74-C84BD2CBE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0" y="626953"/>
            <a:ext cx="2358469" cy="1822454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low confidence">
            <a:extLst>
              <a:ext uri="{FF2B5EF4-FFF2-40B4-BE49-F238E27FC236}">
                <a16:creationId xmlns:a16="http://schemas.microsoft.com/office/drawing/2014/main" id="{E9C1B098-FA23-4CDF-9188-4B6C32AEE3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1" y="1119193"/>
            <a:ext cx="416665" cy="35937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3E6D06B-9E4A-4450-A755-96DD36D56551}"/>
              </a:ext>
            </a:extLst>
          </p:cNvPr>
          <p:cNvSpPr/>
          <p:nvPr/>
        </p:nvSpPr>
        <p:spPr>
          <a:xfrm>
            <a:off x="2309120" y="1412254"/>
            <a:ext cx="1390609" cy="3007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A0FE81A5-F995-4DF0-A1CB-6D98A3440533}"/>
              </a:ext>
            </a:extLst>
          </p:cNvPr>
          <p:cNvSpPr/>
          <p:nvPr/>
        </p:nvSpPr>
        <p:spPr>
          <a:xfrm rot="1035502">
            <a:off x="2268321" y="1822701"/>
            <a:ext cx="2677630" cy="3007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947CF39-C86D-4FBE-BB60-96E642155E4C}"/>
              </a:ext>
            </a:extLst>
          </p:cNvPr>
          <p:cNvSpPr/>
          <p:nvPr/>
        </p:nvSpPr>
        <p:spPr>
          <a:xfrm rot="2101887">
            <a:off x="2225447" y="1807198"/>
            <a:ext cx="1390609" cy="3007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SDN/NFV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B7CA40-9328-4241-AB2E-410AD5D2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32760"/>
              </p:ext>
            </p:extLst>
          </p:nvPr>
        </p:nvGraphicFramePr>
        <p:xfrm>
          <a:off x="287384" y="843758"/>
          <a:ext cx="8432074" cy="3862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257">
                  <a:extLst>
                    <a:ext uri="{9D8B030D-6E8A-4147-A177-3AD203B41FA5}">
                      <a16:colId xmlns:a16="http://schemas.microsoft.com/office/drawing/2014/main" val="2268513272"/>
                    </a:ext>
                  </a:extLst>
                </a:gridCol>
                <a:gridCol w="3820885">
                  <a:extLst>
                    <a:ext uri="{9D8B030D-6E8A-4147-A177-3AD203B41FA5}">
                      <a16:colId xmlns:a16="http://schemas.microsoft.com/office/drawing/2014/main" val="776212329"/>
                    </a:ext>
                  </a:extLst>
                </a:gridCol>
                <a:gridCol w="1734484">
                  <a:extLst>
                    <a:ext uri="{9D8B030D-6E8A-4147-A177-3AD203B41FA5}">
                      <a16:colId xmlns:a16="http://schemas.microsoft.com/office/drawing/2014/main" val="2285169471"/>
                    </a:ext>
                  </a:extLst>
                </a:gridCol>
                <a:gridCol w="736224">
                  <a:extLst>
                    <a:ext uri="{9D8B030D-6E8A-4147-A177-3AD203B41FA5}">
                      <a16:colId xmlns:a16="http://schemas.microsoft.com/office/drawing/2014/main" val="729867309"/>
                    </a:ext>
                  </a:extLst>
                </a:gridCol>
                <a:gridCol w="736224">
                  <a:extLst>
                    <a:ext uri="{9D8B030D-6E8A-4147-A177-3AD203B41FA5}">
                      <a16:colId xmlns:a16="http://schemas.microsoft.com/office/drawing/2014/main" val="3212956046"/>
                    </a:ext>
                  </a:extLst>
                </a:gridCol>
              </a:tblGrid>
              <a:tr h="90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Security Threat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Definition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Target Point or Network Element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effectLst/>
                        </a:rPr>
                        <a:t>SDN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NFV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2307873232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Denial of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Interruption in an authorized user's access to a computer network caused with malicious intent.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Centralized control elements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1859500887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Hijacking attacks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When an intruder takes control of a session between a server and the client.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controller, hypervisor (runs virtual machines)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3692361519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Resource theft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Attacks that crash, hang, or otherwise interfere with the targeted program or system.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Hypervisor (runs virtual machines)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1390127513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Configuration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Disruption by unauthorized modification of network configurations.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(virtual) switches, routers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4223020374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Saturation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Communication disrupted between control and data plane resulting in network-wide outage or slowness.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 and switches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3080484127"/>
                  </a:ext>
                </a:extLst>
              </a:tr>
              <a:tr h="634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Penetration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Attack involving the use of a delivery mechanism to transport a malicious payload to the target host in the form of a Trojan horse or remote-control program.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Virtual resources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3292486558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TCP level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Tampering and terminating the Internet connection by sending a forged TCP reset packets.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controller-switch communication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626996285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Man-in-the-Middle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Attack to intercept communiction for eavesdropping or impersonation.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SDN controller-communication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1" marR="4531" marT="4531" marB="0"/>
                </a:tc>
                <a:extLst>
                  <a:ext uri="{0D108BD9-81ED-4DB2-BD59-A6C34878D82A}">
                    <a16:rowId xmlns:a16="http://schemas.microsoft.com/office/drawing/2014/main" val="196874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Denial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of Service Attacks and Detection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Administer 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at centralized control points.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Configuration verification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Verify rules in SDN switches.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Access control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Tight control and limit access to SDN as well as virtual network functions.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Traffic isolation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Ensure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full isolation of traffic into “slices”.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Countering SDN/NFV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68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SDN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and NFV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Work seamlessly together in 5G networks.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Significant Threats to 5G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SDN/NFV Use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Several major threats that must be addressed.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Approaches Exist to Mitigate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Key is controlling access.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Securing IoT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E7CF29-653C-4F72-9966-2CB22D6EF343}"/>
</file>

<file path=customXml/itemProps2.xml><?xml version="1.0" encoding="utf-8"?>
<ds:datastoreItem xmlns:ds="http://schemas.openxmlformats.org/officeDocument/2006/customXml" ds:itemID="{8F88DE0E-EA4C-4120-8CC9-84EFE9C1837E}"/>
</file>

<file path=customXml/itemProps3.xml><?xml version="1.0" encoding="utf-8"?>
<ds:datastoreItem xmlns:ds="http://schemas.openxmlformats.org/officeDocument/2006/customXml" ds:itemID="{3D442C34-6E3B-481D-8994-78A2763CE27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9850</TotalTime>
  <Words>377</Words>
  <Application>Microsoft Office PowerPoint</Application>
  <PresentationFormat>On-screen Show (16:9)</PresentationFormat>
  <Paragraphs>105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Linux Libertine</vt:lpstr>
      <vt:lpstr>Roboto</vt:lpstr>
      <vt:lpstr>Wingdings</vt:lpstr>
      <vt:lpstr>Basic Slide Master</vt:lpstr>
      <vt:lpstr>1_Basic Slide Master</vt:lpstr>
      <vt:lpstr>2_Basic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889</cp:revision>
  <dcterms:created xsi:type="dcterms:W3CDTF">2017-10-12T21:25:20Z</dcterms:created>
  <dcterms:modified xsi:type="dcterms:W3CDTF">2021-07-12T10:58:53Z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