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 id="2147484004" r:id="rId2"/>
    <p:sldMasterId id="2147484009" r:id="rId3"/>
  </p:sldMasterIdLst>
  <p:notesMasterIdLst>
    <p:notesMasterId r:id="rId13"/>
  </p:notesMasterIdLst>
  <p:handoutMasterIdLst>
    <p:handoutMasterId r:id="rId14"/>
  </p:handoutMasterIdLst>
  <p:sldIdLst>
    <p:sldId id="1378" r:id="rId4"/>
    <p:sldId id="1196" r:id="rId5"/>
    <p:sldId id="1400" r:id="rId6"/>
    <p:sldId id="1398" r:id="rId7"/>
    <p:sldId id="1401" r:id="rId8"/>
    <p:sldId id="1386" r:id="rId9"/>
    <p:sldId id="1382" r:id="rId10"/>
    <p:sldId id="1207" r:id="rId11"/>
    <p:sldId id="1374" r:id="rId1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Newman" initials="BN" lastIdx="1" clrIdx="0">
    <p:extLst>
      <p:ext uri="{19B8F6BF-5375-455C-9EA6-DF929625EA0E}">
        <p15:presenceInfo xmlns:p15="http://schemas.microsoft.com/office/powerpoint/2012/main" userId="189032568c5655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532"/>
    <a:srgbClr val="0031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D3FE6F-898E-DB33-5965-4E29E1740CD9}" v="93" dt="2022-05-18T11:07:30.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2" autoAdjust="0"/>
    <p:restoredTop sz="87309" autoAdjust="0"/>
  </p:normalViewPr>
  <p:slideViewPr>
    <p:cSldViewPr snapToGrid="0">
      <p:cViewPr varScale="1">
        <p:scale>
          <a:sx n="78" d="100"/>
          <a:sy n="78" d="100"/>
        </p:scale>
        <p:origin x="984" y="44"/>
      </p:cViewPr>
      <p:guideLst/>
    </p:cSldViewPr>
  </p:slideViewPr>
  <p:notesTextViewPr>
    <p:cViewPr>
      <p:scale>
        <a:sx n="1" d="1"/>
        <a:sy n="1" d="1"/>
      </p:scale>
      <p:origin x="0" y="0"/>
    </p:cViewPr>
  </p:notesTextViewPr>
  <p:sorterViewPr>
    <p:cViewPr>
      <p:scale>
        <a:sx n="25" d="100"/>
        <a:sy n="25" d="100"/>
      </p:scale>
      <p:origin x="0" y="-8790"/>
    </p:cViewPr>
  </p:sorterViewPr>
  <p:notesViewPr>
    <p:cSldViewPr snapToGrid="0">
      <p:cViewPr varScale="1">
        <p:scale>
          <a:sx n="54" d="100"/>
          <a:sy n="54" d="100"/>
        </p:scale>
        <p:origin x="288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ustomXml" Target="../customXml/item3.xml"/><Relationship Id="rId5" Type="http://schemas.openxmlformats.org/officeDocument/2006/relationships/slide" Target="slides/slide2.xml"/><Relationship Id="rId15" Type="http://schemas.openxmlformats.org/officeDocument/2006/relationships/commentAuthors" Target="commentAuthors.xml"/><Relationship Id="rId23" Type="http://schemas.openxmlformats.org/officeDocument/2006/relationships/customXml" Target="../customXml/item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 Id="rId22"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Vishwakarma" userId="S::priya.v@eccouncil.org::6902f13e-7c45-48b5-80cf-298edb288fd6" providerId="AD" clId="Web-{E0D3FE6F-898E-DB33-5965-4E29E1740CD9}"/>
    <pc:docChg chg="modSld">
      <pc:chgData name="Priya Vishwakarma" userId="S::priya.v@eccouncil.org::6902f13e-7c45-48b5-80cf-298edb288fd6" providerId="AD" clId="Web-{E0D3FE6F-898E-DB33-5965-4E29E1740CD9}" dt="2022-05-18T11:07:29.903" v="64" actId="20577"/>
      <pc:docMkLst>
        <pc:docMk/>
      </pc:docMkLst>
      <pc:sldChg chg="modSp">
        <pc:chgData name="Priya Vishwakarma" userId="S::priya.v@eccouncil.org::6902f13e-7c45-48b5-80cf-298edb288fd6" providerId="AD" clId="Web-{E0D3FE6F-898E-DB33-5965-4E29E1740CD9}" dt="2022-05-18T11:04:17.898" v="4" actId="20577"/>
        <pc:sldMkLst>
          <pc:docMk/>
          <pc:sldMk cId="3731026239" sldId="1196"/>
        </pc:sldMkLst>
        <pc:spChg chg="mod">
          <ac:chgData name="Priya Vishwakarma" userId="S::priya.v@eccouncil.org::6902f13e-7c45-48b5-80cf-298edb288fd6" providerId="AD" clId="Web-{E0D3FE6F-898E-DB33-5965-4E29E1740CD9}" dt="2022-05-18T11:04:17.898" v="4" actId="20577"/>
          <ac:spMkLst>
            <pc:docMk/>
            <pc:sldMk cId="3731026239" sldId="1196"/>
            <ac:spMk id="5" creationId="{00000000-0000-0000-0000-000000000000}"/>
          </ac:spMkLst>
        </pc:spChg>
      </pc:sldChg>
      <pc:sldChg chg="modSp">
        <pc:chgData name="Priya Vishwakarma" userId="S::priya.v@eccouncil.org::6902f13e-7c45-48b5-80cf-298edb288fd6" providerId="AD" clId="Web-{E0D3FE6F-898E-DB33-5965-4E29E1740CD9}" dt="2022-05-18T11:06:47.105" v="46" actId="20577"/>
        <pc:sldMkLst>
          <pc:docMk/>
          <pc:sldMk cId="3694638295" sldId="1398"/>
        </pc:sldMkLst>
        <pc:spChg chg="mod">
          <ac:chgData name="Priya Vishwakarma" userId="S::priya.v@eccouncil.org::6902f13e-7c45-48b5-80cf-298edb288fd6" providerId="AD" clId="Web-{E0D3FE6F-898E-DB33-5965-4E29E1740CD9}" dt="2022-05-18T11:06:25.870" v="38" actId="20577"/>
          <ac:spMkLst>
            <pc:docMk/>
            <pc:sldMk cId="3694638295" sldId="1398"/>
            <ac:spMk id="12" creationId="{8DF24817-7B15-458E-9607-5BC2DA50F66F}"/>
          </ac:spMkLst>
        </pc:spChg>
        <pc:spChg chg="mod">
          <ac:chgData name="Priya Vishwakarma" userId="S::priya.v@eccouncil.org::6902f13e-7c45-48b5-80cf-298edb288fd6" providerId="AD" clId="Web-{E0D3FE6F-898E-DB33-5965-4E29E1740CD9}" dt="2022-05-18T11:06:47.105" v="46" actId="20577"/>
          <ac:spMkLst>
            <pc:docMk/>
            <pc:sldMk cId="3694638295" sldId="1398"/>
            <ac:spMk id="16" creationId="{A69D1A36-D128-4A1E-97C7-2056061FD0A9}"/>
          </ac:spMkLst>
        </pc:spChg>
      </pc:sldChg>
      <pc:sldChg chg="delSp modSp">
        <pc:chgData name="Priya Vishwakarma" userId="S::priya.v@eccouncil.org::6902f13e-7c45-48b5-80cf-298edb288fd6" providerId="AD" clId="Web-{E0D3FE6F-898E-DB33-5965-4E29E1740CD9}" dt="2022-05-18T11:06:04.745" v="31" actId="1076"/>
        <pc:sldMkLst>
          <pc:docMk/>
          <pc:sldMk cId="1807565851" sldId="1400"/>
        </pc:sldMkLst>
        <pc:spChg chg="del mod">
          <ac:chgData name="Priya Vishwakarma" userId="S::priya.v@eccouncil.org::6902f13e-7c45-48b5-80cf-298edb288fd6" providerId="AD" clId="Web-{E0D3FE6F-898E-DB33-5965-4E29E1740CD9}" dt="2022-05-18T11:05:12.915" v="15"/>
          <ac:spMkLst>
            <pc:docMk/>
            <pc:sldMk cId="1807565851" sldId="1400"/>
            <ac:spMk id="3" creationId="{E71B2D15-0917-435C-98A6-0457B5966A72}"/>
          </ac:spMkLst>
        </pc:spChg>
        <pc:spChg chg="mod">
          <ac:chgData name="Priya Vishwakarma" userId="S::priya.v@eccouncil.org::6902f13e-7c45-48b5-80cf-298edb288fd6" providerId="AD" clId="Web-{E0D3FE6F-898E-DB33-5965-4E29E1740CD9}" dt="2022-05-18T11:06:00.010" v="30" actId="14100"/>
          <ac:spMkLst>
            <pc:docMk/>
            <pc:sldMk cId="1807565851" sldId="1400"/>
            <ac:spMk id="5" creationId="{00000000-0000-0000-0000-000000000000}"/>
          </ac:spMkLst>
        </pc:spChg>
        <pc:picChg chg="mod">
          <ac:chgData name="Priya Vishwakarma" userId="S::priya.v@eccouncil.org::6902f13e-7c45-48b5-80cf-298edb288fd6" providerId="AD" clId="Web-{E0D3FE6F-898E-DB33-5965-4E29E1740CD9}" dt="2022-05-18T11:06:04.745" v="31" actId="1076"/>
          <ac:picMkLst>
            <pc:docMk/>
            <pc:sldMk cId="1807565851" sldId="1400"/>
            <ac:picMk id="4" creationId="{EC03D22B-40FE-43EC-B3DB-717202E36AC1}"/>
          </ac:picMkLst>
        </pc:picChg>
      </pc:sldChg>
      <pc:sldChg chg="modSp">
        <pc:chgData name="Priya Vishwakarma" userId="S::priya.v@eccouncil.org::6902f13e-7c45-48b5-80cf-298edb288fd6" providerId="AD" clId="Web-{E0D3FE6F-898E-DB33-5965-4E29E1740CD9}" dt="2022-05-18T11:07:29.903" v="64" actId="20577"/>
        <pc:sldMkLst>
          <pc:docMk/>
          <pc:sldMk cId="1031103317" sldId="1401"/>
        </pc:sldMkLst>
        <pc:spChg chg="mod">
          <ac:chgData name="Priya Vishwakarma" userId="S::priya.v@eccouncil.org::6902f13e-7c45-48b5-80cf-298edb288fd6" providerId="AD" clId="Web-{E0D3FE6F-898E-DB33-5965-4E29E1740CD9}" dt="2022-05-18T11:07:29.903" v="64" actId="20577"/>
          <ac:spMkLst>
            <pc:docMk/>
            <pc:sldMk cId="1031103317" sldId="1401"/>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C05CB7-7154-42F2-8D93-1E20B1508952}" type="datetimeFigureOut">
              <a:rPr lang="en-US" smtClean="0"/>
              <a:t>5/18/2022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14430B-58C5-4EB3-A903-20F07B4F04B7}" type="slidenum">
              <a:rPr lang="en-US" smtClean="0"/>
              <a:t>‹#›</a:t>
            </a:fld>
            <a:endParaRPr lang="en-US"/>
          </a:p>
        </p:txBody>
      </p:sp>
    </p:spTree>
    <p:extLst>
      <p:ext uri="{BB962C8B-B14F-4D97-AF65-F5344CB8AC3E}">
        <p14:creationId xmlns:p14="http://schemas.microsoft.com/office/powerpoint/2010/main" val="2496903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E1E840F-9B2B-44B5-896B-5B857B514EB5}" type="datetimeFigureOut">
              <a:rPr lang="en-US" smtClean="0"/>
              <a:t>5/18/2022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1E044-3EA6-4167-A0FB-D05C215FD25D}" type="slidenum">
              <a:rPr lang="en-US" smtClean="0"/>
              <a:t>‹#›</a:t>
            </a:fld>
            <a:endParaRPr lang="en-US"/>
          </a:p>
        </p:txBody>
      </p:sp>
    </p:spTree>
    <p:extLst>
      <p:ext uri="{BB962C8B-B14F-4D97-AF65-F5344CB8AC3E}">
        <p14:creationId xmlns:p14="http://schemas.microsoft.com/office/powerpoint/2010/main" val="145450669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F1E044-3EA6-4167-A0FB-D05C215FD25D}" type="slidenum">
              <a:rPr lang="en-US" smtClean="0"/>
              <a:t>1</a:t>
            </a:fld>
            <a:endParaRPr lang="en-US"/>
          </a:p>
        </p:txBody>
      </p:sp>
    </p:spTree>
    <p:extLst>
      <p:ext uri="{BB962C8B-B14F-4D97-AF65-F5344CB8AC3E}">
        <p14:creationId xmlns:p14="http://schemas.microsoft.com/office/powerpoint/2010/main" val="398098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downloaded from </a:t>
            </a:r>
            <a:r>
              <a:rPr lang="en-US" dirty="0" err="1"/>
              <a:t>Pixabay</a:t>
            </a:r>
            <a:r>
              <a:rPr lang="en-US" dirty="0"/>
              <a:t>: https://pixabay.com/vectors/network-iot-internet-of-things-782707/</a:t>
            </a:r>
          </a:p>
          <a:p>
            <a:endParaRPr lang="en-US" dirty="0"/>
          </a:p>
        </p:txBody>
      </p:sp>
      <p:sp>
        <p:nvSpPr>
          <p:cNvPr id="4" name="Slide Number Placeholder 3"/>
          <p:cNvSpPr>
            <a:spLocks noGrp="1"/>
          </p:cNvSpPr>
          <p:nvPr>
            <p:ph type="sldNum" sz="quarter" idx="5"/>
          </p:nvPr>
        </p:nvSpPr>
        <p:spPr/>
        <p:txBody>
          <a:bodyPr/>
          <a:lstStyle/>
          <a:p>
            <a:fld id="{B8F1E044-3EA6-4167-A0FB-D05C215FD25D}" type="slidenum">
              <a:rPr lang="en-US" smtClean="0"/>
              <a:t>2</a:t>
            </a:fld>
            <a:endParaRPr lang="en-US"/>
          </a:p>
        </p:txBody>
      </p:sp>
    </p:spTree>
    <p:extLst>
      <p:ext uri="{BB962C8B-B14F-4D97-AF65-F5344CB8AC3E}">
        <p14:creationId xmlns:p14="http://schemas.microsoft.com/office/powerpoint/2010/main" val="2734255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downloaded from </a:t>
            </a:r>
            <a:r>
              <a:rPr lang="en-US" dirty="0" err="1"/>
              <a:t>Pixabay</a:t>
            </a:r>
            <a:r>
              <a:rPr lang="en-US" dirty="0"/>
              <a:t>: https://pixabay.com/vectors/network-iot-internet-of-things-782707/</a:t>
            </a:r>
          </a:p>
          <a:p>
            <a:endParaRPr lang="en-US" dirty="0"/>
          </a:p>
        </p:txBody>
      </p:sp>
      <p:sp>
        <p:nvSpPr>
          <p:cNvPr id="4" name="Slide Number Placeholder 3"/>
          <p:cNvSpPr>
            <a:spLocks noGrp="1"/>
          </p:cNvSpPr>
          <p:nvPr>
            <p:ph type="sldNum" sz="quarter" idx="5"/>
          </p:nvPr>
        </p:nvSpPr>
        <p:spPr/>
        <p:txBody>
          <a:bodyPr/>
          <a:lstStyle/>
          <a:p>
            <a:fld id="{B8F1E044-3EA6-4167-A0FB-D05C215FD25D}" type="slidenum">
              <a:rPr lang="en-US" smtClean="0"/>
              <a:t>3</a:t>
            </a:fld>
            <a:endParaRPr lang="en-US"/>
          </a:p>
        </p:txBody>
      </p:sp>
    </p:spTree>
    <p:extLst>
      <p:ext uri="{BB962C8B-B14F-4D97-AF65-F5344CB8AC3E}">
        <p14:creationId xmlns:p14="http://schemas.microsoft.com/office/powerpoint/2010/main" val="3606511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Linux Libertine"/>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8F1E044-3EA6-4167-A0FB-D05C215FD25D}" type="slidenum">
              <a:rPr lang="en-US" smtClean="0"/>
              <a:t>4</a:t>
            </a:fld>
            <a:endParaRPr lang="en-US"/>
          </a:p>
        </p:txBody>
      </p:sp>
    </p:spTree>
    <p:extLst>
      <p:ext uri="{BB962C8B-B14F-4D97-AF65-F5344CB8AC3E}">
        <p14:creationId xmlns:p14="http://schemas.microsoft.com/office/powerpoint/2010/main" val="1493369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downloaded from </a:t>
            </a:r>
            <a:r>
              <a:rPr lang="en-US" dirty="0" err="1"/>
              <a:t>Pixabay</a:t>
            </a:r>
            <a:r>
              <a:rPr lang="en-US" dirty="0"/>
              <a:t>: https://pixabay.com/vectors/network-iot-internet-of-things-782707/</a:t>
            </a:r>
          </a:p>
          <a:p>
            <a:endParaRPr lang="en-US" dirty="0"/>
          </a:p>
        </p:txBody>
      </p:sp>
      <p:sp>
        <p:nvSpPr>
          <p:cNvPr id="4" name="Slide Number Placeholder 3"/>
          <p:cNvSpPr>
            <a:spLocks noGrp="1"/>
          </p:cNvSpPr>
          <p:nvPr>
            <p:ph type="sldNum" sz="quarter" idx="5"/>
          </p:nvPr>
        </p:nvSpPr>
        <p:spPr/>
        <p:txBody>
          <a:bodyPr/>
          <a:lstStyle/>
          <a:p>
            <a:fld id="{B8F1E044-3EA6-4167-A0FB-D05C215FD25D}" type="slidenum">
              <a:rPr lang="en-US" smtClean="0"/>
              <a:t>5</a:t>
            </a:fld>
            <a:endParaRPr lang="en-US"/>
          </a:p>
        </p:txBody>
      </p:sp>
    </p:spTree>
    <p:extLst>
      <p:ext uri="{BB962C8B-B14F-4D97-AF65-F5344CB8AC3E}">
        <p14:creationId xmlns:p14="http://schemas.microsoft.com/office/powerpoint/2010/main" val="290287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F1E044-3EA6-4167-A0FB-D05C215FD25D}" type="slidenum">
              <a:rPr lang="en-US" smtClean="0"/>
              <a:t>6</a:t>
            </a:fld>
            <a:endParaRPr lang="en-US"/>
          </a:p>
        </p:txBody>
      </p:sp>
    </p:spTree>
    <p:extLst>
      <p:ext uri="{BB962C8B-B14F-4D97-AF65-F5344CB8AC3E}">
        <p14:creationId xmlns:p14="http://schemas.microsoft.com/office/powerpoint/2010/main" val="197709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F1E044-3EA6-4167-A0FB-D05C215FD25D}" type="slidenum">
              <a:rPr lang="en-US" smtClean="0"/>
              <a:t>7</a:t>
            </a:fld>
            <a:endParaRPr lang="en-US"/>
          </a:p>
        </p:txBody>
      </p:sp>
    </p:spTree>
    <p:extLst>
      <p:ext uri="{BB962C8B-B14F-4D97-AF65-F5344CB8AC3E}">
        <p14:creationId xmlns:p14="http://schemas.microsoft.com/office/powerpoint/2010/main" val="227502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20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NSPPPT005">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4551903" y="2"/>
            <a:ext cx="4592097"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
        <p:nvSpPr>
          <p:cNvPr id="3" name="Text Placeholder 3"/>
          <p:cNvSpPr>
            <a:spLocks noGrp="1"/>
          </p:cNvSpPr>
          <p:nvPr>
            <p:ph type="body" sz="half" idx="2" hasCustomPrompt="1"/>
          </p:nvPr>
        </p:nvSpPr>
        <p:spPr>
          <a:xfrm>
            <a:off x="381000" y="730530"/>
            <a:ext cx="8368363" cy="173255"/>
          </a:xfrm>
          <a:prstGeom prst="rect">
            <a:avLst/>
          </a:prstGeom>
        </p:spPr>
        <p:txBody>
          <a:bodyPr wrap="none" lIns="0" tIns="0" rIns="0" bIns="0" anchor="ctr">
            <a:noAutofit/>
          </a:bodyPr>
          <a:lstStyle>
            <a:lvl1pPr marL="0" indent="0" algn="l">
              <a:buNone/>
              <a:defRPr sz="1100" b="0" baseline="0">
                <a:solidFill>
                  <a:schemeClr val="bg1">
                    <a:lumMod val="65000"/>
                  </a:schemeClr>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5" name="Title 2"/>
          <p:cNvSpPr>
            <a:spLocks noGrp="1"/>
          </p:cNvSpPr>
          <p:nvPr>
            <p:ph type="title"/>
          </p:nvPr>
        </p:nvSpPr>
        <p:spPr>
          <a:xfrm>
            <a:off x="381000" y="282611"/>
            <a:ext cx="8368363" cy="409459"/>
          </a:xfrm>
          <a:prstGeom prst="rect">
            <a:avLst/>
          </a:prstGeom>
        </p:spPr>
        <p:txBody>
          <a:bodyPr lIns="0" tIns="0" rIns="0" bIns="0" anchor="ctr"/>
          <a:lstStyle>
            <a:lvl1pPr algn="l">
              <a:defRPr sz="30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46389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1" y="488250"/>
            <a:ext cx="8034000" cy="4090800"/>
          </a:xfrm>
          <a:prstGeom prst="rect">
            <a:avLst/>
          </a:prstGeom>
        </p:spPr>
        <p:txBody>
          <a:bodyPr lIns="137092" tIns="137092" rIns="137092" bIns="137092" anchor="ctr" anchorCtr="0"/>
          <a:lstStyle>
            <a:lvl1pPr lvl="0" rtl="0">
              <a:spcBef>
                <a:spcPts val="0"/>
              </a:spcBef>
              <a:buSzPct val="100000"/>
              <a:defRPr sz="6003"/>
            </a:lvl1pPr>
            <a:lvl2pPr lvl="1" rtl="0">
              <a:spcBef>
                <a:spcPts val="0"/>
              </a:spcBef>
              <a:buSzPct val="100000"/>
              <a:defRPr sz="6003"/>
            </a:lvl2pPr>
            <a:lvl3pPr lvl="2" rtl="0">
              <a:spcBef>
                <a:spcPts val="0"/>
              </a:spcBef>
              <a:buSzPct val="100000"/>
              <a:defRPr sz="6003"/>
            </a:lvl3pPr>
            <a:lvl4pPr lvl="3" rtl="0">
              <a:spcBef>
                <a:spcPts val="0"/>
              </a:spcBef>
              <a:buSzPct val="100000"/>
              <a:defRPr sz="6003"/>
            </a:lvl4pPr>
            <a:lvl5pPr lvl="4" rtl="0">
              <a:spcBef>
                <a:spcPts val="0"/>
              </a:spcBef>
              <a:buSzPct val="100000"/>
              <a:defRPr sz="6003"/>
            </a:lvl5pPr>
            <a:lvl6pPr lvl="5" rtl="0">
              <a:spcBef>
                <a:spcPts val="0"/>
              </a:spcBef>
              <a:buSzPct val="100000"/>
              <a:defRPr sz="6003"/>
            </a:lvl6pPr>
            <a:lvl7pPr lvl="6" rtl="0">
              <a:spcBef>
                <a:spcPts val="0"/>
              </a:spcBef>
              <a:buSzPct val="100000"/>
              <a:defRPr sz="6003"/>
            </a:lvl7pPr>
            <a:lvl8pPr lvl="7" rtl="0">
              <a:spcBef>
                <a:spcPts val="0"/>
              </a:spcBef>
              <a:buSzPct val="100000"/>
              <a:defRPr sz="6003"/>
            </a:lvl8pPr>
            <a:lvl9pPr lvl="8" rtl="0">
              <a:spcBef>
                <a:spcPts val="0"/>
              </a:spcBef>
              <a:buSzPct val="100000"/>
              <a:defRPr sz="6003"/>
            </a:lvl9pPr>
          </a:lstStyle>
          <a:p>
            <a:endParaRPr/>
          </a:p>
        </p:txBody>
      </p:sp>
    </p:spTree>
    <p:extLst>
      <p:ext uri="{BB962C8B-B14F-4D97-AF65-F5344CB8AC3E}">
        <p14:creationId xmlns:p14="http://schemas.microsoft.com/office/powerpoint/2010/main" val="87981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 y="2"/>
            <a:ext cx="9143999"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Tree>
    <p:extLst>
      <p:ext uri="{BB962C8B-B14F-4D97-AF65-F5344CB8AC3E}">
        <p14:creationId xmlns:p14="http://schemas.microsoft.com/office/powerpoint/2010/main" val="344276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NSPPPT005">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4551903" y="2"/>
            <a:ext cx="4592097"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
        <p:nvSpPr>
          <p:cNvPr id="3" name="Text Placeholder 3"/>
          <p:cNvSpPr>
            <a:spLocks noGrp="1"/>
          </p:cNvSpPr>
          <p:nvPr>
            <p:ph type="body" sz="half" idx="2" hasCustomPrompt="1"/>
          </p:nvPr>
        </p:nvSpPr>
        <p:spPr>
          <a:xfrm>
            <a:off x="381000" y="730530"/>
            <a:ext cx="8368363" cy="173255"/>
          </a:xfrm>
          <a:prstGeom prst="rect">
            <a:avLst/>
          </a:prstGeom>
        </p:spPr>
        <p:txBody>
          <a:bodyPr wrap="none" lIns="0" tIns="0" rIns="0" bIns="0" anchor="ctr">
            <a:noAutofit/>
          </a:bodyPr>
          <a:lstStyle>
            <a:lvl1pPr marL="0" indent="0" algn="l">
              <a:buNone/>
              <a:defRPr sz="1100" b="0" baseline="0">
                <a:solidFill>
                  <a:schemeClr val="bg1">
                    <a:lumMod val="65000"/>
                  </a:schemeClr>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5" name="Title 2"/>
          <p:cNvSpPr>
            <a:spLocks noGrp="1"/>
          </p:cNvSpPr>
          <p:nvPr>
            <p:ph type="title"/>
          </p:nvPr>
        </p:nvSpPr>
        <p:spPr>
          <a:xfrm>
            <a:off x="381000" y="282611"/>
            <a:ext cx="8368363" cy="409459"/>
          </a:xfrm>
          <a:prstGeom prst="rect">
            <a:avLst/>
          </a:prstGeom>
        </p:spPr>
        <p:txBody>
          <a:bodyPr lIns="0" tIns="0" rIns="0" bIns="0" anchor="ctr"/>
          <a:lstStyle>
            <a:lvl1pPr algn="l">
              <a:defRPr sz="30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79249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8081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 y="2"/>
            <a:ext cx="9143999"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Tree>
    <p:extLst>
      <p:ext uri="{BB962C8B-B14F-4D97-AF65-F5344CB8AC3E}">
        <p14:creationId xmlns:p14="http://schemas.microsoft.com/office/powerpoint/2010/main" val="249093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NSPPPT005">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4551903" y="2"/>
            <a:ext cx="4592097"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
        <p:nvSpPr>
          <p:cNvPr id="3" name="Text Placeholder 3"/>
          <p:cNvSpPr>
            <a:spLocks noGrp="1"/>
          </p:cNvSpPr>
          <p:nvPr>
            <p:ph type="body" sz="half" idx="2" hasCustomPrompt="1"/>
          </p:nvPr>
        </p:nvSpPr>
        <p:spPr>
          <a:xfrm>
            <a:off x="381000" y="730530"/>
            <a:ext cx="8368363" cy="173255"/>
          </a:xfrm>
          <a:prstGeom prst="rect">
            <a:avLst/>
          </a:prstGeom>
        </p:spPr>
        <p:txBody>
          <a:bodyPr wrap="none" lIns="0" tIns="0" rIns="0" bIns="0" anchor="ctr">
            <a:noAutofit/>
          </a:bodyPr>
          <a:lstStyle>
            <a:lvl1pPr marL="0" indent="0" algn="l">
              <a:buNone/>
              <a:defRPr sz="1100" b="0" baseline="0">
                <a:solidFill>
                  <a:schemeClr val="bg1">
                    <a:lumMod val="65000"/>
                  </a:schemeClr>
                </a:solidFill>
                <a:latin typeface="+mn-lt"/>
                <a:ea typeface="Roboto" panose="02000000000000000000" pitchFamily="2" charset="0"/>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EDITE SUBTITLE</a:t>
            </a:r>
          </a:p>
        </p:txBody>
      </p:sp>
      <p:sp>
        <p:nvSpPr>
          <p:cNvPr id="5" name="Title 2"/>
          <p:cNvSpPr>
            <a:spLocks noGrp="1"/>
          </p:cNvSpPr>
          <p:nvPr>
            <p:ph type="title"/>
          </p:nvPr>
        </p:nvSpPr>
        <p:spPr>
          <a:xfrm>
            <a:off x="381000" y="282611"/>
            <a:ext cx="8368363" cy="409459"/>
          </a:xfrm>
          <a:prstGeom prst="rect">
            <a:avLst/>
          </a:prstGeom>
        </p:spPr>
        <p:txBody>
          <a:bodyPr lIns="0" tIns="0" rIns="0" bIns="0" anchor="ctr"/>
          <a:lstStyle>
            <a:lvl1pPr algn="l">
              <a:defRPr sz="30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79171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40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 y="2"/>
            <a:ext cx="9143999"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Tree>
    <p:extLst>
      <p:ext uri="{BB962C8B-B14F-4D97-AF65-F5344CB8AC3E}">
        <p14:creationId xmlns:p14="http://schemas.microsoft.com/office/powerpoint/2010/main" val="356593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SPPPT005">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4551903" y="2"/>
            <a:ext cx="4592097" cy="5143499"/>
          </a:xfrm>
          <a:prstGeom prst="rect">
            <a:avLst/>
          </a:prstGeom>
          <a:solidFill>
            <a:schemeClr val="tx1">
              <a:lumMod val="10000"/>
              <a:lumOff val="90000"/>
            </a:schemeClr>
          </a:solidFill>
        </p:spPr>
        <p:txBody>
          <a:bodyPr tIns="1548000" anchor="ctr"/>
          <a:lstStyle>
            <a:lvl1pPr marL="0" indent="0" algn="ctr">
              <a:buNone/>
              <a:defRPr sz="1050">
                <a:solidFill>
                  <a:schemeClr val="bg1">
                    <a:lumMod val="65000"/>
                  </a:schemeClr>
                </a:solidFill>
              </a:defRPr>
            </a:lvl1pPr>
          </a:lstStyle>
          <a:p>
            <a:endParaRPr lang="en-US"/>
          </a:p>
        </p:txBody>
      </p:sp>
    </p:spTree>
    <p:extLst>
      <p:ext uri="{BB962C8B-B14F-4D97-AF65-F5344CB8AC3E}">
        <p14:creationId xmlns:p14="http://schemas.microsoft.com/office/powerpoint/2010/main" val="24498084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514247"/>
      </p:ext>
    </p:extLst>
  </p:cSld>
  <p:clrMap bg1="lt1" tx1="dk1" bg2="lt2" tx2="dk2" accent1="accent1" accent2="accent2" accent3="accent3" accent4="accent4" accent5="accent5" accent6="accent6" hlink="hlink" folHlink="folHlink"/>
  <p:sldLayoutIdLst>
    <p:sldLayoutId id="2147483818" r:id="rId1"/>
    <p:sldLayoutId id="2147483749" r:id="rId2"/>
    <p:sldLayoutId id="2147484003"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078903"/>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8"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422636"/>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outdoor, building, green, light&#10;&#10;Description automatically generated">
            <a:extLst>
              <a:ext uri="{FF2B5EF4-FFF2-40B4-BE49-F238E27FC236}">
                <a16:creationId xmlns:a16="http://schemas.microsoft.com/office/drawing/2014/main" id="{59351DA0-D04F-422B-B4B2-743A681470DA}"/>
              </a:ext>
            </a:extLst>
          </p:cNvPr>
          <p:cNvPicPr>
            <a:picLocks noGrp="1" noChangeAspect="1"/>
          </p:cNvPicPr>
          <p:nvPr>
            <p:ph type="pic" sz="quarter" idx="10"/>
          </p:nvPr>
        </p:nvPicPr>
        <p:blipFill>
          <a:blip r:embed="rId3" cstate="print">
            <a:alphaModFix amt="85000"/>
            <a:extLst>
              <a:ext uri="{28A0092B-C50C-407E-A947-70E740481C1C}">
                <a14:useLocalDpi xmlns:a14="http://schemas.microsoft.com/office/drawing/2010/main" val="0"/>
              </a:ext>
            </a:extLst>
          </a:blip>
          <a:srcRect/>
          <a:stretch>
            <a:fillRect/>
          </a:stretch>
        </p:blipFill>
        <p:spPr/>
      </p:pic>
      <p:sp>
        <p:nvSpPr>
          <p:cNvPr id="4" name="Rectangle 3"/>
          <p:cNvSpPr/>
          <p:nvPr/>
        </p:nvSpPr>
        <p:spPr bwMode="auto">
          <a:xfrm>
            <a:off x="-1" y="-1"/>
            <a:ext cx="9144000" cy="514349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sp>
        <p:nvSpPr>
          <p:cNvPr id="6" name="Footer Text">
            <a:extLst>
              <a:ext uri="{FF2B5EF4-FFF2-40B4-BE49-F238E27FC236}">
                <a16:creationId xmlns:a16="http://schemas.microsoft.com/office/drawing/2014/main" id="{56BB4242-6AB5-4E8B-9D3A-3FC1E2A3F09E}"/>
              </a:ext>
            </a:extLst>
          </p:cNvPr>
          <p:cNvSpPr txBox="1"/>
          <p:nvPr/>
        </p:nvSpPr>
        <p:spPr>
          <a:xfrm>
            <a:off x="467607" y="1574060"/>
            <a:ext cx="7714927" cy="677108"/>
          </a:xfrm>
          <a:prstGeom prst="rect">
            <a:avLst/>
          </a:prstGeom>
          <a:noFill/>
        </p:spPr>
        <p:txBody>
          <a:bodyPr wrap="square" lIns="0" tIns="0" rIns="0" bIns="0" rtlCol="0">
            <a:spAutoFit/>
          </a:bodyPr>
          <a:lstStyle/>
          <a:p>
            <a:r>
              <a:rPr lang="en-US" sz="4400" b="1" dirty="0">
                <a:solidFill>
                  <a:schemeClr val="bg1"/>
                </a:solidFill>
              </a:rPr>
              <a:t>Securing IoT</a:t>
            </a:r>
          </a:p>
        </p:txBody>
      </p:sp>
      <p:sp>
        <p:nvSpPr>
          <p:cNvPr id="8" name="Footer Text">
            <a:extLst>
              <a:ext uri="{FF2B5EF4-FFF2-40B4-BE49-F238E27FC236}">
                <a16:creationId xmlns:a16="http://schemas.microsoft.com/office/drawing/2014/main" id="{EC4AA134-1980-4A45-879A-843296FEE082}"/>
              </a:ext>
            </a:extLst>
          </p:cNvPr>
          <p:cNvSpPr txBox="1"/>
          <p:nvPr/>
        </p:nvSpPr>
        <p:spPr>
          <a:xfrm>
            <a:off x="467608" y="3420334"/>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Video 5.4</a:t>
            </a:r>
          </a:p>
        </p:txBody>
      </p:sp>
      <p:sp>
        <p:nvSpPr>
          <p:cNvPr id="11" name="Footer Text">
            <a:extLst>
              <a:ext uri="{FF2B5EF4-FFF2-40B4-BE49-F238E27FC236}">
                <a16:creationId xmlns:a16="http://schemas.microsoft.com/office/drawing/2014/main" id="{7BDE303A-FC3D-4E19-8F80-6AAB2896D6F6}"/>
              </a:ext>
            </a:extLst>
          </p:cNvPr>
          <p:cNvSpPr txBox="1"/>
          <p:nvPr/>
        </p:nvSpPr>
        <p:spPr>
          <a:xfrm>
            <a:off x="467608" y="3051942"/>
            <a:ext cx="4663757" cy="215444"/>
          </a:xfrm>
          <a:prstGeom prst="rect">
            <a:avLst/>
          </a:prstGeom>
          <a:noFill/>
        </p:spPr>
        <p:txBody>
          <a:bodyPr wrap="square" lIns="0" tIns="0" rIns="0" bIns="0" rtlCol="0">
            <a:spAutoFit/>
          </a:bodyPr>
          <a:lstStyle/>
          <a:p>
            <a:r>
              <a:rPr lang="en-US" sz="1400" dirty="0">
                <a:solidFill>
                  <a:schemeClr val="bg1"/>
                </a:solidFill>
                <a:latin typeface="+mj-lt"/>
                <a:ea typeface="Roboto Light" panose="02000000000000000000" pitchFamily="2" charset="0"/>
              </a:rPr>
              <a:t>5G Network Security Infrastructure </a:t>
            </a:r>
          </a:p>
        </p:txBody>
      </p:sp>
    </p:spTree>
    <p:extLst>
      <p:ext uri="{BB962C8B-B14F-4D97-AF65-F5344CB8AC3E}">
        <p14:creationId xmlns:p14="http://schemas.microsoft.com/office/powerpoint/2010/main" val="2438171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100"/>
                            </p:stCondLst>
                            <p:childTnLst>
                              <p:par>
                                <p:cTn id="15" presetID="2" presetClass="entr" presetSubtype="4" accel="20000" decel="6000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outdoor, building, green, light&#10;&#10;Description automatically generated">
            <a:extLst>
              <a:ext uri="{FF2B5EF4-FFF2-40B4-BE49-F238E27FC236}">
                <a16:creationId xmlns:a16="http://schemas.microsoft.com/office/drawing/2014/main" id="{4BE3F57E-C924-452B-9634-269B03EE11C7}"/>
              </a:ext>
            </a:extLst>
          </p:cNvPr>
          <p:cNvPicPr>
            <a:picLocks noGrp="1" noChangeAspect="1"/>
          </p:cNvPicPr>
          <p:nvPr>
            <p:ph type="pic" sz="quarter" idx="10"/>
          </p:nvPr>
        </p:nvPicPr>
        <p:blipFill>
          <a:blip r:embed="rId3" cstate="print">
            <a:alphaModFix amt="85000"/>
            <a:extLst>
              <a:ext uri="{28A0092B-C50C-407E-A947-70E740481C1C}">
                <a14:useLocalDpi xmlns:a14="http://schemas.microsoft.com/office/drawing/2010/main" val="0"/>
              </a:ext>
            </a:extLst>
          </a:blip>
          <a:srcRect/>
          <a:stretch>
            <a:fillRect/>
          </a:stretch>
        </p:blipFill>
        <p:spPr/>
      </p:pic>
      <p:sp>
        <p:nvSpPr>
          <p:cNvPr id="2" name="Rectangle 1"/>
          <p:cNvSpPr/>
          <p:nvPr/>
        </p:nvSpPr>
        <p:spPr>
          <a:xfrm>
            <a:off x="2" y="1"/>
            <a:ext cx="9143998" cy="5143499"/>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5" name="Rectangle 4"/>
          <p:cNvSpPr/>
          <p:nvPr/>
        </p:nvSpPr>
        <p:spPr>
          <a:xfrm>
            <a:off x="449630" y="1061703"/>
            <a:ext cx="8047759" cy="3293209"/>
          </a:xfrm>
          <a:prstGeom prst="rect">
            <a:avLst/>
          </a:prstGeom>
        </p:spPr>
        <p:txBody>
          <a:bodyPr wrap="square" lIns="91440" tIns="45720" rIns="91440" bIns="45720" anchor="t">
            <a:spAutoFit/>
          </a:bodyPr>
          <a:lstStyle/>
          <a:p>
            <a:pPr marL="285750" lvl="0" indent="-285750">
              <a:lnSpc>
                <a:spcPct val="150000"/>
              </a:lnSpc>
              <a:buFont typeface="Wingdings" panose="05000000000000000000" pitchFamily="2" charset="2"/>
              <a:buChar char="q"/>
            </a:pPr>
            <a:r>
              <a:rPr lang="en-US" sz="1600" dirty="0">
                <a:solidFill>
                  <a:srgbClr val="FFFFFF"/>
                </a:solidFill>
              </a:rPr>
              <a:t>Definition</a:t>
            </a:r>
            <a:endParaRPr lang="en-US" sz="1600">
              <a:solidFill>
                <a:srgbClr val="FFFFFF"/>
              </a:solidFill>
              <a:ea typeface="Roboto"/>
            </a:endParaRPr>
          </a:p>
          <a:p>
            <a:pPr marL="628650" lvl="1" indent="-285750">
              <a:lnSpc>
                <a:spcPct val="150000"/>
              </a:lnSpc>
              <a:buFont typeface="Wingdings" panose="05000000000000000000" pitchFamily="2" charset="2"/>
              <a:buChar char="q"/>
            </a:pPr>
            <a:r>
              <a:rPr lang="en-US" sz="1600" dirty="0">
                <a:solidFill>
                  <a:srgbClr val="FFFFFF"/>
                </a:solidFill>
              </a:rPr>
              <a:t>“The Internet of things describes the network of physical objects—a.k.a. "things"—that are embedded with sensors, software, and other technologies for the purpose of connecting and exchanging data with other devices and systems over the Internet.” – Wikipedia</a:t>
            </a:r>
            <a:endParaRPr lang="en-US" sz="1600">
              <a:solidFill>
                <a:srgbClr val="FFFFFF"/>
              </a:solidFill>
              <a:ea typeface="Roboto"/>
            </a:endParaRPr>
          </a:p>
          <a:p>
            <a:pPr marL="285750" lvl="0" indent="-285750">
              <a:lnSpc>
                <a:spcPct val="150000"/>
              </a:lnSpc>
              <a:buFont typeface="Wingdings" panose="05000000000000000000" pitchFamily="2" charset="2"/>
              <a:buChar char="q"/>
            </a:pPr>
            <a:r>
              <a:rPr lang="en-US" sz="1600" dirty="0">
                <a:solidFill>
                  <a:srgbClr val="FFFFFF"/>
                </a:solidFill>
              </a:rPr>
              <a:t>Global Market for IoT</a:t>
            </a:r>
            <a:endParaRPr lang="en-US" sz="1600">
              <a:solidFill>
                <a:srgbClr val="FFFFFF"/>
              </a:solidFill>
              <a:ea typeface="Roboto"/>
            </a:endParaRPr>
          </a:p>
          <a:p>
            <a:pPr marL="628650" lvl="1" indent="-285750">
              <a:lnSpc>
                <a:spcPct val="150000"/>
              </a:lnSpc>
              <a:buFont typeface="Wingdings" panose="05000000000000000000" pitchFamily="2" charset="2"/>
              <a:buChar char="q"/>
            </a:pPr>
            <a:r>
              <a:rPr lang="en-US" sz="1600" dirty="0">
                <a:solidFill>
                  <a:srgbClr val="FFFFFF"/>
                </a:solidFill>
              </a:rPr>
              <a:t>2020: US $309 billion</a:t>
            </a:r>
            <a:endParaRPr lang="en-US" sz="1600">
              <a:solidFill>
                <a:srgbClr val="FFFFFF"/>
              </a:solidFill>
              <a:ea typeface="Roboto"/>
            </a:endParaRPr>
          </a:p>
          <a:p>
            <a:pPr marL="628650" lvl="1" indent="-285750">
              <a:lnSpc>
                <a:spcPct val="150000"/>
              </a:lnSpc>
              <a:buFont typeface="Wingdings" panose="05000000000000000000" pitchFamily="2" charset="2"/>
              <a:buChar char="q"/>
            </a:pPr>
            <a:r>
              <a:rPr lang="en-US" sz="1600" dirty="0">
                <a:solidFill>
                  <a:srgbClr val="FFFFFF"/>
                </a:solidFill>
              </a:rPr>
              <a:t>2028: US $1.9 trillion</a:t>
            </a:r>
            <a:endParaRPr lang="en-US" sz="1600" b="0" u="none" strike="noStrike" kern="1200" cap="none" spc="0" normalizeH="0" baseline="0" noProof="0">
              <a:ln>
                <a:noFill/>
              </a:ln>
              <a:solidFill>
                <a:srgbClr val="FFFFFF"/>
              </a:solidFill>
              <a:effectLst/>
              <a:uLnTx/>
              <a:uFillTx/>
              <a:latin typeface="Roboto"/>
              <a:ea typeface="Roboto"/>
            </a:endParaRPr>
          </a:p>
          <a:p>
            <a:pPr marL="171450" marR="0" lvl="0" indent="-171450" algn="l" defTabSz="6858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FFFFFF"/>
              </a:solidFill>
              <a:effectLst/>
              <a:uLnTx/>
              <a:uFillTx/>
              <a:latin typeface="Roboto"/>
              <a:ea typeface="+mn-ea"/>
            </a:endParaRPr>
          </a:p>
        </p:txBody>
      </p:sp>
      <p:sp>
        <p:nvSpPr>
          <p:cNvPr id="7" name="TextBox 6"/>
          <p:cNvSpPr txBox="1"/>
          <p:nvPr/>
        </p:nvSpPr>
        <p:spPr>
          <a:xfrm>
            <a:off x="1367790" y="179486"/>
            <a:ext cx="6014720" cy="492443"/>
          </a:xfrm>
          <a:prstGeom prst="rect">
            <a:avLst/>
          </a:prstGeom>
          <a:noFill/>
        </p:spPr>
        <p:txBody>
          <a:bodyPr wrap="square" lIns="0" tIns="0" rIns="0" bIns="0" rtlCol="0" anchor="ctr">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FFFF"/>
                </a:solidFill>
                <a:effectLst/>
                <a:uLnTx/>
                <a:uFillTx/>
                <a:latin typeface="Roboto"/>
                <a:ea typeface="+mn-ea"/>
              </a:rPr>
              <a:t>Internet of Things (IoT)</a:t>
            </a:r>
            <a:endParaRPr kumimoji="0" lang="en-US" sz="3200" b="1" i="0" u="none" strike="noStrike" kern="1200" cap="none" spc="0" normalizeH="0" baseline="0" noProof="0" dirty="0">
              <a:ln>
                <a:noFill/>
              </a:ln>
              <a:solidFill>
                <a:srgbClr val="0187AD"/>
              </a:solidFill>
              <a:effectLst/>
              <a:uLnTx/>
              <a:uFillTx/>
              <a:latin typeface="Roboto"/>
              <a:ea typeface="+mn-ea"/>
            </a:endParaRPr>
          </a:p>
        </p:txBody>
      </p:sp>
      <p:pic>
        <p:nvPicPr>
          <p:cNvPr id="4" name="Picture 3" descr="A picture containing application&#10;&#10;Description automatically generated">
            <a:extLst>
              <a:ext uri="{FF2B5EF4-FFF2-40B4-BE49-F238E27FC236}">
                <a16:creationId xmlns:a16="http://schemas.microsoft.com/office/drawing/2014/main" id="{EC03D22B-40FE-43EC-B3DB-717202E36A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2642" y="2632166"/>
            <a:ext cx="3089868" cy="2008414"/>
          </a:xfrm>
          <a:prstGeom prst="rect">
            <a:avLst/>
          </a:prstGeom>
        </p:spPr>
      </p:pic>
    </p:spTree>
    <p:extLst>
      <p:ext uri="{BB962C8B-B14F-4D97-AF65-F5344CB8AC3E}">
        <p14:creationId xmlns:p14="http://schemas.microsoft.com/office/powerpoint/2010/main" val="3731026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outdoor, building, green, light&#10;&#10;Description automatically generated">
            <a:extLst>
              <a:ext uri="{FF2B5EF4-FFF2-40B4-BE49-F238E27FC236}">
                <a16:creationId xmlns:a16="http://schemas.microsoft.com/office/drawing/2014/main" id="{4BE3F57E-C924-452B-9634-269B03EE11C7}"/>
              </a:ext>
            </a:extLst>
          </p:cNvPr>
          <p:cNvPicPr>
            <a:picLocks noGrp="1" noChangeAspect="1"/>
          </p:cNvPicPr>
          <p:nvPr>
            <p:ph type="pic" sz="quarter" idx="10"/>
          </p:nvPr>
        </p:nvPicPr>
        <p:blipFill>
          <a:blip r:embed="rId3" cstate="print">
            <a:alphaModFix amt="85000"/>
            <a:extLst>
              <a:ext uri="{28A0092B-C50C-407E-A947-70E740481C1C}">
                <a14:useLocalDpi xmlns:a14="http://schemas.microsoft.com/office/drawing/2010/main" val="0"/>
              </a:ext>
            </a:extLst>
          </a:blip>
          <a:srcRect/>
          <a:stretch>
            <a:fillRect/>
          </a:stretch>
        </p:blipFill>
        <p:spPr/>
      </p:pic>
      <p:sp>
        <p:nvSpPr>
          <p:cNvPr id="2" name="Rectangle 1"/>
          <p:cNvSpPr/>
          <p:nvPr/>
        </p:nvSpPr>
        <p:spPr>
          <a:xfrm>
            <a:off x="2" y="1"/>
            <a:ext cx="9143998" cy="5143499"/>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262626"/>
              </a:solidFill>
              <a:effectLst/>
              <a:uLnTx/>
              <a:uFillTx/>
              <a:latin typeface="Roboto"/>
              <a:ea typeface="+mn-ea"/>
            </a:endParaRPr>
          </a:p>
        </p:txBody>
      </p:sp>
      <p:sp>
        <p:nvSpPr>
          <p:cNvPr id="5" name="Rectangle 4"/>
          <p:cNvSpPr/>
          <p:nvPr/>
        </p:nvSpPr>
        <p:spPr>
          <a:xfrm>
            <a:off x="285482" y="1080092"/>
            <a:ext cx="4154476" cy="3662541"/>
          </a:xfrm>
          <a:prstGeom prst="rect">
            <a:avLst/>
          </a:prstGeom>
        </p:spPr>
        <p:txBody>
          <a:bodyPr wrap="square" lIns="91440" tIns="45720" rIns="91440" bIns="45720" anchor="t">
            <a:spAutoFit/>
          </a:bodyPr>
          <a:lstStyle/>
          <a:p>
            <a:pPr marL="285750" indent="-285750" fontAlgn="base">
              <a:buFont typeface="Wingdings,Sans-Serif"/>
              <a:buChar char="q"/>
            </a:pPr>
            <a:r>
              <a:rPr lang="en-US" b="1" dirty="0">
                <a:solidFill>
                  <a:schemeClr val="bg1"/>
                </a:solidFill>
                <a:ea typeface="+mn-lt"/>
                <a:cs typeface="+mn-lt"/>
              </a:rPr>
              <a:t>OWASP 2018 Study:</a:t>
            </a:r>
            <a:endParaRPr lang="en-US" dirty="0">
              <a:solidFill>
                <a:schemeClr val="bg1"/>
              </a:solidFill>
              <a:ea typeface="+mn-lt"/>
              <a:cs typeface="+mn-lt"/>
            </a:endParaRPr>
          </a:p>
          <a:p>
            <a:pPr marL="628650" lvl="1" indent="-285750">
              <a:lnSpc>
                <a:spcPct val="150000"/>
              </a:lnSpc>
              <a:buFont typeface="Wingdings"/>
              <a:buChar char="q"/>
            </a:pPr>
            <a:r>
              <a:rPr lang="en-US" dirty="0">
                <a:solidFill>
                  <a:schemeClr val="bg1"/>
                </a:solidFill>
              </a:rPr>
              <a:t>Weak Guessable, or Hardcoded Passwords</a:t>
            </a:r>
            <a:endParaRPr lang="en-US">
              <a:solidFill>
                <a:schemeClr val="bg1"/>
              </a:solidFill>
              <a:ea typeface="Roboto"/>
            </a:endParaRPr>
          </a:p>
          <a:p>
            <a:pPr marL="628650" lvl="1" indent="-285750" fontAlgn="base">
              <a:lnSpc>
                <a:spcPct val="150000"/>
              </a:lnSpc>
              <a:buFont typeface="Wingdings"/>
              <a:buChar char="q"/>
            </a:pPr>
            <a:r>
              <a:rPr lang="en-US" dirty="0">
                <a:solidFill>
                  <a:schemeClr val="bg1"/>
                </a:solidFill>
              </a:rPr>
              <a:t>Insecure Network Services</a:t>
            </a:r>
            <a:endParaRPr lang="en-US" dirty="0">
              <a:solidFill>
                <a:schemeClr val="bg1"/>
              </a:solidFill>
              <a:ea typeface="Roboto"/>
            </a:endParaRPr>
          </a:p>
          <a:p>
            <a:pPr marL="628650" lvl="1" indent="-285750" fontAlgn="base">
              <a:lnSpc>
                <a:spcPct val="150000"/>
              </a:lnSpc>
              <a:buFont typeface="Wingdings"/>
              <a:buChar char="q"/>
            </a:pPr>
            <a:r>
              <a:rPr lang="en-US" dirty="0">
                <a:solidFill>
                  <a:schemeClr val="bg1"/>
                </a:solidFill>
              </a:rPr>
              <a:t>Insecure Ecosystem Interfaces</a:t>
            </a:r>
            <a:endParaRPr lang="en-US" dirty="0">
              <a:solidFill>
                <a:schemeClr val="bg1"/>
              </a:solidFill>
              <a:ea typeface="Roboto"/>
            </a:endParaRPr>
          </a:p>
          <a:p>
            <a:pPr marL="628650" lvl="1" indent="-285750" fontAlgn="base">
              <a:lnSpc>
                <a:spcPct val="150000"/>
              </a:lnSpc>
              <a:buFont typeface="Wingdings"/>
              <a:buChar char="q"/>
            </a:pPr>
            <a:r>
              <a:rPr lang="en-US" dirty="0">
                <a:solidFill>
                  <a:schemeClr val="bg1"/>
                </a:solidFill>
              </a:rPr>
              <a:t>Lack of Secure Update Mechanism</a:t>
            </a:r>
            <a:endParaRPr lang="en-US" dirty="0">
              <a:solidFill>
                <a:schemeClr val="bg1"/>
              </a:solidFill>
              <a:ea typeface="Roboto"/>
            </a:endParaRPr>
          </a:p>
          <a:p>
            <a:pPr marL="628650" lvl="1" indent="-285750" fontAlgn="base">
              <a:lnSpc>
                <a:spcPct val="150000"/>
              </a:lnSpc>
              <a:buFont typeface="Wingdings"/>
              <a:buChar char="q"/>
            </a:pPr>
            <a:r>
              <a:rPr lang="en-US" dirty="0">
                <a:solidFill>
                  <a:schemeClr val="bg1"/>
                </a:solidFill>
              </a:rPr>
              <a:t>Use of Insecure or Outdated Components</a:t>
            </a:r>
            <a:endParaRPr lang="en-US" dirty="0">
              <a:solidFill>
                <a:schemeClr val="bg1"/>
              </a:solidFill>
              <a:ea typeface="Roboto"/>
            </a:endParaRPr>
          </a:p>
          <a:p>
            <a:pPr marL="628650" lvl="1" indent="-285750" fontAlgn="base">
              <a:lnSpc>
                <a:spcPct val="150000"/>
              </a:lnSpc>
              <a:buFont typeface="Wingdings"/>
              <a:buChar char="q"/>
            </a:pPr>
            <a:r>
              <a:rPr lang="en-US" dirty="0">
                <a:solidFill>
                  <a:schemeClr val="bg1"/>
                </a:solidFill>
              </a:rPr>
              <a:t>Insufficient Privacy Protection</a:t>
            </a:r>
            <a:endParaRPr lang="en-US" dirty="0">
              <a:solidFill>
                <a:schemeClr val="bg1"/>
              </a:solidFill>
              <a:ea typeface="Roboto"/>
            </a:endParaRPr>
          </a:p>
          <a:p>
            <a:pPr marL="628650" lvl="1" indent="-285750" fontAlgn="base">
              <a:lnSpc>
                <a:spcPct val="150000"/>
              </a:lnSpc>
              <a:buFont typeface="Wingdings"/>
              <a:buChar char="q"/>
            </a:pPr>
            <a:r>
              <a:rPr lang="en-US" dirty="0">
                <a:solidFill>
                  <a:schemeClr val="bg1"/>
                </a:solidFill>
              </a:rPr>
              <a:t>Insecure Data Transfer and Storage</a:t>
            </a:r>
            <a:endParaRPr lang="en-US" dirty="0">
              <a:solidFill>
                <a:schemeClr val="bg1"/>
              </a:solidFill>
              <a:ea typeface="Roboto"/>
            </a:endParaRPr>
          </a:p>
          <a:p>
            <a:pPr marL="628650" lvl="1" indent="-285750" fontAlgn="base">
              <a:lnSpc>
                <a:spcPct val="150000"/>
              </a:lnSpc>
              <a:buFont typeface="Wingdings"/>
              <a:buChar char="q"/>
            </a:pPr>
            <a:r>
              <a:rPr lang="en-US" dirty="0">
                <a:solidFill>
                  <a:schemeClr val="bg1"/>
                </a:solidFill>
              </a:rPr>
              <a:t>Lack of Device Management</a:t>
            </a:r>
            <a:endParaRPr lang="en-US" dirty="0">
              <a:solidFill>
                <a:schemeClr val="bg1"/>
              </a:solidFill>
              <a:ea typeface="Roboto"/>
            </a:endParaRPr>
          </a:p>
          <a:p>
            <a:pPr marL="628650" lvl="1" indent="-285750" fontAlgn="base">
              <a:lnSpc>
                <a:spcPct val="150000"/>
              </a:lnSpc>
              <a:buFont typeface="Wingdings"/>
              <a:buChar char="q"/>
            </a:pPr>
            <a:r>
              <a:rPr lang="en-US" dirty="0">
                <a:solidFill>
                  <a:schemeClr val="bg1"/>
                </a:solidFill>
              </a:rPr>
              <a:t>Insecure Default Settings</a:t>
            </a:r>
            <a:endParaRPr lang="en-US" dirty="0">
              <a:solidFill>
                <a:schemeClr val="bg1"/>
              </a:solidFill>
              <a:ea typeface="Roboto"/>
            </a:endParaRPr>
          </a:p>
          <a:p>
            <a:pPr marL="628650" lvl="1" indent="-285750" fontAlgn="base">
              <a:lnSpc>
                <a:spcPct val="150000"/>
              </a:lnSpc>
              <a:buFont typeface="Wingdings"/>
              <a:buChar char="q"/>
            </a:pPr>
            <a:r>
              <a:rPr lang="en-US" dirty="0">
                <a:solidFill>
                  <a:schemeClr val="bg1"/>
                </a:solidFill>
              </a:rPr>
              <a:t>Lack of Physical Hardening</a:t>
            </a:r>
            <a:endParaRPr lang="en-US" dirty="0">
              <a:solidFill>
                <a:schemeClr val="bg1"/>
              </a:solidFill>
              <a:ea typeface="Roboto"/>
            </a:endParaRPr>
          </a:p>
          <a:p>
            <a:pPr marL="171450" marR="0" lvl="0" indent="-171450" algn="l" defTabSz="685800" rtl="0" eaLnBrk="1" fontAlgn="auto" latinLnBrk="0" hangingPunct="1">
              <a:lnSpc>
                <a:spcPct val="150000"/>
              </a:lnSpc>
              <a:spcBef>
                <a:spcPts val="0"/>
              </a:spcBef>
              <a:spcAft>
                <a:spcPts val="0"/>
              </a:spcAft>
              <a:buClrTx/>
              <a:buSzTx/>
              <a:buFont typeface="Wingdings"/>
              <a:buChar char="q"/>
              <a:tabLst/>
              <a:defRPr/>
            </a:pPr>
            <a:endParaRPr lang="en-US" sz="1200" b="0" i="0" u="none" strike="noStrike" kern="1200" cap="none" spc="0" normalizeH="0" baseline="0" noProof="0" dirty="0">
              <a:ln>
                <a:noFill/>
              </a:ln>
              <a:solidFill>
                <a:srgbClr val="FFFFFF"/>
              </a:solidFill>
              <a:effectLst/>
              <a:uLnTx/>
              <a:uFillTx/>
              <a:latin typeface="Roboto"/>
              <a:ea typeface="Roboto"/>
            </a:endParaRPr>
          </a:p>
        </p:txBody>
      </p:sp>
      <p:sp>
        <p:nvSpPr>
          <p:cNvPr id="7" name="TextBox 6"/>
          <p:cNvSpPr txBox="1"/>
          <p:nvPr/>
        </p:nvSpPr>
        <p:spPr>
          <a:xfrm>
            <a:off x="1367790" y="179486"/>
            <a:ext cx="6014720" cy="492443"/>
          </a:xfrm>
          <a:prstGeom prst="rect">
            <a:avLst/>
          </a:prstGeom>
          <a:noFill/>
        </p:spPr>
        <p:txBody>
          <a:bodyPr wrap="square" lIns="0" tIns="0" rIns="0" bIns="0" rtlCol="0" anchor="ctr">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FFFF"/>
                </a:solidFill>
                <a:effectLst/>
                <a:uLnTx/>
                <a:uFillTx/>
                <a:latin typeface="Roboto"/>
                <a:ea typeface="+mn-ea"/>
              </a:rPr>
              <a:t>IoT</a:t>
            </a:r>
            <a:r>
              <a:rPr kumimoji="0" lang="en-US" sz="3200" b="1" i="0" u="none" strike="noStrike" kern="1200" cap="none" spc="0" normalizeH="0" noProof="0" dirty="0">
                <a:ln>
                  <a:noFill/>
                </a:ln>
                <a:solidFill>
                  <a:srgbClr val="FFFFFF"/>
                </a:solidFill>
                <a:effectLst/>
                <a:uLnTx/>
                <a:uFillTx/>
                <a:latin typeface="Roboto"/>
                <a:ea typeface="+mn-ea"/>
              </a:rPr>
              <a:t> is Vulnerable</a:t>
            </a:r>
            <a:endParaRPr kumimoji="0" lang="en-US" sz="3200" b="1" i="0" u="none" strike="noStrike" kern="1200" cap="none" spc="0" normalizeH="0" baseline="0" noProof="0" dirty="0">
              <a:ln>
                <a:noFill/>
              </a:ln>
              <a:solidFill>
                <a:srgbClr val="0187AD"/>
              </a:solidFill>
              <a:effectLst/>
              <a:uLnTx/>
              <a:uFillTx/>
              <a:latin typeface="Roboto"/>
              <a:ea typeface="+mn-ea"/>
            </a:endParaRPr>
          </a:p>
        </p:txBody>
      </p:sp>
      <p:pic>
        <p:nvPicPr>
          <p:cNvPr id="4" name="Picture 3" descr="A picture containing application&#10;&#10;Description automatically generated">
            <a:extLst>
              <a:ext uri="{FF2B5EF4-FFF2-40B4-BE49-F238E27FC236}">
                <a16:creationId xmlns:a16="http://schemas.microsoft.com/office/drawing/2014/main" id="{EC03D22B-40FE-43EC-B3DB-717202E36A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0537" y="1475713"/>
            <a:ext cx="4584658" cy="2980027"/>
          </a:xfrm>
          <a:prstGeom prst="rect">
            <a:avLst/>
          </a:prstGeom>
        </p:spPr>
      </p:pic>
    </p:spTree>
    <p:extLst>
      <p:ext uri="{BB962C8B-B14F-4D97-AF65-F5344CB8AC3E}">
        <p14:creationId xmlns:p14="http://schemas.microsoft.com/office/powerpoint/2010/main" val="1807565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outdoor, building, green, light&#10;&#10;Description automatically generated">
            <a:extLst>
              <a:ext uri="{FF2B5EF4-FFF2-40B4-BE49-F238E27FC236}">
                <a16:creationId xmlns:a16="http://schemas.microsoft.com/office/drawing/2014/main" id="{4BE3F57E-C924-452B-9634-269B03EE11C7}"/>
              </a:ext>
            </a:extLst>
          </p:cNvPr>
          <p:cNvPicPr>
            <a:picLocks noGrp="1" noChangeAspect="1"/>
          </p:cNvPicPr>
          <p:nvPr>
            <p:ph type="pic" sz="quarter" idx="10"/>
          </p:nvPr>
        </p:nvPicPr>
        <p:blipFill>
          <a:blip r:embed="rId3" cstate="print">
            <a:alphaModFix amt="85000"/>
            <a:extLst>
              <a:ext uri="{28A0092B-C50C-407E-A947-70E740481C1C}">
                <a14:useLocalDpi xmlns:a14="http://schemas.microsoft.com/office/drawing/2010/main" val="0"/>
              </a:ext>
            </a:extLst>
          </a:blip>
          <a:srcRect/>
          <a:stretch>
            <a:fillRect/>
          </a:stretch>
        </p:blipFill>
        <p:spPr/>
      </p:pic>
      <p:sp>
        <p:nvSpPr>
          <p:cNvPr id="129" name="Rectangle 128">
            <a:extLst>
              <a:ext uri="{FF2B5EF4-FFF2-40B4-BE49-F238E27FC236}">
                <a16:creationId xmlns:a16="http://schemas.microsoft.com/office/drawing/2014/main" id="{006CE8EC-F705-4B68-9B69-342F3ABC6568}"/>
              </a:ext>
            </a:extLst>
          </p:cNvPr>
          <p:cNvSpPr/>
          <p:nvPr/>
        </p:nvSpPr>
        <p:spPr>
          <a:xfrm>
            <a:off x="0" y="-1"/>
            <a:ext cx="9143998" cy="5143499"/>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262626"/>
              </a:solidFill>
              <a:effectLst/>
              <a:uLnTx/>
              <a:uFillTx/>
              <a:latin typeface="Roboto"/>
              <a:ea typeface="+mn-ea"/>
            </a:endParaRPr>
          </a:p>
        </p:txBody>
      </p:sp>
      <p:sp>
        <p:nvSpPr>
          <p:cNvPr id="7" name="TextBox 6"/>
          <p:cNvSpPr txBox="1"/>
          <p:nvPr/>
        </p:nvSpPr>
        <p:spPr>
          <a:xfrm>
            <a:off x="1367790" y="179486"/>
            <a:ext cx="6014720" cy="492443"/>
          </a:xfrm>
          <a:prstGeom prst="rect">
            <a:avLst/>
          </a:prstGeom>
          <a:noFill/>
        </p:spPr>
        <p:txBody>
          <a:bodyPr wrap="square" lIns="0" tIns="0" rIns="0" bIns="0" rtlCol="0" anchor="ctr">
            <a:spAutoFit/>
          </a:bodyPr>
          <a:lstStyle/>
          <a:p>
            <a:pPr algn="ctr"/>
            <a:r>
              <a:rPr lang="en-US" sz="3200" b="1" dirty="0">
                <a:solidFill>
                  <a:schemeClr val="bg1"/>
                </a:solidFill>
              </a:rPr>
              <a:t>Securing IoT Devices</a:t>
            </a:r>
            <a:endParaRPr lang="en-US" sz="3200" b="1" dirty="0">
              <a:solidFill>
                <a:schemeClr val="accent5"/>
              </a:solidFill>
            </a:endParaRPr>
          </a:p>
        </p:txBody>
      </p:sp>
      <p:sp>
        <p:nvSpPr>
          <p:cNvPr id="11" name="TextBox 10">
            <a:extLst>
              <a:ext uri="{FF2B5EF4-FFF2-40B4-BE49-F238E27FC236}">
                <a16:creationId xmlns:a16="http://schemas.microsoft.com/office/drawing/2014/main" id="{F11024EF-2527-433F-9D84-4B2269D04C16}"/>
              </a:ext>
            </a:extLst>
          </p:cNvPr>
          <p:cNvSpPr txBox="1"/>
          <p:nvPr/>
        </p:nvSpPr>
        <p:spPr>
          <a:xfrm>
            <a:off x="482640" y="1263948"/>
            <a:ext cx="2234907" cy="338554"/>
          </a:xfrm>
          <a:prstGeom prst="rect">
            <a:avLst/>
          </a:prstGeom>
          <a:noFill/>
        </p:spPr>
        <p:txBody>
          <a:bodyPr wrap="none" rtlCol="0">
            <a:spAutoFit/>
          </a:bodyPr>
          <a:lstStyle/>
          <a:p>
            <a:r>
              <a:rPr lang="en-US" sz="1600" b="1" dirty="0">
                <a:solidFill>
                  <a:schemeClr val="bg1"/>
                </a:solidFill>
              </a:rPr>
              <a:t>Security Credentialing</a:t>
            </a:r>
          </a:p>
        </p:txBody>
      </p:sp>
      <p:sp>
        <p:nvSpPr>
          <p:cNvPr id="12" name="Rectangle 11">
            <a:extLst>
              <a:ext uri="{FF2B5EF4-FFF2-40B4-BE49-F238E27FC236}">
                <a16:creationId xmlns:a16="http://schemas.microsoft.com/office/drawing/2014/main" id="{8DF24817-7B15-458E-9607-5BC2DA50F66F}"/>
              </a:ext>
            </a:extLst>
          </p:cNvPr>
          <p:cNvSpPr/>
          <p:nvPr/>
        </p:nvSpPr>
        <p:spPr>
          <a:xfrm>
            <a:off x="482640" y="1630758"/>
            <a:ext cx="3347700" cy="2208297"/>
          </a:xfrm>
          <a:prstGeom prst="rect">
            <a:avLst/>
          </a:prstGeom>
        </p:spPr>
        <p:txBody>
          <a:bodyPr wrap="square" lIns="91440" tIns="45720" rIns="91440" bIns="45720" anchor="t">
            <a:spAutoFit/>
          </a:bodyPr>
          <a:lstStyle/>
          <a:p>
            <a:pPr marL="285750" indent="-285750">
              <a:lnSpc>
                <a:spcPct val="150000"/>
              </a:lnSpc>
              <a:buFont typeface="Wingdings" panose="020B0604020202020204" pitchFamily="34" charset="0"/>
              <a:buChar char="q"/>
            </a:pPr>
            <a:r>
              <a:rPr lang="en-US" dirty="0">
                <a:solidFill>
                  <a:schemeClr val="bg1"/>
                </a:solidFill>
              </a:rPr>
              <a:t>Goes beyond security perimeter and traditional cybersecurity.</a:t>
            </a:r>
            <a:endParaRPr lang="en-US"/>
          </a:p>
          <a:p>
            <a:pPr marL="285750" indent="-285750">
              <a:lnSpc>
                <a:spcPct val="150000"/>
              </a:lnSpc>
              <a:buFont typeface="Wingdings" panose="020B0604020202020204" pitchFamily="34" charset="0"/>
              <a:buChar char="q"/>
            </a:pPr>
            <a:r>
              <a:rPr lang="en-US" dirty="0">
                <a:solidFill>
                  <a:schemeClr val="bg1"/>
                </a:solidFill>
              </a:rPr>
              <a:t>Provides trusted authentication for IoT devices, and it can also extend to protecting and encrypting data that IoT transmits. </a:t>
            </a:r>
            <a:br>
              <a:rPr lang="en-US" sz="1200" dirty="0"/>
            </a:br>
            <a:endParaRPr lang="en-US" sz="1200" b="0" i="0" u="none" strike="noStrike" kern="1200" cap="none" spc="0" normalizeH="0" baseline="0" noProof="0">
              <a:ln>
                <a:noFill/>
              </a:ln>
              <a:solidFill>
                <a:srgbClr val="FFFFFF"/>
              </a:solidFill>
              <a:effectLst/>
              <a:uLnTx/>
              <a:uFillTx/>
              <a:latin typeface="Roboto"/>
              <a:ea typeface="Roboto"/>
            </a:endParaRPr>
          </a:p>
        </p:txBody>
      </p:sp>
      <p:sp>
        <p:nvSpPr>
          <p:cNvPr id="13" name="TextBox 12">
            <a:extLst>
              <a:ext uri="{FF2B5EF4-FFF2-40B4-BE49-F238E27FC236}">
                <a16:creationId xmlns:a16="http://schemas.microsoft.com/office/drawing/2014/main" id="{089EFEFA-12FA-4440-B359-C9EF0F113E18}"/>
              </a:ext>
            </a:extLst>
          </p:cNvPr>
          <p:cNvSpPr txBox="1"/>
          <p:nvPr/>
        </p:nvSpPr>
        <p:spPr>
          <a:xfrm>
            <a:off x="5387194" y="1263945"/>
            <a:ext cx="1087157" cy="338554"/>
          </a:xfrm>
          <a:prstGeom prst="rect">
            <a:avLst/>
          </a:prstGeom>
          <a:noFill/>
        </p:spPr>
        <p:txBody>
          <a:bodyPr wrap="none" rtlCol="0">
            <a:spAutoFit/>
          </a:bodyPr>
          <a:lstStyle/>
          <a:p>
            <a:r>
              <a:rPr lang="en-US" sz="1600" b="1" dirty="0">
                <a:solidFill>
                  <a:schemeClr val="bg1"/>
                </a:solidFill>
              </a:rPr>
              <a:t>IoT SAFE:</a:t>
            </a:r>
          </a:p>
        </p:txBody>
      </p:sp>
      <p:sp>
        <p:nvSpPr>
          <p:cNvPr id="16" name="Rectangle 15">
            <a:extLst>
              <a:ext uri="{FF2B5EF4-FFF2-40B4-BE49-F238E27FC236}">
                <a16:creationId xmlns:a16="http://schemas.microsoft.com/office/drawing/2014/main" id="{A69D1A36-D128-4A1E-97C7-2056061FD0A9}"/>
              </a:ext>
            </a:extLst>
          </p:cNvPr>
          <p:cNvSpPr/>
          <p:nvPr/>
        </p:nvSpPr>
        <p:spPr>
          <a:xfrm>
            <a:off x="5387194" y="1586648"/>
            <a:ext cx="3347700" cy="2069797"/>
          </a:xfrm>
          <a:prstGeom prst="rect">
            <a:avLst/>
          </a:prstGeom>
        </p:spPr>
        <p:txBody>
          <a:bodyPr wrap="square" lIns="91440" tIns="45720" rIns="91440" bIns="45720" anchor="t">
            <a:spAutoFit/>
          </a:bodyPr>
          <a:lstStyle/>
          <a:p>
            <a:pPr marL="285750" indent="-285750">
              <a:lnSpc>
                <a:spcPct val="150000"/>
              </a:lnSpc>
              <a:buFont typeface="Wingdings" panose="020B0604020202020204" pitchFamily="34" charset="0"/>
              <a:buChar char="q"/>
            </a:pPr>
            <a:r>
              <a:rPr lang="en-US" dirty="0">
                <a:solidFill>
                  <a:schemeClr val="bg1"/>
                </a:solidFill>
              </a:rPr>
              <a:t>Subscriber identity module Applet For secure End-to-end communication.</a:t>
            </a:r>
          </a:p>
          <a:p>
            <a:pPr marL="285750" indent="-285750">
              <a:lnSpc>
                <a:spcPct val="150000"/>
              </a:lnSpc>
              <a:buFont typeface="Wingdings" panose="020B0604020202020204" pitchFamily="34" charset="0"/>
              <a:buChar char="q"/>
            </a:pPr>
            <a:r>
              <a:rPr lang="en-US" sz="1200" dirty="0">
                <a:solidFill>
                  <a:schemeClr val="bg1"/>
                </a:solidFill>
              </a:rPr>
              <a:t>GSM Association</a:t>
            </a:r>
            <a:endParaRPr lang="en-US" sz="1200" dirty="0">
              <a:solidFill>
                <a:schemeClr val="bg1"/>
              </a:solidFill>
              <a:ea typeface="Roboto"/>
            </a:endParaRPr>
          </a:p>
          <a:p>
            <a:pPr marL="628650" lvl="1" indent="-285750">
              <a:lnSpc>
                <a:spcPct val="150000"/>
              </a:lnSpc>
              <a:buFont typeface="Wingdings" panose="05000000000000000000" pitchFamily="2" charset="2"/>
              <a:buChar char="q"/>
            </a:pPr>
            <a:r>
              <a:rPr lang="en-US" sz="1200" dirty="0">
                <a:solidFill>
                  <a:schemeClr val="bg1"/>
                </a:solidFill>
              </a:rPr>
              <a:t>An industry organization of more than 750 mobile operators and 400 companies.</a:t>
            </a:r>
            <a:br>
              <a:rPr lang="en-US" sz="1200" dirty="0"/>
            </a:br>
            <a:endParaRPr lang="en-US" sz="1200" b="0" i="0" u="none" strike="noStrike" kern="1200" cap="none" spc="0" normalizeH="0" baseline="0" noProof="0">
              <a:ln>
                <a:noFill/>
              </a:ln>
              <a:solidFill>
                <a:srgbClr val="FFFFFF"/>
              </a:solidFill>
              <a:effectLst/>
              <a:uLnTx/>
              <a:uFillTx/>
              <a:latin typeface="Roboto"/>
              <a:ea typeface="Roboto"/>
            </a:endParaRPr>
          </a:p>
        </p:txBody>
      </p:sp>
      <p:grpSp>
        <p:nvGrpSpPr>
          <p:cNvPr id="17" name="Group 16">
            <a:extLst>
              <a:ext uri="{FF2B5EF4-FFF2-40B4-BE49-F238E27FC236}">
                <a16:creationId xmlns:a16="http://schemas.microsoft.com/office/drawing/2014/main" id="{8D48F7EF-A0CC-429F-8D45-55213CDA13E3}"/>
              </a:ext>
            </a:extLst>
          </p:cNvPr>
          <p:cNvGrpSpPr/>
          <p:nvPr/>
        </p:nvGrpSpPr>
        <p:grpSpPr>
          <a:xfrm>
            <a:off x="4233533" y="2394561"/>
            <a:ext cx="879487" cy="1209716"/>
            <a:chOff x="1744663" y="3473451"/>
            <a:chExt cx="401637" cy="523875"/>
          </a:xfrm>
          <a:solidFill>
            <a:schemeClr val="bg1"/>
          </a:solidFill>
        </p:grpSpPr>
        <p:sp>
          <p:nvSpPr>
            <p:cNvPr id="18" name="Freeform 264">
              <a:extLst>
                <a:ext uri="{FF2B5EF4-FFF2-40B4-BE49-F238E27FC236}">
                  <a16:creationId xmlns:a16="http://schemas.microsoft.com/office/drawing/2014/main" id="{C0BC25B1-1463-4466-9840-03249E5F301A}"/>
                </a:ext>
              </a:extLst>
            </p:cNvPr>
            <p:cNvSpPr>
              <a:spLocks noEditPoints="1"/>
            </p:cNvSpPr>
            <p:nvPr/>
          </p:nvSpPr>
          <p:spPr bwMode="auto">
            <a:xfrm>
              <a:off x="1744663" y="3473451"/>
              <a:ext cx="401637" cy="523875"/>
            </a:xfrm>
            <a:custGeom>
              <a:avLst/>
              <a:gdLst>
                <a:gd name="T0" fmla="*/ 2212 w 2534"/>
                <a:gd name="T1" fmla="*/ 3182 h 3299"/>
                <a:gd name="T2" fmla="*/ 2418 w 2534"/>
                <a:gd name="T3" fmla="*/ 2975 h 3299"/>
                <a:gd name="T4" fmla="*/ 1521 w 2534"/>
                <a:gd name="T5" fmla="*/ 3182 h 3299"/>
                <a:gd name="T6" fmla="*/ 2418 w 2534"/>
                <a:gd name="T7" fmla="*/ 2812 h 3299"/>
                <a:gd name="T8" fmla="*/ 2097 w 2534"/>
                <a:gd name="T9" fmla="*/ 2604 h 3299"/>
                <a:gd name="T10" fmla="*/ 830 w 2534"/>
                <a:gd name="T11" fmla="*/ 3182 h 3299"/>
                <a:gd name="T12" fmla="*/ 1934 w 2534"/>
                <a:gd name="T13" fmla="*/ 2604 h 3299"/>
                <a:gd name="T14" fmla="*/ 714 w 2534"/>
                <a:gd name="T15" fmla="*/ 2604 h 3299"/>
                <a:gd name="T16" fmla="*/ 143 w 2534"/>
                <a:gd name="T17" fmla="*/ 3175 h 3299"/>
                <a:gd name="T18" fmla="*/ 116 w 2534"/>
                <a:gd name="T19" fmla="*/ 3182 h 3299"/>
                <a:gd name="T20" fmla="*/ 1243 w 2534"/>
                <a:gd name="T21" fmla="*/ 2604 h 3299"/>
                <a:gd name="T22" fmla="*/ 116 w 2534"/>
                <a:gd name="T23" fmla="*/ 2604 h 3299"/>
                <a:gd name="T24" fmla="*/ 552 w 2534"/>
                <a:gd name="T25" fmla="*/ 2604 h 3299"/>
                <a:gd name="T26" fmla="*/ 116 w 2534"/>
                <a:gd name="T27" fmla="*/ 1446 h 3299"/>
                <a:gd name="T28" fmla="*/ 2418 w 2534"/>
                <a:gd name="T29" fmla="*/ 2488 h 3299"/>
                <a:gd name="T30" fmla="*/ 116 w 2534"/>
                <a:gd name="T31" fmla="*/ 1446 h 3299"/>
                <a:gd name="T32" fmla="*/ 1177 w 2534"/>
                <a:gd name="T33" fmla="*/ 118 h 3299"/>
                <a:gd name="T34" fmla="*/ 1059 w 2534"/>
                <a:gd name="T35" fmla="*/ 141 h 3299"/>
                <a:gd name="T36" fmla="*/ 950 w 2534"/>
                <a:gd name="T37" fmla="*/ 183 h 3299"/>
                <a:gd name="T38" fmla="*/ 854 w 2534"/>
                <a:gd name="T39" fmla="*/ 243 h 3299"/>
                <a:gd name="T40" fmla="*/ 772 w 2534"/>
                <a:gd name="T41" fmla="*/ 318 h 3299"/>
                <a:gd name="T42" fmla="*/ 706 w 2534"/>
                <a:gd name="T43" fmla="*/ 407 h 3299"/>
                <a:gd name="T44" fmla="*/ 661 w 2534"/>
                <a:gd name="T45" fmla="*/ 507 h 3299"/>
                <a:gd name="T46" fmla="*/ 636 w 2534"/>
                <a:gd name="T47" fmla="*/ 615 h 3299"/>
                <a:gd name="T48" fmla="*/ 633 w 2534"/>
                <a:gd name="T49" fmla="*/ 1331 h 3299"/>
                <a:gd name="T50" fmla="*/ 1843 w 2534"/>
                <a:gd name="T51" fmla="*/ 672 h 3299"/>
                <a:gd name="T52" fmla="*/ 1831 w 2534"/>
                <a:gd name="T53" fmla="*/ 559 h 3299"/>
                <a:gd name="T54" fmla="*/ 1795 w 2534"/>
                <a:gd name="T55" fmla="*/ 455 h 3299"/>
                <a:gd name="T56" fmla="*/ 1739 w 2534"/>
                <a:gd name="T57" fmla="*/ 360 h 3299"/>
                <a:gd name="T58" fmla="*/ 1665 w 2534"/>
                <a:gd name="T59" fmla="*/ 279 h 3299"/>
                <a:gd name="T60" fmla="*/ 1575 w 2534"/>
                <a:gd name="T61" fmla="*/ 211 h 3299"/>
                <a:gd name="T62" fmla="*/ 1473 w 2534"/>
                <a:gd name="T63" fmla="*/ 160 h 3299"/>
                <a:gd name="T64" fmla="*/ 1360 w 2534"/>
                <a:gd name="T65" fmla="*/ 128 h 3299"/>
                <a:gd name="T66" fmla="*/ 1238 w 2534"/>
                <a:gd name="T67" fmla="*/ 116 h 3299"/>
                <a:gd name="T68" fmla="*/ 1307 w 2534"/>
                <a:gd name="T69" fmla="*/ 3 h 3299"/>
                <a:gd name="T70" fmla="*/ 1440 w 2534"/>
                <a:gd name="T71" fmla="*/ 27 h 3299"/>
                <a:gd name="T72" fmla="*/ 1563 w 2534"/>
                <a:gd name="T73" fmla="*/ 72 h 3299"/>
                <a:gd name="T74" fmla="*/ 1673 w 2534"/>
                <a:gd name="T75" fmla="*/ 137 h 3299"/>
                <a:gd name="T76" fmla="*/ 1769 w 2534"/>
                <a:gd name="T77" fmla="*/ 218 h 3299"/>
                <a:gd name="T78" fmla="*/ 1848 w 2534"/>
                <a:gd name="T79" fmla="*/ 315 h 3299"/>
                <a:gd name="T80" fmla="*/ 1907 w 2534"/>
                <a:gd name="T81" fmla="*/ 424 h 3299"/>
                <a:gd name="T82" fmla="*/ 1944 w 2534"/>
                <a:gd name="T83" fmla="*/ 544 h 3299"/>
                <a:gd name="T84" fmla="*/ 1958 w 2534"/>
                <a:gd name="T85" fmla="*/ 672 h 3299"/>
                <a:gd name="T86" fmla="*/ 2534 w 2534"/>
                <a:gd name="T87" fmla="*/ 1331 h 3299"/>
                <a:gd name="T88" fmla="*/ 0 w 2534"/>
                <a:gd name="T89" fmla="*/ 3299 h 3299"/>
                <a:gd name="T90" fmla="*/ 519 w 2534"/>
                <a:gd name="T91" fmla="*/ 1331 h 3299"/>
                <a:gd name="T92" fmla="*/ 522 w 2534"/>
                <a:gd name="T93" fmla="*/ 607 h 3299"/>
                <a:gd name="T94" fmla="*/ 547 w 2534"/>
                <a:gd name="T95" fmla="*/ 483 h 3299"/>
                <a:gd name="T96" fmla="*/ 595 w 2534"/>
                <a:gd name="T97" fmla="*/ 369 h 3299"/>
                <a:gd name="T98" fmla="*/ 665 w 2534"/>
                <a:gd name="T99" fmla="*/ 266 h 3299"/>
                <a:gd name="T100" fmla="*/ 753 w 2534"/>
                <a:gd name="T101" fmla="*/ 176 h 3299"/>
                <a:gd name="T102" fmla="*/ 857 w 2534"/>
                <a:gd name="T103" fmla="*/ 102 h 3299"/>
                <a:gd name="T104" fmla="*/ 974 w 2534"/>
                <a:gd name="T105" fmla="*/ 47 h 3299"/>
                <a:gd name="T106" fmla="*/ 1102 w 2534"/>
                <a:gd name="T107" fmla="*/ 12 h 3299"/>
                <a:gd name="T108" fmla="*/ 1238 w 2534"/>
                <a:gd name="T109" fmla="*/ 0 h 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34" h="3299">
                  <a:moveTo>
                    <a:pt x="2418" y="2975"/>
                  </a:moveTo>
                  <a:lnTo>
                    <a:pt x="2212" y="3182"/>
                  </a:lnTo>
                  <a:lnTo>
                    <a:pt x="2418" y="3182"/>
                  </a:lnTo>
                  <a:lnTo>
                    <a:pt x="2418" y="2975"/>
                  </a:lnTo>
                  <a:close/>
                  <a:moveTo>
                    <a:pt x="2097" y="2604"/>
                  </a:moveTo>
                  <a:lnTo>
                    <a:pt x="1521" y="3182"/>
                  </a:lnTo>
                  <a:lnTo>
                    <a:pt x="2049" y="3182"/>
                  </a:lnTo>
                  <a:lnTo>
                    <a:pt x="2418" y="2812"/>
                  </a:lnTo>
                  <a:lnTo>
                    <a:pt x="2418" y="2604"/>
                  </a:lnTo>
                  <a:lnTo>
                    <a:pt x="2097" y="2604"/>
                  </a:lnTo>
                  <a:close/>
                  <a:moveTo>
                    <a:pt x="1405" y="2604"/>
                  </a:moveTo>
                  <a:lnTo>
                    <a:pt x="830" y="3182"/>
                  </a:lnTo>
                  <a:lnTo>
                    <a:pt x="1358" y="3182"/>
                  </a:lnTo>
                  <a:lnTo>
                    <a:pt x="1934" y="2604"/>
                  </a:lnTo>
                  <a:lnTo>
                    <a:pt x="1405" y="2604"/>
                  </a:lnTo>
                  <a:close/>
                  <a:moveTo>
                    <a:pt x="714" y="2604"/>
                  </a:moveTo>
                  <a:lnTo>
                    <a:pt x="156" y="3166"/>
                  </a:lnTo>
                  <a:lnTo>
                    <a:pt x="143" y="3175"/>
                  </a:lnTo>
                  <a:lnTo>
                    <a:pt x="130" y="3181"/>
                  </a:lnTo>
                  <a:lnTo>
                    <a:pt x="116" y="3182"/>
                  </a:lnTo>
                  <a:lnTo>
                    <a:pt x="667" y="3182"/>
                  </a:lnTo>
                  <a:lnTo>
                    <a:pt x="1243" y="2604"/>
                  </a:lnTo>
                  <a:lnTo>
                    <a:pt x="714" y="2604"/>
                  </a:lnTo>
                  <a:close/>
                  <a:moveTo>
                    <a:pt x="116" y="2604"/>
                  </a:moveTo>
                  <a:lnTo>
                    <a:pt x="116" y="3043"/>
                  </a:lnTo>
                  <a:lnTo>
                    <a:pt x="552" y="2604"/>
                  </a:lnTo>
                  <a:lnTo>
                    <a:pt x="116" y="2604"/>
                  </a:lnTo>
                  <a:close/>
                  <a:moveTo>
                    <a:pt x="116" y="1446"/>
                  </a:moveTo>
                  <a:lnTo>
                    <a:pt x="116" y="2488"/>
                  </a:lnTo>
                  <a:lnTo>
                    <a:pt x="2418" y="2488"/>
                  </a:lnTo>
                  <a:lnTo>
                    <a:pt x="2418" y="1446"/>
                  </a:lnTo>
                  <a:lnTo>
                    <a:pt x="116" y="1446"/>
                  </a:lnTo>
                  <a:close/>
                  <a:moveTo>
                    <a:pt x="1238" y="116"/>
                  </a:moveTo>
                  <a:lnTo>
                    <a:pt x="1177" y="118"/>
                  </a:lnTo>
                  <a:lnTo>
                    <a:pt x="1116" y="128"/>
                  </a:lnTo>
                  <a:lnTo>
                    <a:pt x="1059" y="141"/>
                  </a:lnTo>
                  <a:lnTo>
                    <a:pt x="1002" y="160"/>
                  </a:lnTo>
                  <a:lnTo>
                    <a:pt x="950" y="183"/>
                  </a:lnTo>
                  <a:lnTo>
                    <a:pt x="900" y="211"/>
                  </a:lnTo>
                  <a:lnTo>
                    <a:pt x="854" y="243"/>
                  </a:lnTo>
                  <a:lnTo>
                    <a:pt x="811" y="279"/>
                  </a:lnTo>
                  <a:lnTo>
                    <a:pt x="772" y="318"/>
                  </a:lnTo>
                  <a:lnTo>
                    <a:pt x="737" y="360"/>
                  </a:lnTo>
                  <a:lnTo>
                    <a:pt x="706" y="407"/>
                  </a:lnTo>
                  <a:lnTo>
                    <a:pt x="682" y="455"/>
                  </a:lnTo>
                  <a:lnTo>
                    <a:pt x="661" y="507"/>
                  </a:lnTo>
                  <a:lnTo>
                    <a:pt x="646" y="559"/>
                  </a:lnTo>
                  <a:lnTo>
                    <a:pt x="636" y="615"/>
                  </a:lnTo>
                  <a:lnTo>
                    <a:pt x="633" y="672"/>
                  </a:lnTo>
                  <a:lnTo>
                    <a:pt x="633" y="1331"/>
                  </a:lnTo>
                  <a:lnTo>
                    <a:pt x="1843" y="1331"/>
                  </a:lnTo>
                  <a:lnTo>
                    <a:pt x="1843" y="672"/>
                  </a:lnTo>
                  <a:lnTo>
                    <a:pt x="1840" y="615"/>
                  </a:lnTo>
                  <a:lnTo>
                    <a:pt x="1831" y="559"/>
                  </a:lnTo>
                  <a:lnTo>
                    <a:pt x="1815" y="507"/>
                  </a:lnTo>
                  <a:lnTo>
                    <a:pt x="1795" y="455"/>
                  </a:lnTo>
                  <a:lnTo>
                    <a:pt x="1769" y="407"/>
                  </a:lnTo>
                  <a:lnTo>
                    <a:pt x="1739" y="360"/>
                  </a:lnTo>
                  <a:lnTo>
                    <a:pt x="1704" y="318"/>
                  </a:lnTo>
                  <a:lnTo>
                    <a:pt x="1665" y="279"/>
                  </a:lnTo>
                  <a:lnTo>
                    <a:pt x="1622" y="243"/>
                  </a:lnTo>
                  <a:lnTo>
                    <a:pt x="1575" y="211"/>
                  </a:lnTo>
                  <a:lnTo>
                    <a:pt x="1526" y="183"/>
                  </a:lnTo>
                  <a:lnTo>
                    <a:pt x="1473" y="160"/>
                  </a:lnTo>
                  <a:lnTo>
                    <a:pt x="1417" y="141"/>
                  </a:lnTo>
                  <a:lnTo>
                    <a:pt x="1360" y="128"/>
                  </a:lnTo>
                  <a:lnTo>
                    <a:pt x="1300" y="118"/>
                  </a:lnTo>
                  <a:lnTo>
                    <a:pt x="1238" y="116"/>
                  </a:lnTo>
                  <a:close/>
                  <a:moveTo>
                    <a:pt x="1238" y="0"/>
                  </a:moveTo>
                  <a:lnTo>
                    <a:pt x="1307" y="3"/>
                  </a:lnTo>
                  <a:lnTo>
                    <a:pt x="1374" y="12"/>
                  </a:lnTo>
                  <a:lnTo>
                    <a:pt x="1440" y="27"/>
                  </a:lnTo>
                  <a:lnTo>
                    <a:pt x="1503" y="47"/>
                  </a:lnTo>
                  <a:lnTo>
                    <a:pt x="1563" y="72"/>
                  </a:lnTo>
                  <a:lnTo>
                    <a:pt x="1619" y="102"/>
                  </a:lnTo>
                  <a:lnTo>
                    <a:pt x="1673" y="137"/>
                  </a:lnTo>
                  <a:lnTo>
                    <a:pt x="1723" y="176"/>
                  </a:lnTo>
                  <a:lnTo>
                    <a:pt x="1769" y="218"/>
                  </a:lnTo>
                  <a:lnTo>
                    <a:pt x="1811" y="266"/>
                  </a:lnTo>
                  <a:lnTo>
                    <a:pt x="1848" y="315"/>
                  </a:lnTo>
                  <a:lnTo>
                    <a:pt x="1880" y="369"/>
                  </a:lnTo>
                  <a:lnTo>
                    <a:pt x="1907" y="424"/>
                  </a:lnTo>
                  <a:lnTo>
                    <a:pt x="1929" y="483"/>
                  </a:lnTo>
                  <a:lnTo>
                    <a:pt x="1944" y="544"/>
                  </a:lnTo>
                  <a:lnTo>
                    <a:pt x="1955" y="607"/>
                  </a:lnTo>
                  <a:lnTo>
                    <a:pt x="1958" y="672"/>
                  </a:lnTo>
                  <a:lnTo>
                    <a:pt x="1958" y="1331"/>
                  </a:lnTo>
                  <a:lnTo>
                    <a:pt x="2534" y="1331"/>
                  </a:lnTo>
                  <a:lnTo>
                    <a:pt x="2534" y="3299"/>
                  </a:lnTo>
                  <a:lnTo>
                    <a:pt x="0" y="3299"/>
                  </a:lnTo>
                  <a:lnTo>
                    <a:pt x="0" y="1331"/>
                  </a:lnTo>
                  <a:lnTo>
                    <a:pt x="519" y="1331"/>
                  </a:lnTo>
                  <a:lnTo>
                    <a:pt x="519" y="672"/>
                  </a:lnTo>
                  <a:lnTo>
                    <a:pt x="522" y="607"/>
                  </a:lnTo>
                  <a:lnTo>
                    <a:pt x="531" y="544"/>
                  </a:lnTo>
                  <a:lnTo>
                    <a:pt x="547" y="483"/>
                  </a:lnTo>
                  <a:lnTo>
                    <a:pt x="569" y="424"/>
                  </a:lnTo>
                  <a:lnTo>
                    <a:pt x="595" y="369"/>
                  </a:lnTo>
                  <a:lnTo>
                    <a:pt x="628" y="315"/>
                  </a:lnTo>
                  <a:lnTo>
                    <a:pt x="665" y="266"/>
                  </a:lnTo>
                  <a:lnTo>
                    <a:pt x="707" y="218"/>
                  </a:lnTo>
                  <a:lnTo>
                    <a:pt x="753" y="176"/>
                  </a:lnTo>
                  <a:lnTo>
                    <a:pt x="802" y="137"/>
                  </a:lnTo>
                  <a:lnTo>
                    <a:pt x="857" y="102"/>
                  </a:lnTo>
                  <a:lnTo>
                    <a:pt x="913" y="72"/>
                  </a:lnTo>
                  <a:lnTo>
                    <a:pt x="974" y="47"/>
                  </a:lnTo>
                  <a:lnTo>
                    <a:pt x="1036" y="27"/>
                  </a:lnTo>
                  <a:lnTo>
                    <a:pt x="1102" y="12"/>
                  </a:lnTo>
                  <a:lnTo>
                    <a:pt x="1168" y="3"/>
                  </a:lnTo>
                  <a:lnTo>
                    <a:pt x="12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5">
              <a:extLst>
                <a:ext uri="{FF2B5EF4-FFF2-40B4-BE49-F238E27FC236}">
                  <a16:creationId xmlns:a16="http://schemas.microsoft.com/office/drawing/2014/main" id="{950360BD-8DE8-4F48-85D1-B6EACC6E4D08}"/>
                </a:ext>
              </a:extLst>
            </p:cNvPr>
            <p:cNvSpPr>
              <a:spLocks/>
            </p:cNvSpPr>
            <p:nvPr/>
          </p:nvSpPr>
          <p:spPr bwMode="auto">
            <a:xfrm>
              <a:off x="2100263" y="3748088"/>
              <a:ext cx="19050" cy="19050"/>
            </a:xfrm>
            <a:custGeom>
              <a:avLst/>
              <a:gdLst>
                <a:gd name="T0" fmla="*/ 57 w 114"/>
                <a:gd name="T1" fmla="*/ 0 h 116"/>
                <a:gd name="T2" fmla="*/ 75 w 114"/>
                <a:gd name="T3" fmla="*/ 3 h 116"/>
                <a:gd name="T4" fmla="*/ 91 w 114"/>
                <a:gd name="T5" fmla="*/ 11 h 116"/>
                <a:gd name="T6" fmla="*/ 103 w 114"/>
                <a:gd name="T7" fmla="*/ 24 h 116"/>
                <a:gd name="T8" fmla="*/ 111 w 114"/>
                <a:gd name="T9" fmla="*/ 40 h 116"/>
                <a:gd name="T10" fmla="*/ 114 w 114"/>
                <a:gd name="T11" fmla="*/ 58 h 116"/>
                <a:gd name="T12" fmla="*/ 111 w 114"/>
                <a:gd name="T13" fmla="*/ 76 h 116"/>
                <a:gd name="T14" fmla="*/ 103 w 114"/>
                <a:gd name="T15" fmla="*/ 93 h 116"/>
                <a:gd name="T16" fmla="*/ 91 w 114"/>
                <a:gd name="T17" fmla="*/ 105 h 116"/>
                <a:gd name="T18" fmla="*/ 75 w 114"/>
                <a:gd name="T19" fmla="*/ 113 h 116"/>
                <a:gd name="T20" fmla="*/ 57 w 114"/>
                <a:gd name="T21" fmla="*/ 116 h 116"/>
                <a:gd name="T22" fmla="*/ 39 w 114"/>
                <a:gd name="T23" fmla="*/ 113 h 116"/>
                <a:gd name="T24" fmla="*/ 23 w 114"/>
                <a:gd name="T25" fmla="*/ 105 h 116"/>
                <a:gd name="T26" fmla="*/ 11 w 114"/>
                <a:gd name="T27" fmla="*/ 93 h 116"/>
                <a:gd name="T28" fmla="*/ 3 w 114"/>
                <a:gd name="T29" fmla="*/ 76 h 116"/>
                <a:gd name="T30" fmla="*/ 0 w 114"/>
                <a:gd name="T31" fmla="*/ 58 h 116"/>
                <a:gd name="T32" fmla="*/ 3 w 114"/>
                <a:gd name="T33" fmla="*/ 40 h 116"/>
                <a:gd name="T34" fmla="*/ 11 w 114"/>
                <a:gd name="T35" fmla="*/ 24 h 116"/>
                <a:gd name="T36" fmla="*/ 23 w 114"/>
                <a:gd name="T37" fmla="*/ 11 h 116"/>
                <a:gd name="T38" fmla="*/ 39 w 114"/>
                <a:gd name="T39" fmla="*/ 3 h 116"/>
                <a:gd name="T40" fmla="*/ 57 w 114"/>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16">
                  <a:moveTo>
                    <a:pt x="57" y="0"/>
                  </a:moveTo>
                  <a:lnTo>
                    <a:pt x="75" y="3"/>
                  </a:lnTo>
                  <a:lnTo>
                    <a:pt x="91" y="11"/>
                  </a:lnTo>
                  <a:lnTo>
                    <a:pt x="103" y="24"/>
                  </a:lnTo>
                  <a:lnTo>
                    <a:pt x="111" y="40"/>
                  </a:lnTo>
                  <a:lnTo>
                    <a:pt x="114" y="58"/>
                  </a:lnTo>
                  <a:lnTo>
                    <a:pt x="111" y="76"/>
                  </a:lnTo>
                  <a:lnTo>
                    <a:pt x="103" y="93"/>
                  </a:lnTo>
                  <a:lnTo>
                    <a:pt x="91" y="105"/>
                  </a:lnTo>
                  <a:lnTo>
                    <a:pt x="75" y="113"/>
                  </a:lnTo>
                  <a:lnTo>
                    <a:pt x="57" y="116"/>
                  </a:lnTo>
                  <a:lnTo>
                    <a:pt x="39" y="113"/>
                  </a:lnTo>
                  <a:lnTo>
                    <a:pt x="23" y="105"/>
                  </a:lnTo>
                  <a:lnTo>
                    <a:pt x="11" y="93"/>
                  </a:lnTo>
                  <a:lnTo>
                    <a:pt x="3" y="76"/>
                  </a:lnTo>
                  <a:lnTo>
                    <a:pt x="0" y="58"/>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6">
              <a:extLst>
                <a:ext uri="{FF2B5EF4-FFF2-40B4-BE49-F238E27FC236}">
                  <a16:creationId xmlns:a16="http://schemas.microsoft.com/office/drawing/2014/main" id="{676AC32B-EB7F-4266-AD89-7A846AADC233}"/>
                </a:ext>
              </a:extLst>
            </p:cNvPr>
            <p:cNvSpPr>
              <a:spLocks/>
            </p:cNvSpPr>
            <p:nvPr/>
          </p:nvSpPr>
          <p:spPr bwMode="auto">
            <a:xfrm>
              <a:off x="2100263" y="3803651"/>
              <a:ext cx="19050" cy="19050"/>
            </a:xfrm>
            <a:custGeom>
              <a:avLst/>
              <a:gdLst>
                <a:gd name="T0" fmla="*/ 57 w 114"/>
                <a:gd name="T1" fmla="*/ 0 h 116"/>
                <a:gd name="T2" fmla="*/ 75 w 114"/>
                <a:gd name="T3" fmla="*/ 3 h 116"/>
                <a:gd name="T4" fmla="*/ 91 w 114"/>
                <a:gd name="T5" fmla="*/ 11 h 116"/>
                <a:gd name="T6" fmla="*/ 103 w 114"/>
                <a:gd name="T7" fmla="*/ 24 h 116"/>
                <a:gd name="T8" fmla="*/ 111 w 114"/>
                <a:gd name="T9" fmla="*/ 40 h 116"/>
                <a:gd name="T10" fmla="*/ 114 w 114"/>
                <a:gd name="T11" fmla="*/ 59 h 116"/>
                <a:gd name="T12" fmla="*/ 111 w 114"/>
                <a:gd name="T13" fmla="*/ 76 h 116"/>
                <a:gd name="T14" fmla="*/ 103 w 114"/>
                <a:gd name="T15" fmla="*/ 93 h 116"/>
                <a:gd name="T16" fmla="*/ 91 w 114"/>
                <a:gd name="T17" fmla="*/ 105 h 116"/>
                <a:gd name="T18" fmla="*/ 75 w 114"/>
                <a:gd name="T19" fmla="*/ 113 h 116"/>
                <a:gd name="T20" fmla="*/ 57 w 114"/>
                <a:gd name="T21" fmla="*/ 116 h 116"/>
                <a:gd name="T22" fmla="*/ 39 w 114"/>
                <a:gd name="T23" fmla="*/ 113 h 116"/>
                <a:gd name="T24" fmla="*/ 23 w 114"/>
                <a:gd name="T25" fmla="*/ 105 h 116"/>
                <a:gd name="T26" fmla="*/ 11 w 114"/>
                <a:gd name="T27" fmla="*/ 93 h 116"/>
                <a:gd name="T28" fmla="*/ 3 w 114"/>
                <a:gd name="T29" fmla="*/ 76 h 116"/>
                <a:gd name="T30" fmla="*/ 0 w 114"/>
                <a:gd name="T31" fmla="*/ 59 h 116"/>
                <a:gd name="T32" fmla="*/ 3 w 114"/>
                <a:gd name="T33" fmla="*/ 40 h 116"/>
                <a:gd name="T34" fmla="*/ 11 w 114"/>
                <a:gd name="T35" fmla="*/ 24 h 116"/>
                <a:gd name="T36" fmla="*/ 23 w 114"/>
                <a:gd name="T37" fmla="*/ 11 h 116"/>
                <a:gd name="T38" fmla="*/ 39 w 114"/>
                <a:gd name="T39" fmla="*/ 3 h 116"/>
                <a:gd name="T40" fmla="*/ 57 w 114"/>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16">
                  <a:moveTo>
                    <a:pt x="57" y="0"/>
                  </a:moveTo>
                  <a:lnTo>
                    <a:pt x="75" y="3"/>
                  </a:lnTo>
                  <a:lnTo>
                    <a:pt x="91" y="11"/>
                  </a:lnTo>
                  <a:lnTo>
                    <a:pt x="103" y="24"/>
                  </a:lnTo>
                  <a:lnTo>
                    <a:pt x="111" y="40"/>
                  </a:lnTo>
                  <a:lnTo>
                    <a:pt x="114" y="59"/>
                  </a:lnTo>
                  <a:lnTo>
                    <a:pt x="111" y="76"/>
                  </a:lnTo>
                  <a:lnTo>
                    <a:pt x="103" y="93"/>
                  </a:lnTo>
                  <a:lnTo>
                    <a:pt x="91" y="105"/>
                  </a:lnTo>
                  <a:lnTo>
                    <a:pt x="75" y="113"/>
                  </a:lnTo>
                  <a:lnTo>
                    <a:pt x="57" y="116"/>
                  </a:lnTo>
                  <a:lnTo>
                    <a:pt x="39" y="113"/>
                  </a:lnTo>
                  <a:lnTo>
                    <a:pt x="23" y="105"/>
                  </a:lnTo>
                  <a:lnTo>
                    <a:pt x="11" y="93"/>
                  </a:lnTo>
                  <a:lnTo>
                    <a:pt x="3" y="76"/>
                  </a:lnTo>
                  <a:lnTo>
                    <a:pt x="0" y="59"/>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67">
              <a:extLst>
                <a:ext uri="{FF2B5EF4-FFF2-40B4-BE49-F238E27FC236}">
                  <a16:creationId xmlns:a16="http://schemas.microsoft.com/office/drawing/2014/main" id="{6C1F1F86-174C-424D-99A8-CD52A8BF3CAB}"/>
                </a:ext>
              </a:extLst>
            </p:cNvPr>
            <p:cNvSpPr>
              <a:spLocks/>
            </p:cNvSpPr>
            <p:nvPr/>
          </p:nvSpPr>
          <p:spPr bwMode="auto">
            <a:xfrm>
              <a:off x="1936750" y="3748088"/>
              <a:ext cx="17462" cy="19050"/>
            </a:xfrm>
            <a:custGeom>
              <a:avLst/>
              <a:gdLst>
                <a:gd name="T0" fmla="*/ 58 w 115"/>
                <a:gd name="T1" fmla="*/ 0 h 116"/>
                <a:gd name="T2" fmla="*/ 76 w 115"/>
                <a:gd name="T3" fmla="*/ 3 h 116"/>
                <a:gd name="T4" fmla="*/ 92 w 115"/>
                <a:gd name="T5" fmla="*/ 11 h 116"/>
                <a:gd name="T6" fmla="*/ 104 w 115"/>
                <a:gd name="T7" fmla="*/ 24 h 116"/>
                <a:gd name="T8" fmla="*/ 112 w 115"/>
                <a:gd name="T9" fmla="*/ 40 h 116"/>
                <a:gd name="T10" fmla="*/ 115 w 115"/>
                <a:gd name="T11" fmla="*/ 58 h 116"/>
                <a:gd name="T12" fmla="*/ 112 w 115"/>
                <a:gd name="T13" fmla="*/ 76 h 116"/>
                <a:gd name="T14" fmla="*/ 104 w 115"/>
                <a:gd name="T15" fmla="*/ 93 h 116"/>
                <a:gd name="T16" fmla="*/ 92 w 115"/>
                <a:gd name="T17" fmla="*/ 105 h 116"/>
                <a:gd name="T18" fmla="*/ 76 w 115"/>
                <a:gd name="T19" fmla="*/ 113 h 116"/>
                <a:gd name="T20" fmla="*/ 58 w 115"/>
                <a:gd name="T21" fmla="*/ 116 h 116"/>
                <a:gd name="T22" fmla="*/ 39 w 115"/>
                <a:gd name="T23" fmla="*/ 113 h 116"/>
                <a:gd name="T24" fmla="*/ 24 w 115"/>
                <a:gd name="T25" fmla="*/ 105 h 116"/>
                <a:gd name="T26" fmla="*/ 12 w 115"/>
                <a:gd name="T27" fmla="*/ 93 h 116"/>
                <a:gd name="T28" fmla="*/ 3 w 115"/>
                <a:gd name="T29" fmla="*/ 76 h 116"/>
                <a:gd name="T30" fmla="*/ 0 w 115"/>
                <a:gd name="T31" fmla="*/ 58 h 116"/>
                <a:gd name="T32" fmla="*/ 3 w 115"/>
                <a:gd name="T33" fmla="*/ 40 h 116"/>
                <a:gd name="T34" fmla="*/ 12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2" y="11"/>
                  </a:lnTo>
                  <a:lnTo>
                    <a:pt x="104" y="24"/>
                  </a:lnTo>
                  <a:lnTo>
                    <a:pt x="112" y="40"/>
                  </a:lnTo>
                  <a:lnTo>
                    <a:pt x="115" y="58"/>
                  </a:lnTo>
                  <a:lnTo>
                    <a:pt x="112" y="76"/>
                  </a:lnTo>
                  <a:lnTo>
                    <a:pt x="104" y="93"/>
                  </a:lnTo>
                  <a:lnTo>
                    <a:pt x="92" y="105"/>
                  </a:lnTo>
                  <a:lnTo>
                    <a:pt x="76" y="113"/>
                  </a:lnTo>
                  <a:lnTo>
                    <a:pt x="58" y="116"/>
                  </a:lnTo>
                  <a:lnTo>
                    <a:pt x="39" y="113"/>
                  </a:lnTo>
                  <a:lnTo>
                    <a:pt x="24" y="105"/>
                  </a:lnTo>
                  <a:lnTo>
                    <a:pt x="12" y="93"/>
                  </a:lnTo>
                  <a:lnTo>
                    <a:pt x="3" y="76"/>
                  </a:lnTo>
                  <a:lnTo>
                    <a:pt x="0" y="58"/>
                  </a:lnTo>
                  <a:lnTo>
                    <a:pt x="3" y="40"/>
                  </a:lnTo>
                  <a:lnTo>
                    <a:pt x="12"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68">
              <a:extLst>
                <a:ext uri="{FF2B5EF4-FFF2-40B4-BE49-F238E27FC236}">
                  <a16:creationId xmlns:a16="http://schemas.microsoft.com/office/drawing/2014/main" id="{97300CB3-C127-4104-8FA5-F9BC0D28BD77}"/>
                </a:ext>
              </a:extLst>
            </p:cNvPr>
            <p:cNvSpPr>
              <a:spLocks/>
            </p:cNvSpPr>
            <p:nvPr/>
          </p:nvSpPr>
          <p:spPr bwMode="auto">
            <a:xfrm>
              <a:off x="1963738" y="3721101"/>
              <a:ext cx="19050" cy="19050"/>
            </a:xfrm>
            <a:custGeom>
              <a:avLst/>
              <a:gdLst>
                <a:gd name="T0" fmla="*/ 57 w 115"/>
                <a:gd name="T1" fmla="*/ 0 h 115"/>
                <a:gd name="T2" fmla="*/ 75 w 115"/>
                <a:gd name="T3" fmla="*/ 3 h 115"/>
                <a:gd name="T4" fmla="*/ 92 w 115"/>
                <a:gd name="T5" fmla="*/ 11 h 115"/>
                <a:gd name="T6" fmla="*/ 104 w 115"/>
                <a:gd name="T7" fmla="*/ 24 h 115"/>
                <a:gd name="T8" fmla="*/ 112 w 115"/>
                <a:gd name="T9" fmla="*/ 39 h 115"/>
                <a:gd name="T10" fmla="*/ 115 w 115"/>
                <a:gd name="T11" fmla="*/ 58 h 115"/>
                <a:gd name="T12" fmla="*/ 112 w 115"/>
                <a:gd name="T13" fmla="*/ 76 h 115"/>
                <a:gd name="T14" fmla="*/ 104 w 115"/>
                <a:gd name="T15" fmla="*/ 92 h 115"/>
                <a:gd name="T16" fmla="*/ 92 w 115"/>
                <a:gd name="T17" fmla="*/ 104 h 115"/>
                <a:gd name="T18" fmla="*/ 75 w 115"/>
                <a:gd name="T19" fmla="*/ 112 h 115"/>
                <a:gd name="T20" fmla="*/ 57 w 115"/>
                <a:gd name="T21" fmla="*/ 115 h 115"/>
                <a:gd name="T22" fmla="*/ 40 w 115"/>
                <a:gd name="T23" fmla="*/ 112 h 115"/>
                <a:gd name="T24" fmla="*/ 23 w 115"/>
                <a:gd name="T25" fmla="*/ 104 h 115"/>
                <a:gd name="T26" fmla="*/ 11 w 115"/>
                <a:gd name="T27" fmla="*/ 92 h 115"/>
                <a:gd name="T28" fmla="*/ 3 w 115"/>
                <a:gd name="T29" fmla="*/ 76 h 115"/>
                <a:gd name="T30" fmla="*/ 0 w 115"/>
                <a:gd name="T31" fmla="*/ 58 h 115"/>
                <a:gd name="T32" fmla="*/ 3 w 115"/>
                <a:gd name="T33" fmla="*/ 39 h 115"/>
                <a:gd name="T34" fmla="*/ 11 w 115"/>
                <a:gd name="T35" fmla="*/ 24 h 115"/>
                <a:gd name="T36" fmla="*/ 23 w 115"/>
                <a:gd name="T37" fmla="*/ 11 h 115"/>
                <a:gd name="T38" fmla="*/ 40 w 115"/>
                <a:gd name="T39" fmla="*/ 3 h 115"/>
                <a:gd name="T40" fmla="*/ 57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7" y="0"/>
                  </a:moveTo>
                  <a:lnTo>
                    <a:pt x="75" y="3"/>
                  </a:lnTo>
                  <a:lnTo>
                    <a:pt x="92" y="11"/>
                  </a:lnTo>
                  <a:lnTo>
                    <a:pt x="104" y="24"/>
                  </a:lnTo>
                  <a:lnTo>
                    <a:pt x="112" y="39"/>
                  </a:lnTo>
                  <a:lnTo>
                    <a:pt x="115" y="58"/>
                  </a:lnTo>
                  <a:lnTo>
                    <a:pt x="112" y="76"/>
                  </a:lnTo>
                  <a:lnTo>
                    <a:pt x="104" y="92"/>
                  </a:lnTo>
                  <a:lnTo>
                    <a:pt x="92" y="104"/>
                  </a:lnTo>
                  <a:lnTo>
                    <a:pt x="75" y="112"/>
                  </a:lnTo>
                  <a:lnTo>
                    <a:pt x="57" y="115"/>
                  </a:lnTo>
                  <a:lnTo>
                    <a:pt x="40" y="112"/>
                  </a:lnTo>
                  <a:lnTo>
                    <a:pt x="23" y="104"/>
                  </a:lnTo>
                  <a:lnTo>
                    <a:pt x="11" y="92"/>
                  </a:lnTo>
                  <a:lnTo>
                    <a:pt x="3" y="76"/>
                  </a:lnTo>
                  <a:lnTo>
                    <a:pt x="0" y="58"/>
                  </a:lnTo>
                  <a:lnTo>
                    <a:pt x="3" y="39"/>
                  </a:lnTo>
                  <a:lnTo>
                    <a:pt x="11" y="24"/>
                  </a:lnTo>
                  <a:lnTo>
                    <a:pt x="23" y="11"/>
                  </a:lnTo>
                  <a:lnTo>
                    <a:pt x="40"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69">
              <a:extLst>
                <a:ext uri="{FF2B5EF4-FFF2-40B4-BE49-F238E27FC236}">
                  <a16:creationId xmlns:a16="http://schemas.microsoft.com/office/drawing/2014/main" id="{98A5EEB3-0EC8-454C-A0EA-9873EE043C2B}"/>
                </a:ext>
              </a:extLst>
            </p:cNvPr>
            <p:cNvSpPr>
              <a:spLocks/>
            </p:cNvSpPr>
            <p:nvPr/>
          </p:nvSpPr>
          <p:spPr bwMode="auto">
            <a:xfrm>
              <a:off x="1963738" y="3776663"/>
              <a:ext cx="19050" cy="17463"/>
            </a:xfrm>
            <a:custGeom>
              <a:avLst/>
              <a:gdLst>
                <a:gd name="T0" fmla="*/ 57 w 115"/>
                <a:gd name="T1" fmla="*/ 0 h 115"/>
                <a:gd name="T2" fmla="*/ 75 w 115"/>
                <a:gd name="T3" fmla="*/ 2 h 115"/>
                <a:gd name="T4" fmla="*/ 92 w 115"/>
                <a:gd name="T5" fmla="*/ 10 h 115"/>
                <a:gd name="T6" fmla="*/ 104 w 115"/>
                <a:gd name="T7" fmla="*/ 24 h 115"/>
                <a:gd name="T8" fmla="*/ 112 w 115"/>
                <a:gd name="T9" fmla="*/ 39 h 115"/>
                <a:gd name="T10" fmla="*/ 115 w 115"/>
                <a:gd name="T11" fmla="*/ 58 h 115"/>
                <a:gd name="T12" fmla="*/ 112 w 115"/>
                <a:gd name="T13" fmla="*/ 76 h 115"/>
                <a:gd name="T14" fmla="*/ 104 w 115"/>
                <a:gd name="T15" fmla="*/ 92 h 115"/>
                <a:gd name="T16" fmla="*/ 92 w 115"/>
                <a:gd name="T17" fmla="*/ 104 h 115"/>
                <a:gd name="T18" fmla="*/ 75 w 115"/>
                <a:gd name="T19" fmla="*/ 112 h 115"/>
                <a:gd name="T20" fmla="*/ 57 w 115"/>
                <a:gd name="T21" fmla="*/ 115 h 115"/>
                <a:gd name="T22" fmla="*/ 40 w 115"/>
                <a:gd name="T23" fmla="*/ 112 h 115"/>
                <a:gd name="T24" fmla="*/ 23 w 115"/>
                <a:gd name="T25" fmla="*/ 104 h 115"/>
                <a:gd name="T26" fmla="*/ 11 w 115"/>
                <a:gd name="T27" fmla="*/ 92 h 115"/>
                <a:gd name="T28" fmla="*/ 3 w 115"/>
                <a:gd name="T29" fmla="*/ 76 h 115"/>
                <a:gd name="T30" fmla="*/ 0 w 115"/>
                <a:gd name="T31" fmla="*/ 58 h 115"/>
                <a:gd name="T32" fmla="*/ 3 w 115"/>
                <a:gd name="T33" fmla="*/ 39 h 115"/>
                <a:gd name="T34" fmla="*/ 11 w 115"/>
                <a:gd name="T35" fmla="*/ 24 h 115"/>
                <a:gd name="T36" fmla="*/ 23 w 115"/>
                <a:gd name="T37" fmla="*/ 10 h 115"/>
                <a:gd name="T38" fmla="*/ 40 w 115"/>
                <a:gd name="T39" fmla="*/ 2 h 115"/>
                <a:gd name="T40" fmla="*/ 57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7" y="0"/>
                  </a:moveTo>
                  <a:lnTo>
                    <a:pt x="75" y="2"/>
                  </a:lnTo>
                  <a:lnTo>
                    <a:pt x="92" y="10"/>
                  </a:lnTo>
                  <a:lnTo>
                    <a:pt x="104" y="24"/>
                  </a:lnTo>
                  <a:lnTo>
                    <a:pt x="112" y="39"/>
                  </a:lnTo>
                  <a:lnTo>
                    <a:pt x="115" y="58"/>
                  </a:lnTo>
                  <a:lnTo>
                    <a:pt x="112" y="76"/>
                  </a:lnTo>
                  <a:lnTo>
                    <a:pt x="104" y="92"/>
                  </a:lnTo>
                  <a:lnTo>
                    <a:pt x="92" y="104"/>
                  </a:lnTo>
                  <a:lnTo>
                    <a:pt x="75" y="112"/>
                  </a:lnTo>
                  <a:lnTo>
                    <a:pt x="57" y="115"/>
                  </a:lnTo>
                  <a:lnTo>
                    <a:pt x="40" y="112"/>
                  </a:lnTo>
                  <a:lnTo>
                    <a:pt x="23" y="104"/>
                  </a:lnTo>
                  <a:lnTo>
                    <a:pt x="11" y="92"/>
                  </a:lnTo>
                  <a:lnTo>
                    <a:pt x="3" y="76"/>
                  </a:lnTo>
                  <a:lnTo>
                    <a:pt x="0" y="58"/>
                  </a:lnTo>
                  <a:lnTo>
                    <a:pt x="3" y="39"/>
                  </a:lnTo>
                  <a:lnTo>
                    <a:pt x="11" y="24"/>
                  </a:lnTo>
                  <a:lnTo>
                    <a:pt x="23" y="10"/>
                  </a:lnTo>
                  <a:lnTo>
                    <a:pt x="40" y="2"/>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70">
              <a:extLst>
                <a:ext uri="{FF2B5EF4-FFF2-40B4-BE49-F238E27FC236}">
                  <a16:creationId xmlns:a16="http://schemas.microsoft.com/office/drawing/2014/main" id="{D852E918-A974-4AAC-93E8-2A78C8403AAF}"/>
                </a:ext>
              </a:extLst>
            </p:cNvPr>
            <p:cNvSpPr>
              <a:spLocks/>
            </p:cNvSpPr>
            <p:nvPr/>
          </p:nvSpPr>
          <p:spPr bwMode="auto">
            <a:xfrm>
              <a:off x="1990725" y="3748088"/>
              <a:ext cx="19050" cy="19050"/>
            </a:xfrm>
            <a:custGeom>
              <a:avLst/>
              <a:gdLst>
                <a:gd name="T0" fmla="*/ 57 w 115"/>
                <a:gd name="T1" fmla="*/ 0 h 116"/>
                <a:gd name="T2" fmla="*/ 76 w 115"/>
                <a:gd name="T3" fmla="*/ 3 h 116"/>
                <a:gd name="T4" fmla="*/ 91 w 115"/>
                <a:gd name="T5" fmla="*/ 11 h 116"/>
                <a:gd name="T6" fmla="*/ 103 w 115"/>
                <a:gd name="T7" fmla="*/ 24 h 116"/>
                <a:gd name="T8" fmla="*/ 112 w 115"/>
                <a:gd name="T9" fmla="*/ 40 h 116"/>
                <a:gd name="T10" fmla="*/ 115 w 115"/>
                <a:gd name="T11" fmla="*/ 58 h 116"/>
                <a:gd name="T12" fmla="*/ 112 w 115"/>
                <a:gd name="T13" fmla="*/ 76 h 116"/>
                <a:gd name="T14" fmla="*/ 103 w 115"/>
                <a:gd name="T15" fmla="*/ 93 h 116"/>
                <a:gd name="T16" fmla="*/ 91 w 115"/>
                <a:gd name="T17" fmla="*/ 105 h 116"/>
                <a:gd name="T18" fmla="*/ 76 w 115"/>
                <a:gd name="T19" fmla="*/ 113 h 116"/>
                <a:gd name="T20" fmla="*/ 57 w 115"/>
                <a:gd name="T21" fmla="*/ 116 h 116"/>
                <a:gd name="T22" fmla="*/ 39 w 115"/>
                <a:gd name="T23" fmla="*/ 113 h 116"/>
                <a:gd name="T24" fmla="*/ 23 w 115"/>
                <a:gd name="T25" fmla="*/ 105 h 116"/>
                <a:gd name="T26" fmla="*/ 11 w 115"/>
                <a:gd name="T27" fmla="*/ 93 h 116"/>
                <a:gd name="T28" fmla="*/ 3 w 115"/>
                <a:gd name="T29" fmla="*/ 76 h 116"/>
                <a:gd name="T30" fmla="*/ 0 w 115"/>
                <a:gd name="T31" fmla="*/ 58 h 116"/>
                <a:gd name="T32" fmla="*/ 3 w 115"/>
                <a:gd name="T33" fmla="*/ 40 h 116"/>
                <a:gd name="T34" fmla="*/ 11 w 115"/>
                <a:gd name="T35" fmla="*/ 24 h 116"/>
                <a:gd name="T36" fmla="*/ 23 w 115"/>
                <a:gd name="T37" fmla="*/ 11 h 116"/>
                <a:gd name="T38" fmla="*/ 39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1" y="11"/>
                  </a:lnTo>
                  <a:lnTo>
                    <a:pt x="103" y="24"/>
                  </a:lnTo>
                  <a:lnTo>
                    <a:pt x="112" y="40"/>
                  </a:lnTo>
                  <a:lnTo>
                    <a:pt x="115" y="58"/>
                  </a:lnTo>
                  <a:lnTo>
                    <a:pt x="112" y="76"/>
                  </a:lnTo>
                  <a:lnTo>
                    <a:pt x="103" y="93"/>
                  </a:lnTo>
                  <a:lnTo>
                    <a:pt x="91" y="105"/>
                  </a:lnTo>
                  <a:lnTo>
                    <a:pt x="76" y="113"/>
                  </a:lnTo>
                  <a:lnTo>
                    <a:pt x="57" y="116"/>
                  </a:lnTo>
                  <a:lnTo>
                    <a:pt x="39" y="113"/>
                  </a:lnTo>
                  <a:lnTo>
                    <a:pt x="23" y="105"/>
                  </a:lnTo>
                  <a:lnTo>
                    <a:pt x="11" y="93"/>
                  </a:lnTo>
                  <a:lnTo>
                    <a:pt x="3" y="76"/>
                  </a:lnTo>
                  <a:lnTo>
                    <a:pt x="0" y="58"/>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71">
              <a:extLst>
                <a:ext uri="{FF2B5EF4-FFF2-40B4-BE49-F238E27FC236}">
                  <a16:creationId xmlns:a16="http://schemas.microsoft.com/office/drawing/2014/main" id="{3566BBDA-22D0-49BB-8897-D44CADA03AA3}"/>
                </a:ext>
              </a:extLst>
            </p:cNvPr>
            <p:cNvSpPr>
              <a:spLocks/>
            </p:cNvSpPr>
            <p:nvPr/>
          </p:nvSpPr>
          <p:spPr bwMode="auto">
            <a:xfrm>
              <a:off x="2046288" y="3748088"/>
              <a:ext cx="17462" cy="19050"/>
            </a:xfrm>
            <a:custGeom>
              <a:avLst/>
              <a:gdLst>
                <a:gd name="T0" fmla="*/ 58 w 115"/>
                <a:gd name="T1" fmla="*/ 0 h 116"/>
                <a:gd name="T2" fmla="*/ 76 w 115"/>
                <a:gd name="T3" fmla="*/ 3 h 116"/>
                <a:gd name="T4" fmla="*/ 91 w 115"/>
                <a:gd name="T5" fmla="*/ 11 h 116"/>
                <a:gd name="T6" fmla="*/ 104 w 115"/>
                <a:gd name="T7" fmla="*/ 24 h 116"/>
                <a:gd name="T8" fmla="*/ 112 w 115"/>
                <a:gd name="T9" fmla="*/ 40 h 116"/>
                <a:gd name="T10" fmla="*/ 115 w 115"/>
                <a:gd name="T11" fmla="*/ 58 h 116"/>
                <a:gd name="T12" fmla="*/ 112 w 115"/>
                <a:gd name="T13" fmla="*/ 76 h 116"/>
                <a:gd name="T14" fmla="*/ 104 w 115"/>
                <a:gd name="T15" fmla="*/ 93 h 116"/>
                <a:gd name="T16" fmla="*/ 91 w 115"/>
                <a:gd name="T17" fmla="*/ 105 h 116"/>
                <a:gd name="T18" fmla="*/ 76 w 115"/>
                <a:gd name="T19" fmla="*/ 113 h 116"/>
                <a:gd name="T20" fmla="*/ 58 w 115"/>
                <a:gd name="T21" fmla="*/ 116 h 116"/>
                <a:gd name="T22" fmla="*/ 39 w 115"/>
                <a:gd name="T23" fmla="*/ 113 h 116"/>
                <a:gd name="T24" fmla="*/ 24 w 115"/>
                <a:gd name="T25" fmla="*/ 105 h 116"/>
                <a:gd name="T26" fmla="*/ 11 w 115"/>
                <a:gd name="T27" fmla="*/ 93 h 116"/>
                <a:gd name="T28" fmla="*/ 3 w 115"/>
                <a:gd name="T29" fmla="*/ 76 h 116"/>
                <a:gd name="T30" fmla="*/ 0 w 115"/>
                <a:gd name="T31" fmla="*/ 58 h 116"/>
                <a:gd name="T32" fmla="*/ 3 w 115"/>
                <a:gd name="T33" fmla="*/ 40 h 116"/>
                <a:gd name="T34" fmla="*/ 11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1" y="11"/>
                  </a:lnTo>
                  <a:lnTo>
                    <a:pt x="104" y="24"/>
                  </a:lnTo>
                  <a:lnTo>
                    <a:pt x="112" y="40"/>
                  </a:lnTo>
                  <a:lnTo>
                    <a:pt x="115" y="58"/>
                  </a:lnTo>
                  <a:lnTo>
                    <a:pt x="112" y="76"/>
                  </a:lnTo>
                  <a:lnTo>
                    <a:pt x="104" y="93"/>
                  </a:lnTo>
                  <a:lnTo>
                    <a:pt x="91" y="105"/>
                  </a:lnTo>
                  <a:lnTo>
                    <a:pt x="76" y="113"/>
                  </a:lnTo>
                  <a:lnTo>
                    <a:pt x="58" y="116"/>
                  </a:lnTo>
                  <a:lnTo>
                    <a:pt x="39" y="113"/>
                  </a:lnTo>
                  <a:lnTo>
                    <a:pt x="24" y="105"/>
                  </a:lnTo>
                  <a:lnTo>
                    <a:pt x="11" y="93"/>
                  </a:lnTo>
                  <a:lnTo>
                    <a:pt x="3" y="76"/>
                  </a:lnTo>
                  <a:lnTo>
                    <a:pt x="0" y="58"/>
                  </a:lnTo>
                  <a:lnTo>
                    <a:pt x="3" y="40"/>
                  </a:lnTo>
                  <a:lnTo>
                    <a:pt x="11"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72">
              <a:extLst>
                <a:ext uri="{FF2B5EF4-FFF2-40B4-BE49-F238E27FC236}">
                  <a16:creationId xmlns:a16="http://schemas.microsoft.com/office/drawing/2014/main" id="{93F6BF51-08B3-494D-9CF1-8CC2376E41F0}"/>
                </a:ext>
              </a:extLst>
            </p:cNvPr>
            <p:cNvSpPr>
              <a:spLocks/>
            </p:cNvSpPr>
            <p:nvPr/>
          </p:nvSpPr>
          <p:spPr bwMode="auto">
            <a:xfrm>
              <a:off x="2019300" y="3721101"/>
              <a:ext cx="17462" cy="19050"/>
            </a:xfrm>
            <a:custGeom>
              <a:avLst/>
              <a:gdLst>
                <a:gd name="T0" fmla="*/ 58 w 116"/>
                <a:gd name="T1" fmla="*/ 0 h 115"/>
                <a:gd name="T2" fmla="*/ 76 w 116"/>
                <a:gd name="T3" fmla="*/ 3 h 115"/>
                <a:gd name="T4" fmla="*/ 92 w 116"/>
                <a:gd name="T5" fmla="*/ 11 h 115"/>
                <a:gd name="T6" fmla="*/ 105 w 116"/>
                <a:gd name="T7" fmla="*/ 24 h 115"/>
                <a:gd name="T8" fmla="*/ 113 w 116"/>
                <a:gd name="T9" fmla="*/ 39 h 115"/>
                <a:gd name="T10" fmla="*/ 116 w 116"/>
                <a:gd name="T11" fmla="*/ 58 h 115"/>
                <a:gd name="T12" fmla="*/ 113 w 116"/>
                <a:gd name="T13" fmla="*/ 76 h 115"/>
                <a:gd name="T14" fmla="*/ 105 w 116"/>
                <a:gd name="T15" fmla="*/ 92 h 115"/>
                <a:gd name="T16" fmla="*/ 92 w 116"/>
                <a:gd name="T17" fmla="*/ 104 h 115"/>
                <a:gd name="T18" fmla="*/ 76 w 116"/>
                <a:gd name="T19" fmla="*/ 112 h 115"/>
                <a:gd name="T20" fmla="*/ 58 w 116"/>
                <a:gd name="T21" fmla="*/ 115 h 115"/>
                <a:gd name="T22" fmla="*/ 40 w 116"/>
                <a:gd name="T23" fmla="*/ 112 h 115"/>
                <a:gd name="T24" fmla="*/ 24 w 116"/>
                <a:gd name="T25" fmla="*/ 104 h 115"/>
                <a:gd name="T26" fmla="*/ 11 w 116"/>
                <a:gd name="T27" fmla="*/ 92 h 115"/>
                <a:gd name="T28" fmla="*/ 3 w 116"/>
                <a:gd name="T29" fmla="*/ 76 h 115"/>
                <a:gd name="T30" fmla="*/ 0 w 116"/>
                <a:gd name="T31" fmla="*/ 58 h 115"/>
                <a:gd name="T32" fmla="*/ 3 w 116"/>
                <a:gd name="T33" fmla="*/ 39 h 115"/>
                <a:gd name="T34" fmla="*/ 11 w 116"/>
                <a:gd name="T35" fmla="*/ 24 h 115"/>
                <a:gd name="T36" fmla="*/ 24 w 116"/>
                <a:gd name="T37" fmla="*/ 11 h 115"/>
                <a:gd name="T38" fmla="*/ 40 w 116"/>
                <a:gd name="T39" fmla="*/ 3 h 115"/>
                <a:gd name="T40" fmla="*/ 58 w 116"/>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5">
                  <a:moveTo>
                    <a:pt x="58" y="0"/>
                  </a:moveTo>
                  <a:lnTo>
                    <a:pt x="76" y="3"/>
                  </a:lnTo>
                  <a:lnTo>
                    <a:pt x="92" y="11"/>
                  </a:lnTo>
                  <a:lnTo>
                    <a:pt x="105" y="24"/>
                  </a:lnTo>
                  <a:lnTo>
                    <a:pt x="113" y="39"/>
                  </a:lnTo>
                  <a:lnTo>
                    <a:pt x="116" y="58"/>
                  </a:lnTo>
                  <a:lnTo>
                    <a:pt x="113" y="76"/>
                  </a:lnTo>
                  <a:lnTo>
                    <a:pt x="105" y="92"/>
                  </a:lnTo>
                  <a:lnTo>
                    <a:pt x="92" y="104"/>
                  </a:lnTo>
                  <a:lnTo>
                    <a:pt x="76" y="112"/>
                  </a:lnTo>
                  <a:lnTo>
                    <a:pt x="58" y="115"/>
                  </a:lnTo>
                  <a:lnTo>
                    <a:pt x="40" y="112"/>
                  </a:lnTo>
                  <a:lnTo>
                    <a:pt x="24" y="104"/>
                  </a:lnTo>
                  <a:lnTo>
                    <a:pt x="11" y="92"/>
                  </a:lnTo>
                  <a:lnTo>
                    <a:pt x="3" y="76"/>
                  </a:lnTo>
                  <a:lnTo>
                    <a:pt x="0" y="58"/>
                  </a:lnTo>
                  <a:lnTo>
                    <a:pt x="3" y="39"/>
                  </a:lnTo>
                  <a:lnTo>
                    <a:pt x="11"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73">
              <a:extLst>
                <a:ext uri="{FF2B5EF4-FFF2-40B4-BE49-F238E27FC236}">
                  <a16:creationId xmlns:a16="http://schemas.microsoft.com/office/drawing/2014/main" id="{0D440F5B-5848-41C5-89C4-8189A1917B2D}"/>
                </a:ext>
              </a:extLst>
            </p:cNvPr>
            <p:cNvSpPr>
              <a:spLocks/>
            </p:cNvSpPr>
            <p:nvPr/>
          </p:nvSpPr>
          <p:spPr bwMode="auto">
            <a:xfrm>
              <a:off x="2073275" y="3721101"/>
              <a:ext cx="19050" cy="19050"/>
            </a:xfrm>
            <a:custGeom>
              <a:avLst/>
              <a:gdLst>
                <a:gd name="T0" fmla="*/ 59 w 115"/>
                <a:gd name="T1" fmla="*/ 0 h 115"/>
                <a:gd name="T2" fmla="*/ 76 w 115"/>
                <a:gd name="T3" fmla="*/ 3 h 115"/>
                <a:gd name="T4" fmla="*/ 93 w 115"/>
                <a:gd name="T5" fmla="*/ 11 h 115"/>
                <a:gd name="T6" fmla="*/ 105 w 115"/>
                <a:gd name="T7" fmla="*/ 24 h 115"/>
                <a:gd name="T8" fmla="*/ 113 w 115"/>
                <a:gd name="T9" fmla="*/ 39 h 115"/>
                <a:gd name="T10" fmla="*/ 115 w 115"/>
                <a:gd name="T11" fmla="*/ 58 h 115"/>
                <a:gd name="T12" fmla="*/ 113 w 115"/>
                <a:gd name="T13" fmla="*/ 76 h 115"/>
                <a:gd name="T14" fmla="*/ 105 w 115"/>
                <a:gd name="T15" fmla="*/ 92 h 115"/>
                <a:gd name="T16" fmla="*/ 93 w 115"/>
                <a:gd name="T17" fmla="*/ 104 h 115"/>
                <a:gd name="T18" fmla="*/ 76 w 115"/>
                <a:gd name="T19" fmla="*/ 112 h 115"/>
                <a:gd name="T20" fmla="*/ 59 w 115"/>
                <a:gd name="T21" fmla="*/ 115 h 115"/>
                <a:gd name="T22" fmla="*/ 40 w 115"/>
                <a:gd name="T23" fmla="*/ 112 h 115"/>
                <a:gd name="T24" fmla="*/ 24 w 115"/>
                <a:gd name="T25" fmla="*/ 104 h 115"/>
                <a:gd name="T26" fmla="*/ 12 w 115"/>
                <a:gd name="T27" fmla="*/ 92 h 115"/>
                <a:gd name="T28" fmla="*/ 3 w 115"/>
                <a:gd name="T29" fmla="*/ 76 h 115"/>
                <a:gd name="T30" fmla="*/ 0 w 115"/>
                <a:gd name="T31" fmla="*/ 58 h 115"/>
                <a:gd name="T32" fmla="*/ 3 w 115"/>
                <a:gd name="T33" fmla="*/ 39 h 115"/>
                <a:gd name="T34" fmla="*/ 12 w 115"/>
                <a:gd name="T35" fmla="*/ 24 h 115"/>
                <a:gd name="T36" fmla="*/ 24 w 115"/>
                <a:gd name="T37" fmla="*/ 11 h 115"/>
                <a:gd name="T38" fmla="*/ 40 w 115"/>
                <a:gd name="T39" fmla="*/ 3 h 115"/>
                <a:gd name="T40" fmla="*/ 59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9" y="0"/>
                  </a:moveTo>
                  <a:lnTo>
                    <a:pt x="76" y="3"/>
                  </a:lnTo>
                  <a:lnTo>
                    <a:pt x="93" y="11"/>
                  </a:lnTo>
                  <a:lnTo>
                    <a:pt x="105" y="24"/>
                  </a:lnTo>
                  <a:lnTo>
                    <a:pt x="113" y="39"/>
                  </a:lnTo>
                  <a:lnTo>
                    <a:pt x="115" y="58"/>
                  </a:lnTo>
                  <a:lnTo>
                    <a:pt x="113" y="76"/>
                  </a:lnTo>
                  <a:lnTo>
                    <a:pt x="105" y="92"/>
                  </a:lnTo>
                  <a:lnTo>
                    <a:pt x="93" y="104"/>
                  </a:lnTo>
                  <a:lnTo>
                    <a:pt x="76" y="112"/>
                  </a:lnTo>
                  <a:lnTo>
                    <a:pt x="59" y="115"/>
                  </a:lnTo>
                  <a:lnTo>
                    <a:pt x="40" y="112"/>
                  </a:lnTo>
                  <a:lnTo>
                    <a:pt x="24" y="104"/>
                  </a:lnTo>
                  <a:lnTo>
                    <a:pt x="12" y="92"/>
                  </a:lnTo>
                  <a:lnTo>
                    <a:pt x="3" y="76"/>
                  </a:lnTo>
                  <a:lnTo>
                    <a:pt x="0" y="58"/>
                  </a:lnTo>
                  <a:lnTo>
                    <a:pt x="3" y="39"/>
                  </a:lnTo>
                  <a:lnTo>
                    <a:pt x="12" y="24"/>
                  </a:lnTo>
                  <a:lnTo>
                    <a:pt x="24" y="11"/>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4">
              <a:extLst>
                <a:ext uri="{FF2B5EF4-FFF2-40B4-BE49-F238E27FC236}">
                  <a16:creationId xmlns:a16="http://schemas.microsoft.com/office/drawing/2014/main" id="{E6720C89-2F51-4361-81FC-E97C5B561514}"/>
                </a:ext>
              </a:extLst>
            </p:cNvPr>
            <p:cNvSpPr>
              <a:spLocks/>
            </p:cNvSpPr>
            <p:nvPr/>
          </p:nvSpPr>
          <p:spPr bwMode="auto">
            <a:xfrm>
              <a:off x="2019300" y="3776663"/>
              <a:ext cx="17462" cy="17463"/>
            </a:xfrm>
            <a:custGeom>
              <a:avLst/>
              <a:gdLst>
                <a:gd name="T0" fmla="*/ 58 w 116"/>
                <a:gd name="T1" fmla="*/ 0 h 115"/>
                <a:gd name="T2" fmla="*/ 76 w 116"/>
                <a:gd name="T3" fmla="*/ 2 h 115"/>
                <a:gd name="T4" fmla="*/ 92 w 116"/>
                <a:gd name="T5" fmla="*/ 10 h 115"/>
                <a:gd name="T6" fmla="*/ 105 w 116"/>
                <a:gd name="T7" fmla="*/ 24 h 115"/>
                <a:gd name="T8" fmla="*/ 113 w 116"/>
                <a:gd name="T9" fmla="*/ 39 h 115"/>
                <a:gd name="T10" fmla="*/ 116 w 116"/>
                <a:gd name="T11" fmla="*/ 58 h 115"/>
                <a:gd name="T12" fmla="*/ 113 w 116"/>
                <a:gd name="T13" fmla="*/ 76 h 115"/>
                <a:gd name="T14" fmla="*/ 105 w 116"/>
                <a:gd name="T15" fmla="*/ 92 h 115"/>
                <a:gd name="T16" fmla="*/ 92 w 116"/>
                <a:gd name="T17" fmla="*/ 104 h 115"/>
                <a:gd name="T18" fmla="*/ 76 w 116"/>
                <a:gd name="T19" fmla="*/ 112 h 115"/>
                <a:gd name="T20" fmla="*/ 58 w 116"/>
                <a:gd name="T21" fmla="*/ 115 h 115"/>
                <a:gd name="T22" fmla="*/ 40 w 116"/>
                <a:gd name="T23" fmla="*/ 112 h 115"/>
                <a:gd name="T24" fmla="*/ 24 w 116"/>
                <a:gd name="T25" fmla="*/ 104 h 115"/>
                <a:gd name="T26" fmla="*/ 11 w 116"/>
                <a:gd name="T27" fmla="*/ 92 h 115"/>
                <a:gd name="T28" fmla="*/ 3 w 116"/>
                <a:gd name="T29" fmla="*/ 76 h 115"/>
                <a:gd name="T30" fmla="*/ 0 w 116"/>
                <a:gd name="T31" fmla="*/ 58 h 115"/>
                <a:gd name="T32" fmla="*/ 3 w 116"/>
                <a:gd name="T33" fmla="*/ 39 h 115"/>
                <a:gd name="T34" fmla="*/ 11 w 116"/>
                <a:gd name="T35" fmla="*/ 24 h 115"/>
                <a:gd name="T36" fmla="*/ 24 w 116"/>
                <a:gd name="T37" fmla="*/ 10 h 115"/>
                <a:gd name="T38" fmla="*/ 40 w 116"/>
                <a:gd name="T39" fmla="*/ 2 h 115"/>
                <a:gd name="T40" fmla="*/ 58 w 116"/>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5">
                  <a:moveTo>
                    <a:pt x="58" y="0"/>
                  </a:moveTo>
                  <a:lnTo>
                    <a:pt x="76" y="2"/>
                  </a:lnTo>
                  <a:lnTo>
                    <a:pt x="92" y="10"/>
                  </a:lnTo>
                  <a:lnTo>
                    <a:pt x="105" y="24"/>
                  </a:lnTo>
                  <a:lnTo>
                    <a:pt x="113" y="39"/>
                  </a:lnTo>
                  <a:lnTo>
                    <a:pt x="116" y="58"/>
                  </a:lnTo>
                  <a:lnTo>
                    <a:pt x="113" y="76"/>
                  </a:lnTo>
                  <a:lnTo>
                    <a:pt x="105" y="92"/>
                  </a:lnTo>
                  <a:lnTo>
                    <a:pt x="92" y="104"/>
                  </a:lnTo>
                  <a:lnTo>
                    <a:pt x="76" y="112"/>
                  </a:lnTo>
                  <a:lnTo>
                    <a:pt x="58" y="115"/>
                  </a:lnTo>
                  <a:lnTo>
                    <a:pt x="40" y="112"/>
                  </a:lnTo>
                  <a:lnTo>
                    <a:pt x="24" y="104"/>
                  </a:lnTo>
                  <a:lnTo>
                    <a:pt x="11" y="92"/>
                  </a:lnTo>
                  <a:lnTo>
                    <a:pt x="3" y="76"/>
                  </a:lnTo>
                  <a:lnTo>
                    <a:pt x="0" y="58"/>
                  </a:lnTo>
                  <a:lnTo>
                    <a:pt x="3" y="39"/>
                  </a:lnTo>
                  <a:lnTo>
                    <a:pt x="11" y="24"/>
                  </a:lnTo>
                  <a:lnTo>
                    <a:pt x="24" y="10"/>
                  </a:lnTo>
                  <a:lnTo>
                    <a:pt x="40"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5">
              <a:extLst>
                <a:ext uri="{FF2B5EF4-FFF2-40B4-BE49-F238E27FC236}">
                  <a16:creationId xmlns:a16="http://schemas.microsoft.com/office/drawing/2014/main" id="{C7A8D879-7230-4F1F-B8E3-E08B70E411E2}"/>
                </a:ext>
              </a:extLst>
            </p:cNvPr>
            <p:cNvSpPr>
              <a:spLocks/>
            </p:cNvSpPr>
            <p:nvPr/>
          </p:nvSpPr>
          <p:spPr bwMode="auto">
            <a:xfrm>
              <a:off x="2073275" y="3776663"/>
              <a:ext cx="19050" cy="17463"/>
            </a:xfrm>
            <a:custGeom>
              <a:avLst/>
              <a:gdLst>
                <a:gd name="T0" fmla="*/ 59 w 115"/>
                <a:gd name="T1" fmla="*/ 0 h 115"/>
                <a:gd name="T2" fmla="*/ 76 w 115"/>
                <a:gd name="T3" fmla="*/ 2 h 115"/>
                <a:gd name="T4" fmla="*/ 93 w 115"/>
                <a:gd name="T5" fmla="*/ 10 h 115"/>
                <a:gd name="T6" fmla="*/ 105 w 115"/>
                <a:gd name="T7" fmla="*/ 24 h 115"/>
                <a:gd name="T8" fmla="*/ 113 w 115"/>
                <a:gd name="T9" fmla="*/ 39 h 115"/>
                <a:gd name="T10" fmla="*/ 115 w 115"/>
                <a:gd name="T11" fmla="*/ 58 h 115"/>
                <a:gd name="T12" fmla="*/ 113 w 115"/>
                <a:gd name="T13" fmla="*/ 76 h 115"/>
                <a:gd name="T14" fmla="*/ 105 w 115"/>
                <a:gd name="T15" fmla="*/ 92 h 115"/>
                <a:gd name="T16" fmla="*/ 93 w 115"/>
                <a:gd name="T17" fmla="*/ 104 h 115"/>
                <a:gd name="T18" fmla="*/ 76 w 115"/>
                <a:gd name="T19" fmla="*/ 112 h 115"/>
                <a:gd name="T20" fmla="*/ 59 w 115"/>
                <a:gd name="T21" fmla="*/ 115 h 115"/>
                <a:gd name="T22" fmla="*/ 40 w 115"/>
                <a:gd name="T23" fmla="*/ 112 h 115"/>
                <a:gd name="T24" fmla="*/ 24 w 115"/>
                <a:gd name="T25" fmla="*/ 104 h 115"/>
                <a:gd name="T26" fmla="*/ 12 w 115"/>
                <a:gd name="T27" fmla="*/ 92 h 115"/>
                <a:gd name="T28" fmla="*/ 3 w 115"/>
                <a:gd name="T29" fmla="*/ 76 h 115"/>
                <a:gd name="T30" fmla="*/ 0 w 115"/>
                <a:gd name="T31" fmla="*/ 58 h 115"/>
                <a:gd name="T32" fmla="*/ 3 w 115"/>
                <a:gd name="T33" fmla="*/ 39 h 115"/>
                <a:gd name="T34" fmla="*/ 12 w 115"/>
                <a:gd name="T35" fmla="*/ 24 h 115"/>
                <a:gd name="T36" fmla="*/ 24 w 115"/>
                <a:gd name="T37" fmla="*/ 10 h 115"/>
                <a:gd name="T38" fmla="*/ 40 w 115"/>
                <a:gd name="T39" fmla="*/ 2 h 115"/>
                <a:gd name="T40" fmla="*/ 59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9" y="0"/>
                  </a:moveTo>
                  <a:lnTo>
                    <a:pt x="76" y="2"/>
                  </a:lnTo>
                  <a:lnTo>
                    <a:pt x="93" y="10"/>
                  </a:lnTo>
                  <a:lnTo>
                    <a:pt x="105" y="24"/>
                  </a:lnTo>
                  <a:lnTo>
                    <a:pt x="113" y="39"/>
                  </a:lnTo>
                  <a:lnTo>
                    <a:pt x="115" y="58"/>
                  </a:lnTo>
                  <a:lnTo>
                    <a:pt x="113" y="76"/>
                  </a:lnTo>
                  <a:lnTo>
                    <a:pt x="105" y="92"/>
                  </a:lnTo>
                  <a:lnTo>
                    <a:pt x="93" y="104"/>
                  </a:lnTo>
                  <a:lnTo>
                    <a:pt x="76" y="112"/>
                  </a:lnTo>
                  <a:lnTo>
                    <a:pt x="59" y="115"/>
                  </a:lnTo>
                  <a:lnTo>
                    <a:pt x="40" y="112"/>
                  </a:lnTo>
                  <a:lnTo>
                    <a:pt x="24" y="104"/>
                  </a:lnTo>
                  <a:lnTo>
                    <a:pt x="12" y="92"/>
                  </a:lnTo>
                  <a:lnTo>
                    <a:pt x="3" y="76"/>
                  </a:lnTo>
                  <a:lnTo>
                    <a:pt x="0" y="58"/>
                  </a:lnTo>
                  <a:lnTo>
                    <a:pt x="3" y="39"/>
                  </a:lnTo>
                  <a:lnTo>
                    <a:pt x="12" y="24"/>
                  </a:lnTo>
                  <a:lnTo>
                    <a:pt x="24" y="10"/>
                  </a:lnTo>
                  <a:lnTo>
                    <a:pt x="40" y="2"/>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76">
              <a:extLst>
                <a:ext uri="{FF2B5EF4-FFF2-40B4-BE49-F238E27FC236}">
                  <a16:creationId xmlns:a16="http://schemas.microsoft.com/office/drawing/2014/main" id="{686240C3-D6B5-4D41-A431-6679292F3714}"/>
                </a:ext>
              </a:extLst>
            </p:cNvPr>
            <p:cNvSpPr>
              <a:spLocks/>
            </p:cNvSpPr>
            <p:nvPr/>
          </p:nvSpPr>
          <p:spPr bwMode="auto">
            <a:xfrm>
              <a:off x="1936750" y="3803651"/>
              <a:ext cx="17462" cy="19050"/>
            </a:xfrm>
            <a:custGeom>
              <a:avLst/>
              <a:gdLst>
                <a:gd name="T0" fmla="*/ 58 w 115"/>
                <a:gd name="T1" fmla="*/ 0 h 116"/>
                <a:gd name="T2" fmla="*/ 76 w 115"/>
                <a:gd name="T3" fmla="*/ 3 h 116"/>
                <a:gd name="T4" fmla="*/ 92 w 115"/>
                <a:gd name="T5" fmla="*/ 11 h 116"/>
                <a:gd name="T6" fmla="*/ 104 w 115"/>
                <a:gd name="T7" fmla="*/ 24 h 116"/>
                <a:gd name="T8" fmla="*/ 112 w 115"/>
                <a:gd name="T9" fmla="*/ 40 h 116"/>
                <a:gd name="T10" fmla="*/ 115 w 115"/>
                <a:gd name="T11" fmla="*/ 59 h 116"/>
                <a:gd name="T12" fmla="*/ 112 w 115"/>
                <a:gd name="T13" fmla="*/ 76 h 116"/>
                <a:gd name="T14" fmla="*/ 104 w 115"/>
                <a:gd name="T15" fmla="*/ 93 h 116"/>
                <a:gd name="T16" fmla="*/ 92 w 115"/>
                <a:gd name="T17" fmla="*/ 105 h 116"/>
                <a:gd name="T18" fmla="*/ 76 w 115"/>
                <a:gd name="T19" fmla="*/ 113 h 116"/>
                <a:gd name="T20" fmla="*/ 58 w 115"/>
                <a:gd name="T21" fmla="*/ 116 h 116"/>
                <a:gd name="T22" fmla="*/ 39 w 115"/>
                <a:gd name="T23" fmla="*/ 113 h 116"/>
                <a:gd name="T24" fmla="*/ 24 w 115"/>
                <a:gd name="T25" fmla="*/ 105 h 116"/>
                <a:gd name="T26" fmla="*/ 12 w 115"/>
                <a:gd name="T27" fmla="*/ 93 h 116"/>
                <a:gd name="T28" fmla="*/ 3 w 115"/>
                <a:gd name="T29" fmla="*/ 76 h 116"/>
                <a:gd name="T30" fmla="*/ 0 w 115"/>
                <a:gd name="T31" fmla="*/ 59 h 116"/>
                <a:gd name="T32" fmla="*/ 3 w 115"/>
                <a:gd name="T33" fmla="*/ 40 h 116"/>
                <a:gd name="T34" fmla="*/ 12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2" y="11"/>
                  </a:lnTo>
                  <a:lnTo>
                    <a:pt x="104" y="24"/>
                  </a:lnTo>
                  <a:lnTo>
                    <a:pt x="112" y="40"/>
                  </a:lnTo>
                  <a:lnTo>
                    <a:pt x="115" y="59"/>
                  </a:lnTo>
                  <a:lnTo>
                    <a:pt x="112" y="76"/>
                  </a:lnTo>
                  <a:lnTo>
                    <a:pt x="104" y="93"/>
                  </a:lnTo>
                  <a:lnTo>
                    <a:pt x="92" y="105"/>
                  </a:lnTo>
                  <a:lnTo>
                    <a:pt x="76" y="113"/>
                  </a:lnTo>
                  <a:lnTo>
                    <a:pt x="58" y="116"/>
                  </a:lnTo>
                  <a:lnTo>
                    <a:pt x="39" y="113"/>
                  </a:lnTo>
                  <a:lnTo>
                    <a:pt x="24" y="105"/>
                  </a:lnTo>
                  <a:lnTo>
                    <a:pt x="12" y="93"/>
                  </a:lnTo>
                  <a:lnTo>
                    <a:pt x="3" y="76"/>
                  </a:lnTo>
                  <a:lnTo>
                    <a:pt x="0" y="59"/>
                  </a:lnTo>
                  <a:lnTo>
                    <a:pt x="3" y="40"/>
                  </a:lnTo>
                  <a:lnTo>
                    <a:pt x="12"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7">
              <a:extLst>
                <a:ext uri="{FF2B5EF4-FFF2-40B4-BE49-F238E27FC236}">
                  <a16:creationId xmlns:a16="http://schemas.microsoft.com/office/drawing/2014/main" id="{B45C547C-804D-490B-A915-858E61848CCE}"/>
                </a:ext>
              </a:extLst>
            </p:cNvPr>
            <p:cNvSpPr>
              <a:spLocks/>
            </p:cNvSpPr>
            <p:nvPr/>
          </p:nvSpPr>
          <p:spPr bwMode="auto">
            <a:xfrm>
              <a:off x="1963738" y="3832226"/>
              <a:ext cx="19050" cy="17463"/>
            </a:xfrm>
            <a:custGeom>
              <a:avLst/>
              <a:gdLst>
                <a:gd name="T0" fmla="*/ 57 w 115"/>
                <a:gd name="T1" fmla="*/ 0 h 116"/>
                <a:gd name="T2" fmla="*/ 75 w 115"/>
                <a:gd name="T3" fmla="*/ 3 h 116"/>
                <a:gd name="T4" fmla="*/ 92 w 115"/>
                <a:gd name="T5" fmla="*/ 12 h 116"/>
                <a:gd name="T6" fmla="*/ 104 w 115"/>
                <a:gd name="T7" fmla="*/ 24 h 116"/>
                <a:gd name="T8" fmla="*/ 112 w 115"/>
                <a:gd name="T9" fmla="*/ 39 h 116"/>
                <a:gd name="T10" fmla="*/ 115 w 115"/>
                <a:gd name="T11" fmla="*/ 58 h 116"/>
                <a:gd name="T12" fmla="*/ 112 w 115"/>
                <a:gd name="T13" fmla="*/ 76 h 116"/>
                <a:gd name="T14" fmla="*/ 104 w 115"/>
                <a:gd name="T15" fmla="*/ 92 h 116"/>
                <a:gd name="T16" fmla="*/ 92 w 115"/>
                <a:gd name="T17" fmla="*/ 104 h 116"/>
                <a:gd name="T18" fmla="*/ 75 w 115"/>
                <a:gd name="T19" fmla="*/ 113 h 116"/>
                <a:gd name="T20" fmla="*/ 57 w 115"/>
                <a:gd name="T21" fmla="*/ 116 h 116"/>
                <a:gd name="T22" fmla="*/ 40 w 115"/>
                <a:gd name="T23" fmla="*/ 113 h 116"/>
                <a:gd name="T24" fmla="*/ 23 w 115"/>
                <a:gd name="T25" fmla="*/ 104 h 116"/>
                <a:gd name="T26" fmla="*/ 11 w 115"/>
                <a:gd name="T27" fmla="*/ 92 h 116"/>
                <a:gd name="T28" fmla="*/ 3 w 115"/>
                <a:gd name="T29" fmla="*/ 76 h 116"/>
                <a:gd name="T30" fmla="*/ 0 w 115"/>
                <a:gd name="T31" fmla="*/ 58 h 116"/>
                <a:gd name="T32" fmla="*/ 3 w 115"/>
                <a:gd name="T33" fmla="*/ 39 h 116"/>
                <a:gd name="T34" fmla="*/ 11 w 115"/>
                <a:gd name="T35" fmla="*/ 24 h 116"/>
                <a:gd name="T36" fmla="*/ 23 w 115"/>
                <a:gd name="T37" fmla="*/ 12 h 116"/>
                <a:gd name="T38" fmla="*/ 40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5" y="3"/>
                  </a:lnTo>
                  <a:lnTo>
                    <a:pt x="92" y="12"/>
                  </a:lnTo>
                  <a:lnTo>
                    <a:pt x="104" y="24"/>
                  </a:lnTo>
                  <a:lnTo>
                    <a:pt x="112" y="39"/>
                  </a:lnTo>
                  <a:lnTo>
                    <a:pt x="115" y="58"/>
                  </a:lnTo>
                  <a:lnTo>
                    <a:pt x="112" y="76"/>
                  </a:lnTo>
                  <a:lnTo>
                    <a:pt x="104" y="92"/>
                  </a:lnTo>
                  <a:lnTo>
                    <a:pt x="92" y="104"/>
                  </a:lnTo>
                  <a:lnTo>
                    <a:pt x="75" y="113"/>
                  </a:lnTo>
                  <a:lnTo>
                    <a:pt x="57" y="116"/>
                  </a:lnTo>
                  <a:lnTo>
                    <a:pt x="40" y="113"/>
                  </a:lnTo>
                  <a:lnTo>
                    <a:pt x="23" y="104"/>
                  </a:lnTo>
                  <a:lnTo>
                    <a:pt x="11" y="92"/>
                  </a:lnTo>
                  <a:lnTo>
                    <a:pt x="3" y="76"/>
                  </a:lnTo>
                  <a:lnTo>
                    <a:pt x="0" y="58"/>
                  </a:lnTo>
                  <a:lnTo>
                    <a:pt x="3" y="39"/>
                  </a:lnTo>
                  <a:lnTo>
                    <a:pt x="11" y="24"/>
                  </a:lnTo>
                  <a:lnTo>
                    <a:pt x="23" y="12"/>
                  </a:lnTo>
                  <a:lnTo>
                    <a:pt x="40"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8">
              <a:extLst>
                <a:ext uri="{FF2B5EF4-FFF2-40B4-BE49-F238E27FC236}">
                  <a16:creationId xmlns:a16="http://schemas.microsoft.com/office/drawing/2014/main" id="{C609D9E7-6ECE-4024-B55B-7FD10FE0F3A7}"/>
                </a:ext>
              </a:extLst>
            </p:cNvPr>
            <p:cNvSpPr>
              <a:spLocks/>
            </p:cNvSpPr>
            <p:nvPr/>
          </p:nvSpPr>
          <p:spPr bwMode="auto">
            <a:xfrm>
              <a:off x="1990725" y="3803651"/>
              <a:ext cx="19050" cy="19050"/>
            </a:xfrm>
            <a:custGeom>
              <a:avLst/>
              <a:gdLst>
                <a:gd name="T0" fmla="*/ 57 w 115"/>
                <a:gd name="T1" fmla="*/ 0 h 116"/>
                <a:gd name="T2" fmla="*/ 76 w 115"/>
                <a:gd name="T3" fmla="*/ 3 h 116"/>
                <a:gd name="T4" fmla="*/ 91 w 115"/>
                <a:gd name="T5" fmla="*/ 11 h 116"/>
                <a:gd name="T6" fmla="*/ 103 w 115"/>
                <a:gd name="T7" fmla="*/ 24 h 116"/>
                <a:gd name="T8" fmla="*/ 112 w 115"/>
                <a:gd name="T9" fmla="*/ 40 h 116"/>
                <a:gd name="T10" fmla="*/ 115 w 115"/>
                <a:gd name="T11" fmla="*/ 59 h 116"/>
                <a:gd name="T12" fmla="*/ 112 w 115"/>
                <a:gd name="T13" fmla="*/ 76 h 116"/>
                <a:gd name="T14" fmla="*/ 103 w 115"/>
                <a:gd name="T15" fmla="*/ 93 h 116"/>
                <a:gd name="T16" fmla="*/ 91 w 115"/>
                <a:gd name="T17" fmla="*/ 105 h 116"/>
                <a:gd name="T18" fmla="*/ 76 w 115"/>
                <a:gd name="T19" fmla="*/ 113 h 116"/>
                <a:gd name="T20" fmla="*/ 57 w 115"/>
                <a:gd name="T21" fmla="*/ 116 h 116"/>
                <a:gd name="T22" fmla="*/ 39 w 115"/>
                <a:gd name="T23" fmla="*/ 113 h 116"/>
                <a:gd name="T24" fmla="*/ 23 w 115"/>
                <a:gd name="T25" fmla="*/ 105 h 116"/>
                <a:gd name="T26" fmla="*/ 11 w 115"/>
                <a:gd name="T27" fmla="*/ 93 h 116"/>
                <a:gd name="T28" fmla="*/ 3 w 115"/>
                <a:gd name="T29" fmla="*/ 76 h 116"/>
                <a:gd name="T30" fmla="*/ 0 w 115"/>
                <a:gd name="T31" fmla="*/ 59 h 116"/>
                <a:gd name="T32" fmla="*/ 3 w 115"/>
                <a:gd name="T33" fmla="*/ 40 h 116"/>
                <a:gd name="T34" fmla="*/ 11 w 115"/>
                <a:gd name="T35" fmla="*/ 24 h 116"/>
                <a:gd name="T36" fmla="*/ 23 w 115"/>
                <a:gd name="T37" fmla="*/ 11 h 116"/>
                <a:gd name="T38" fmla="*/ 39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1" y="11"/>
                  </a:lnTo>
                  <a:lnTo>
                    <a:pt x="103" y="24"/>
                  </a:lnTo>
                  <a:lnTo>
                    <a:pt x="112" y="40"/>
                  </a:lnTo>
                  <a:lnTo>
                    <a:pt x="115" y="59"/>
                  </a:lnTo>
                  <a:lnTo>
                    <a:pt x="112" y="76"/>
                  </a:lnTo>
                  <a:lnTo>
                    <a:pt x="103" y="93"/>
                  </a:lnTo>
                  <a:lnTo>
                    <a:pt x="91" y="105"/>
                  </a:lnTo>
                  <a:lnTo>
                    <a:pt x="76" y="113"/>
                  </a:lnTo>
                  <a:lnTo>
                    <a:pt x="57" y="116"/>
                  </a:lnTo>
                  <a:lnTo>
                    <a:pt x="39" y="113"/>
                  </a:lnTo>
                  <a:lnTo>
                    <a:pt x="23" y="105"/>
                  </a:lnTo>
                  <a:lnTo>
                    <a:pt x="11" y="93"/>
                  </a:lnTo>
                  <a:lnTo>
                    <a:pt x="3" y="76"/>
                  </a:lnTo>
                  <a:lnTo>
                    <a:pt x="0" y="59"/>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79">
              <a:extLst>
                <a:ext uri="{FF2B5EF4-FFF2-40B4-BE49-F238E27FC236}">
                  <a16:creationId xmlns:a16="http://schemas.microsoft.com/office/drawing/2014/main" id="{53768161-1566-4B37-9F1B-0AB3B49D8758}"/>
                </a:ext>
              </a:extLst>
            </p:cNvPr>
            <p:cNvSpPr>
              <a:spLocks/>
            </p:cNvSpPr>
            <p:nvPr/>
          </p:nvSpPr>
          <p:spPr bwMode="auto">
            <a:xfrm>
              <a:off x="2046288" y="3803651"/>
              <a:ext cx="17462" cy="19050"/>
            </a:xfrm>
            <a:custGeom>
              <a:avLst/>
              <a:gdLst>
                <a:gd name="T0" fmla="*/ 58 w 115"/>
                <a:gd name="T1" fmla="*/ 0 h 116"/>
                <a:gd name="T2" fmla="*/ 76 w 115"/>
                <a:gd name="T3" fmla="*/ 3 h 116"/>
                <a:gd name="T4" fmla="*/ 91 w 115"/>
                <a:gd name="T5" fmla="*/ 11 h 116"/>
                <a:gd name="T6" fmla="*/ 104 w 115"/>
                <a:gd name="T7" fmla="*/ 24 h 116"/>
                <a:gd name="T8" fmla="*/ 112 w 115"/>
                <a:gd name="T9" fmla="*/ 40 h 116"/>
                <a:gd name="T10" fmla="*/ 115 w 115"/>
                <a:gd name="T11" fmla="*/ 59 h 116"/>
                <a:gd name="T12" fmla="*/ 112 w 115"/>
                <a:gd name="T13" fmla="*/ 76 h 116"/>
                <a:gd name="T14" fmla="*/ 104 w 115"/>
                <a:gd name="T15" fmla="*/ 93 h 116"/>
                <a:gd name="T16" fmla="*/ 91 w 115"/>
                <a:gd name="T17" fmla="*/ 105 h 116"/>
                <a:gd name="T18" fmla="*/ 76 w 115"/>
                <a:gd name="T19" fmla="*/ 113 h 116"/>
                <a:gd name="T20" fmla="*/ 58 w 115"/>
                <a:gd name="T21" fmla="*/ 116 h 116"/>
                <a:gd name="T22" fmla="*/ 39 w 115"/>
                <a:gd name="T23" fmla="*/ 113 h 116"/>
                <a:gd name="T24" fmla="*/ 24 w 115"/>
                <a:gd name="T25" fmla="*/ 105 h 116"/>
                <a:gd name="T26" fmla="*/ 11 w 115"/>
                <a:gd name="T27" fmla="*/ 93 h 116"/>
                <a:gd name="T28" fmla="*/ 3 w 115"/>
                <a:gd name="T29" fmla="*/ 76 h 116"/>
                <a:gd name="T30" fmla="*/ 0 w 115"/>
                <a:gd name="T31" fmla="*/ 59 h 116"/>
                <a:gd name="T32" fmla="*/ 3 w 115"/>
                <a:gd name="T33" fmla="*/ 40 h 116"/>
                <a:gd name="T34" fmla="*/ 11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1" y="11"/>
                  </a:lnTo>
                  <a:lnTo>
                    <a:pt x="104" y="24"/>
                  </a:lnTo>
                  <a:lnTo>
                    <a:pt x="112" y="40"/>
                  </a:lnTo>
                  <a:lnTo>
                    <a:pt x="115" y="59"/>
                  </a:lnTo>
                  <a:lnTo>
                    <a:pt x="112" y="76"/>
                  </a:lnTo>
                  <a:lnTo>
                    <a:pt x="104" y="93"/>
                  </a:lnTo>
                  <a:lnTo>
                    <a:pt x="91" y="105"/>
                  </a:lnTo>
                  <a:lnTo>
                    <a:pt x="76" y="113"/>
                  </a:lnTo>
                  <a:lnTo>
                    <a:pt x="58" y="116"/>
                  </a:lnTo>
                  <a:lnTo>
                    <a:pt x="39" y="113"/>
                  </a:lnTo>
                  <a:lnTo>
                    <a:pt x="24" y="105"/>
                  </a:lnTo>
                  <a:lnTo>
                    <a:pt x="11" y="93"/>
                  </a:lnTo>
                  <a:lnTo>
                    <a:pt x="3" y="76"/>
                  </a:lnTo>
                  <a:lnTo>
                    <a:pt x="0" y="59"/>
                  </a:lnTo>
                  <a:lnTo>
                    <a:pt x="3" y="40"/>
                  </a:lnTo>
                  <a:lnTo>
                    <a:pt x="11"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80">
              <a:extLst>
                <a:ext uri="{FF2B5EF4-FFF2-40B4-BE49-F238E27FC236}">
                  <a16:creationId xmlns:a16="http://schemas.microsoft.com/office/drawing/2014/main" id="{CF8F1CFA-72F6-4092-835B-27936045B5FC}"/>
                </a:ext>
              </a:extLst>
            </p:cNvPr>
            <p:cNvSpPr>
              <a:spLocks/>
            </p:cNvSpPr>
            <p:nvPr/>
          </p:nvSpPr>
          <p:spPr bwMode="auto">
            <a:xfrm>
              <a:off x="2019300" y="3832226"/>
              <a:ext cx="17462" cy="17463"/>
            </a:xfrm>
            <a:custGeom>
              <a:avLst/>
              <a:gdLst>
                <a:gd name="T0" fmla="*/ 58 w 116"/>
                <a:gd name="T1" fmla="*/ 0 h 116"/>
                <a:gd name="T2" fmla="*/ 76 w 116"/>
                <a:gd name="T3" fmla="*/ 3 h 116"/>
                <a:gd name="T4" fmla="*/ 92 w 116"/>
                <a:gd name="T5" fmla="*/ 12 h 116"/>
                <a:gd name="T6" fmla="*/ 105 w 116"/>
                <a:gd name="T7" fmla="*/ 24 h 116"/>
                <a:gd name="T8" fmla="*/ 113 w 116"/>
                <a:gd name="T9" fmla="*/ 39 h 116"/>
                <a:gd name="T10" fmla="*/ 116 w 116"/>
                <a:gd name="T11" fmla="*/ 58 h 116"/>
                <a:gd name="T12" fmla="*/ 113 w 116"/>
                <a:gd name="T13" fmla="*/ 76 h 116"/>
                <a:gd name="T14" fmla="*/ 105 w 116"/>
                <a:gd name="T15" fmla="*/ 92 h 116"/>
                <a:gd name="T16" fmla="*/ 92 w 116"/>
                <a:gd name="T17" fmla="*/ 104 h 116"/>
                <a:gd name="T18" fmla="*/ 76 w 116"/>
                <a:gd name="T19" fmla="*/ 113 h 116"/>
                <a:gd name="T20" fmla="*/ 58 w 116"/>
                <a:gd name="T21" fmla="*/ 116 h 116"/>
                <a:gd name="T22" fmla="*/ 40 w 116"/>
                <a:gd name="T23" fmla="*/ 113 h 116"/>
                <a:gd name="T24" fmla="*/ 24 w 116"/>
                <a:gd name="T25" fmla="*/ 104 h 116"/>
                <a:gd name="T26" fmla="*/ 11 w 116"/>
                <a:gd name="T27" fmla="*/ 92 h 116"/>
                <a:gd name="T28" fmla="*/ 3 w 116"/>
                <a:gd name="T29" fmla="*/ 76 h 116"/>
                <a:gd name="T30" fmla="*/ 0 w 116"/>
                <a:gd name="T31" fmla="*/ 58 h 116"/>
                <a:gd name="T32" fmla="*/ 3 w 116"/>
                <a:gd name="T33" fmla="*/ 39 h 116"/>
                <a:gd name="T34" fmla="*/ 11 w 116"/>
                <a:gd name="T35" fmla="*/ 24 h 116"/>
                <a:gd name="T36" fmla="*/ 24 w 116"/>
                <a:gd name="T37" fmla="*/ 12 h 116"/>
                <a:gd name="T38" fmla="*/ 40 w 116"/>
                <a:gd name="T39" fmla="*/ 3 h 116"/>
                <a:gd name="T40" fmla="*/ 58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8" y="0"/>
                  </a:moveTo>
                  <a:lnTo>
                    <a:pt x="76" y="3"/>
                  </a:lnTo>
                  <a:lnTo>
                    <a:pt x="92" y="12"/>
                  </a:lnTo>
                  <a:lnTo>
                    <a:pt x="105" y="24"/>
                  </a:lnTo>
                  <a:lnTo>
                    <a:pt x="113" y="39"/>
                  </a:lnTo>
                  <a:lnTo>
                    <a:pt x="116" y="58"/>
                  </a:lnTo>
                  <a:lnTo>
                    <a:pt x="113" y="76"/>
                  </a:lnTo>
                  <a:lnTo>
                    <a:pt x="105" y="92"/>
                  </a:lnTo>
                  <a:lnTo>
                    <a:pt x="92" y="104"/>
                  </a:lnTo>
                  <a:lnTo>
                    <a:pt x="76" y="113"/>
                  </a:lnTo>
                  <a:lnTo>
                    <a:pt x="58" y="116"/>
                  </a:lnTo>
                  <a:lnTo>
                    <a:pt x="40" y="113"/>
                  </a:lnTo>
                  <a:lnTo>
                    <a:pt x="24" y="104"/>
                  </a:lnTo>
                  <a:lnTo>
                    <a:pt x="11" y="92"/>
                  </a:lnTo>
                  <a:lnTo>
                    <a:pt x="3" y="76"/>
                  </a:lnTo>
                  <a:lnTo>
                    <a:pt x="0" y="58"/>
                  </a:lnTo>
                  <a:lnTo>
                    <a:pt x="3" y="39"/>
                  </a:lnTo>
                  <a:lnTo>
                    <a:pt x="11"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81">
              <a:extLst>
                <a:ext uri="{FF2B5EF4-FFF2-40B4-BE49-F238E27FC236}">
                  <a16:creationId xmlns:a16="http://schemas.microsoft.com/office/drawing/2014/main" id="{921C45A8-F647-4632-811E-1F7E4BFB4B35}"/>
                </a:ext>
              </a:extLst>
            </p:cNvPr>
            <p:cNvSpPr>
              <a:spLocks/>
            </p:cNvSpPr>
            <p:nvPr/>
          </p:nvSpPr>
          <p:spPr bwMode="auto">
            <a:xfrm>
              <a:off x="2073275" y="3832226"/>
              <a:ext cx="19050" cy="17463"/>
            </a:xfrm>
            <a:custGeom>
              <a:avLst/>
              <a:gdLst>
                <a:gd name="T0" fmla="*/ 59 w 115"/>
                <a:gd name="T1" fmla="*/ 0 h 116"/>
                <a:gd name="T2" fmla="*/ 76 w 115"/>
                <a:gd name="T3" fmla="*/ 3 h 116"/>
                <a:gd name="T4" fmla="*/ 93 w 115"/>
                <a:gd name="T5" fmla="*/ 12 h 116"/>
                <a:gd name="T6" fmla="*/ 105 w 115"/>
                <a:gd name="T7" fmla="*/ 24 h 116"/>
                <a:gd name="T8" fmla="*/ 113 w 115"/>
                <a:gd name="T9" fmla="*/ 39 h 116"/>
                <a:gd name="T10" fmla="*/ 115 w 115"/>
                <a:gd name="T11" fmla="*/ 58 h 116"/>
                <a:gd name="T12" fmla="*/ 113 w 115"/>
                <a:gd name="T13" fmla="*/ 76 h 116"/>
                <a:gd name="T14" fmla="*/ 105 w 115"/>
                <a:gd name="T15" fmla="*/ 92 h 116"/>
                <a:gd name="T16" fmla="*/ 93 w 115"/>
                <a:gd name="T17" fmla="*/ 104 h 116"/>
                <a:gd name="T18" fmla="*/ 76 w 115"/>
                <a:gd name="T19" fmla="*/ 113 h 116"/>
                <a:gd name="T20" fmla="*/ 59 w 115"/>
                <a:gd name="T21" fmla="*/ 116 h 116"/>
                <a:gd name="T22" fmla="*/ 40 w 115"/>
                <a:gd name="T23" fmla="*/ 113 h 116"/>
                <a:gd name="T24" fmla="*/ 24 w 115"/>
                <a:gd name="T25" fmla="*/ 104 h 116"/>
                <a:gd name="T26" fmla="*/ 12 w 115"/>
                <a:gd name="T27" fmla="*/ 92 h 116"/>
                <a:gd name="T28" fmla="*/ 3 w 115"/>
                <a:gd name="T29" fmla="*/ 76 h 116"/>
                <a:gd name="T30" fmla="*/ 0 w 115"/>
                <a:gd name="T31" fmla="*/ 58 h 116"/>
                <a:gd name="T32" fmla="*/ 3 w 115"/>
                <a:gd name="T33" fmla="*/ 39 h 116"/>
                <a:gd name="T34" fmla="*/ 12 w 115"/>
                <a:gd name="T35" fmla="*/ 24 h 116"/>
                <a:gd name="T36" fmla="*/ 24 w 115"/>
                <a:gd name="T37" fmla="*/ 12 h 116"/>
                <a:gd name="T38" fmla="*/ 40 w 115"/>
                <a:gd name="T39" fmla="*/ 3 h 116"/>
                <a:gd name="T40" fmla="*/ 59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9" y="0"/>
                  </a:moveTo>
                  <a:lnTo>
                    <a:pt x="76" y="3"/>
                  </a:lnTo>
                  <a:lnTo>
                    <a:pt x="93" y="12"/>
                  </a:lnTo>
                  <a:lnTo>
                    <a:pt x="105" y="24"/>
                  </a:lnTo>
                  <a:lnTo>
                    <a:pt x="113" y="39"/>
                  </a:lnTo>
                  <a:lnTo>
                    <a:pt x="115" y="58"/>
                  </a:lnTo>
                  <a:lnTo>
                    <a:pt x="113" y="76"/>
                  </a:lnTo>
                  <a:lnTo>
                    <a:pt x="105" y="92"/>
                  </a:lnTo>
                  <a:lnTo>
                    <a:pt x="93" y="104"/>
                  </a:lnTo>
                  <a:lnTo>
                    <a:pt x="76" y="113"/>
                  </a:lnTo>
                  <a:lnTo>
                    <a:pt x="59" y="116"/>
                  </a:lnTo>
                  <a:lnTo>
                    <a:pt x="40" y="113"/>
                  </a:lnTo>
                  <a:lnTo>
                    <a:pt x="24" y="104"/>
                  </a:lnTo>
                  <a:lnTo>
                    <a:pt x="12" y="92"/>
                  </a:lnTo>
                  <a:lnTo>
                    <a:pt x="3" y="76"/>
                  </a:lnTo>
                  <a:lnTo>
                    <a:pt x="0" y="58"/>
                  </a:lnTo>
                  <a:lnTo>
                    <a:pt x="3" y="39"/>
                  </a:lnTo>
                  <a:lnTo>
                    <a:pt x="12" y="24"/>
                  </a:lnTo>
                  <a:lnTo>
                    <a:pt x="24" y="12"/>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82">
              <a:extLst>
                <a:ext uri="{FF2B5EF4-FFF2-40B4-BE49-F238E27FC236}">
                  <a16:creationId xmlns:a16="http://schemas.microsoft.com/office/drawing/2014/main" id="{D6B89B07-C850-4606-A648-19CEE585A738}"/>
                </a:ext>
              </a:extLst>
            </p:cNvPr>
            <p:cNvSpPr>
              <a:spLocks/>
            </p:cNvSpPr>
            <p:nvPr/>
          </p:nvSpPr>
          <p:spPr bwMode="auto">
            <a:xfrm>
              <a:off x="1881188" y="3748088"/>
              <a:ext cx="19050" cy="19050"/>
            </a:xfrm>
            <a:custGeom>
              <a:avLst/>
              <a:gdLst>
                <a:gd name="T0" fmla="*/ 57 w 115"/>
                <a:gd name="T1" fmla="*/ 0 h 116"/>
                <a:gd name="T2" fmla="*/ 76 w 115"/>
                <a:gd name="T3" fmla="*/ 3 h 116"/>
                <a:gd name="T4" fmla="*/ 91 w 115"/>
                <a:gd name="T5" fmla="*/ 11 h 116"/>
                <a:gd name="T6" fmla="*/ 104 w 115"/>
                <a:gd name="T7" fmla="*/ 24 h 116"/>
                <a:gd name="T8" fmla="*/ 112 w 115"/>
                <a:gd name="T9" fmla="*/ 40 h 116"/>
                <a:gd name="T10" fmla="*/ 115 w 115"/>
                <a:gd name="T11" fmla="*/ 58 h 116"/>
                <a:gd name="T12" fmla="*/ 112 w 115"/>
                <a:gd name="T13" fmla="*/ 76 h 116"/>
                <a:gd name="T14" fmla="*/ 104 w 115"/>
                <a:gd name="T15" fmla="*/ 93 h 116"/>
                <a:gd name="T16" fmla="*/ 91 w 115"/>
                <a:gd name="T17" fmla="*/ 105 h 116"/>
                <a:gd name="T18" fmla="*/ 76 w 115"/>
                <a:gd name="T19" fmla="*/ 113 h 116"/>
                <a:gd name="T20" fmla="*/ 57 w 115"/>
                <a:gd name="T21" fmla="*/ 116 h 116"/>
                <a:gd name="T22" fmla="*/ 39 w 115"/>
                <a:gd name="T23" fmla="*/ 113 h 116"/>
                <a:gd name="T24" fmla="*/ 24 w 115"/>
                <a:gd name="T25" fmla="*/ 105 h 116"/>
                <a:gd name="T26" fmla="*/ 11 w 115"/>
                <a:gd name="T27" fmla="*/ 93 h 116"/>
                <a:gd name="T28" fmla="*/ 3 w 115"/>
                <a:gd name="T29" fmla="*/ 76 h 116"/>
                <a:gd name="T30" fmla="*/ 0 w 115"/>
                <a:gd name="T31" fmla="*/ 58 h 116"/>
                <a:gd name="T32" fmla="*/ 3 w 115"/>
                <a:gd name="T33" fmla="*/ 40 h 116"/>
                <a:gd name="T34" fmla="*/ 11 w 115"/>
                <a:gd name="T35" fmla="*/ 24 h 116"/>
                <a:gd name="T36" fmla="*/ 24 w 115"/>
                <a:gd name="T37" fmla="*/ 11 h 116"/>
                <a:gd name="T38" fmla="*/ 39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1" y="11"/>
                  </a:lnTo>
                  <a:lnTo>
                    <a:pt x="104" y="24"/>
                  </a:lnTo>
                  <a:lnTo>
                    <a:pt x="112" y="40"/>
                  </a:lnTo>
                  <a:lnTo>
                    <a:pt x="115" y="58"/>
                  </a:lnTo>
                  <a:lnTo>
                    <a:pt x="112" y="76"/>
                  </a:lnTo>
                  <a:lnTo>
                    <a:pt x="104" y="93"/>
                  </a:lnTo>
                  <a:lnTo>
                    <a:pt x="91" y="105"/>
                  </a:lnTo>
                  <a:lnTo>
                    <a:pt x="76" y="113"/>
                  </a:lnTo>
                  <a:lnTo>
                    <a:pt x="57" y="116"/>
                  </a:lnTo>
                  <a:lnTo>
                    <a:pt x="39" y="113"/>
                  </a:lnTo>
                  <a:lnTo>
                    <a:pt x="24" y="105"/>
                  </a:lnTo>
                  <a:lnTo>
                    <a:pt x="11" y="93"/>
                  </a:lnTo>
                  <a:lnTo>
                    <a:pt x="3" y="76"/>
                  </a:lnTo>
                  <a:lnTo>
                    <a:pt x="0" y="58"/>
                  </a:lnTo>
                  <a:lnTo>
                    <a:pt x="3" y="40"/>
                  </a:lnTo>
                  <a:lnTo>
                    <a:pt x="11" y="24"/>
                  </a:lnTo>
                  <a:lnTo>
                    <a:pt x="24"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83">
              <a:extLst>
                <a:ext uri="{FF2B5EF4-FFF2-40B4-BE49-F238E27FC236}">
                  <a16:creationId xmlns:a16="http://schemas.microsoft.com/office/drawing/2014/main" id="{C5079EE1-9791-48E9-9C94-583BFB1E0EDA}"/>
                </a:ext>
              </a:extLst>
            </p:cNvPr>
            <p:cNvSpPr>
              <a:spLocks/>
            </p:cNvSpPr>
            <p:nvPr/>
          </p:nvSpPr>
          <p:spPr bwMode="auto">
            <a:xfrm>
              <a:off x="1909763" y="3721101"/>
              <a:ext cx="17462" cy="19050"/>
            </a:xfrm>
            <a:custGeom>
              <a:avLst/>
              <a:gdLst>
                <a:gd name="T0" fmla="*/ 58 w 116"/>
                <a:gd name="T1" fmla="*/ 0 h 115"/>
                <a:gd name="T2" fmla="*/ 76 w 116"/>
                <a:gd name="T3" fmla="*/ 3 h 115"/>
                <a:gd name="T4" fmla="*/ 92 w 116"/>
                <a:gd name="T5" fmla="*/ 11 h 115"/>
                <a:gd name="T6" fmla="*/ 105 w 116"/>
                <a:gd name="T7" fmla="*/ 24 h 115"/>
                <a:gd name="T8" fmla="*/ 113 w 116"/>
                <a:gd name="T9" fmla="*/ 39 h 115"/>
                <a:gd name="T10" fmla="*/ 116 w 116"/>
                <a:gd name="T11" fmla="*/ 58 h 115"/>
                <a:gd name="T12" fmla="*/ 113 w 116"/>
                <a:gd name="T13" fmla="*/ 76 h 115"/>
                <a:gd name="T14" fmla="*/ 105 w 116"/>
                <a:gd name="T15" fmla="*/ 92 h 115"/>
                <a:gd name="T16" fmla="*/ 92 w 116"/>
                <a:gd name="T17" fmla="*/ 104 h 115"/>
                <a:gd name="T18" fmla="*/ 76 w 116"/>
                <a:gd name="T19" fmla="*/ 112 h 115"/>
                <a:gd name="T20" fmla="*/ 58 w 116"/>
                <a:gd name="T21" fmla="*/ 115 h 115"/>
                <a:gd name="T22" fmla="*/ 40 w 116"/>
                <a:gd name="T23" fmla="*/ 112 h 115"/>
                <a:gd name="T24" fmla="*/ 24 w 116"/>
                <a:gd name="T25" fmla="*/ 104 h 115"/>
                <a:gd name="T26" fmla="*/ 11 w 116"/>
                <a:gd name="T27" fmla="*/ 92 h 115"/>
                <a:gd name="T28" fmla="*/ 3 w 116"/>
                <a:gd name="T29" fmla="*/ 76 h 115"/>
                <a:gd name="T30" fmla="*/ 0 w 116"/>
                <a:gd name="T31" fmla="*/ 58 h 115"/>
                <a:gd name="T32" fmla="*/ 3 w 116"/>
                <a:gd name="T33" fmla="*/ 39 h 115"/>
                <a:gd name="T34" fmla="*/ 11 w 116"/>
                <a:gd name="T35" fmla="*/ 24 h 115"/>
                <a:gd name="T36" fmla="*/ 24 w 116"/>
                <a:gd name="T37" fmla="*/ 11 h 115"/>
                <a:gd name="T38" fmla="*/ 40 w 116"/>
                <a:gd name="T39" fmla="*/ 3 h 115"/>
                <a:gd name="T40" fmla="*/ 58 w 116"/>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5">
                  <a:moveTo>
                    <a:pt x="58" y="0"/>
                  </a:moveTo>
                  <a:lnTo>
                    <a:pt x="76" y="3"/>
                  </a:lnTo>
                  <a:lnTo>
                    <a:pt x="92" y="11"/>
                  </a:lnTo>
                  <a:lnTo>
                    <a:pt x="105" y="24"/>
                  </a:lnTo>
                  <a:lnTo>
                    <a:pt x="113" y="39"/>
                  </a:lnTo>
                  <a:lnTo>
                    <a:pt x="116" y="58"/>
                  </a:lnTo>
                  <a:lnTo>
                    <a:pt x="113" y="76"/>
                  </a:lnTo>
                  <a:lnTo>
                    <a:pt x="105" y="92"/>
                  </a:lnTo>
                  <a:lnTo>
                    <a:pt x="92" y="104"/>
                  </a:lnTo>
                  <a:lnTo>
                    <a:pt x="76" y="112"/>
                  </a:lnTo>
                  <a:lnTo>
                    <a:pt x="58" y="115"/>
                  </a:lnTo>
                  <a:lnTo>
                    <a:pt x="40" y="112"/>
                  </a:lnTo>
                  <a:lnTo>
                    <a:pt x="24" y="104"/>
                  </a:lnTo>
                  <a:lnTo>
                    <a:pt x="11" y="92"/>
                  </a:lnTo>
                  <a:lnTo>
                    <a:pt x="3" y="76"/>
                  </a:lnTo>
                  <a:lnTo>
                    <a:pt x="0" y="58"/>
                  </a:lnTo>
                  <a:lnTo>
                    <a:pt x="3" y="39"/>
                  </a:lnTo>
                  <a:lnTo>
                    <a:pt x="11"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284">
              <a:extLst>
                <a:ext uri="{FF2B5EF4-FFF2-40B4-BE49-F238E27FC236}">
                  <a16:creationId xmlns:a16="http://schemas.microsoft.com/office/drawing/2014/main" id="{0A414714-A372-4E29-8B22-734998F57499}"/>
                </a:ext>
              </a:extLst>
            </p:cNvPr>
            <p:cNvSpPr>
              <a:spLocks/>
            </p:cNvSpPr>
            <p:nvPr/>
          </p:nvSpPr>
          <p:spPr bwMode="auto">
            <a:xfrm>
              <a:off x="1909763" y="3776663"/>
              <a:ext cx="17462" cy="17463"/>
            </a:xfrm>
            <a:custGeom>
              <a:avLst/>
              <a:gdLst>
                <a:gd name="T0" fmla="*/ 58 w 116"/>
                <a:gd name="T1" fmla="*/ 0 h 115"/>
                <a:gd name="T2" fmla="*/ 76 w 116"/>
                <a:gd name="T3" fmla="*/ 2 h 115"/>
                <a:gd name="T4" fmla="*/ 92 w 116"/>
                <a:gd name="T5" fmla="*/ 10 h 115"/>
                <a:gd name="T6" fmla="*/ 105 w 116"/>
                <a:gd name="T7" fmla="*/ 24 h 115"/>
                <a:gd name="T8" fmla="*/ 113 w 116"/>
                <a:gd name="T9" fmla="*/ 39 h 115"/>
                <a:gd name="T10" fmla="*/ 116 w 116"/>
                <a:gd name="T11" fmla="*/ 58 h 115"/>
                <a:gd name="T12" fmla="*/ 113 w 116"/>
                <a:gd name="T13" fmla="*/ 76 h 115"/>
                <a:gd name="T14" fmla="*/ 105 w 116"/>
                <a:gd name="T15" fmla="*/ 92 h 115"/>
                <a:gd name="T16" fmla="*/ 92 w 116"/>
                <a:gd name="T17" fmla="*/ 104 h 115"/>
                <a:gd name="T18" fmla="*/ 76 w 116"/>
                <a:gd name="T19" fmla="*/ 112 h 115"/>
                <a:gd name="T20" fmla="*/ 58 w 116"/>
                <a:gd name="T21" fmla="*/ 115 h 115"/>
                <a:gd name="T22" fmla="*/ 40 w 116"/>
                <a:gd name="T23" fmla="*/ 112 h 115"/>
                <a:gd name="T24" fmla="*/ 24 w 116"/>
                <a:gd name="T25" fmla="*/ 104 h 115"/>
                <a:gd name="T26" fmla="*/ 11 w 116"/>
                <a:gd name="T27" fmla="*/ 92 h 115"/>
                <a:gd name="T28" fmla="*/ 3 w 116"/>
                <a:gd name="T29" fmla="*/ 76 h 115"/>
                <a:gd name="T30" fmla="*/ 0 w 116"/>
                <a:gd name="T31" fmla="*/ 58 h 115"/>
                <a:gd name="T32" fmla="*/ 3 w 116"/>
                <a:gd name="T33" fmla="*/ 39 h 115"/>
                <a:gd name="T34" fmla="*/ 11 w 116"/>
                <a:gd name="T35" fmla="*/ 24 h 115"/>
                <a:gd name="T36" fmla="*/ 24 w 116"/>
                <a:gd name="T37" fmla="*/ 10 h 115"/>
                <a:gd name="T38" fmla="*/ 40 w 116"/>
                <a:gd name="T39" fmla="*/ 2 h 115"/>
                <a:gd name="T40" fmla="*/ 58 w 116"/>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5">
                  <a:moveTo>
                    <a:pt x="58" y="0"/>
                  </a:moveTo>
                  <a:lnTo>
                    <a:pt x="76" y="2"/>
                  </a:lnTo>
                  <a:lnTo>
                    <a:pt x="92" y="10"/>
                  </a:lnTo>
                  <a:lnTo>
                    <a:pt x="105" y="24"/>
                  </a:lnTo>
                  <a:lnTo>
                    <a:pt x="113" y="39"/>
                  </a:lnTo>
                  <a:lnTo>
                    <a:pt x="116" y="58"/>
                  </a:lnTo>
                  <a:lnTo>
                    <a:pt x="113" y="76"/>
                  </a:lnTo>
                  <a:lnTo>
                    <a:pt x="105" y="92"/>
                  </a:lnTo>
                  <a:lnTo>
                    <a:pt x="92" y="104"/>
                  </a:lnTo>
                  <a:lnTo>
                    <a:pt x="76" y="112"/>
                  </a:lnTo>
                  <a:lnTo>
                    <a:pt x="58" y="115"/>
                  </a:lnTo>
                  <a:lnTo>
                    <a:pt x="40" y="112"/>
                  </a:lnTo>
                  <a:lnTo>
                    <a:pt x="24" y="104"/>
                  </a:lnTo>
                  <a:lnTo>
                    <a:pt x="11" y="92"/>
                  </a:lnTo>
                  <a:lnTo>
                    <a:pt x="3" y="76"/>
                  </a:lnTo>
                  <a:lnTo>
                    <a:pt x="0" y="58"/>
                  </a:lnTo>
                  <a:lnTo>
                    <a:pt x="3" y="39"/>
                  </a:lnTo>
                  <a:lnTo>
                    <a:pt x="11" y="24"/>
                  </a:lnTo>
                  <a:lnTo>
                    <a:pt x="24" y="10"/>
                  </a:lnTo>
                  <a:lnTo>
                    <a:pt x="40"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285">
              <a:extLst>
                <a:ext uri="{FF2B5EF4-FFF2-40B4-BE49-F238E27FC236}">
                  <a16:creationId xmlns:a16="http://schemas.microsoft.com/office/drawing/2014/main" id="{415B579D-8263-4F54-AFB7-107D8A1A7ACC}"/>
                </a:ext>
              </a:extLst>
            </p:cNvPr>
            <p:cNvSpPr>
              <a:spLocks/>
            </p:cNvSpPr>
            <p:nvPr/>
          </p:nvSpPr>
          <p:spPr bwMode="auto">
            <a:xfrm>
              <a:off x="1881188" y="3803651"/>
              <a:ext cx="19050" cy="19050"/>
            </a:xfrm>
            <a:custGeom>
              <a:avLst/>
              <a:gdLst>
                <a:gd name="T0" fmla="*/ 57 w 115"/>
                <a:gd name="T1" fmla="*/ 0 h 116"/>
                <a:gd name="T2" fmla="*/ 76 w 115"/>
                <a:gd name="T3" fmla="*/ 3 h 116"/>
                <a:gd name="T4" fmla="*/ 91 w 115"/>
                <a:gd name="T5" fmla="*/ 11 h 116"/>
                <a:gd name="T6" fmla="*/ 104 w 115"/>
                <a:gd name="T7" fmla="*/ 24 h 116"/>
                <a:gd name="T8" fmla="*/ 112 w 115"/>
                <a:gd name="T9" fmla="*/ 40 h 116"/>
                <a:gd name="T10" fmla="*/ 115 w 115"/>
                <a:gd name="T11" fmla="*/ 59 h 116"/>
                <a:gd name="T12" fmla="*/ 112 w 115"/>
                <a:gd name="T13" fmla="*/ 76 h 116"/>
                <a:gd name="T14" fmla="*/ 104 w 115"/>
                <a:gd name="T15" fmla="*/ 93 h 116"/>
                <a:gd name="T16" fmla="*/ 91 w 115"/>
                <a:gd name="T17" fmla="*/ 105 h 116"/>
                <a:gd name="T18" fmla="*/ 76 w 115"/>
                <a:gd name="T19" fmla="*/ 113 h 116"/>
                <a:gd name="T20" fmla="*/ 57 w 115"/>
                <a:gd name="T21" fmla="*/ 116 h 116"/>
                <a:gd name="T22" fmla="*/ 39 w 115"/>
                <a:gd name="T23" fmla="*/ 113 h 116"/>
                <a:gd name="T24" fmla="*/ 24 w 115"/>
                <a:gd name="T25" fmla="*/ 105 h 116"/>
                <a:gd name="T26" fmla="*/ 11 w 115"/>
                <a:gd name="T27" fmla="*/ 93 h 116"/>
                <a:gd name="T28" fmla="*/ 3 w 115"/>
                <a:gd name="T29" fmla="*/ 76 h 116"/>
                <a:gd name="T30" fmla="*/ 0 w 115"/>
                <a:gd name="T31" fmla="*/ 59 h 116"/>
                <a:gd name="T32" fmla="*/ 3 w 115"/>
                <a:gd name="T33" fmla="*/ 40 h 116"/>
                <a:gd name="T34" fmla="*/ 11 w 115"/>
                <a:gd name="T35" fmla="*/ 24 h 116"/>
                <a:gd name="T36" fmla="*/ 24 w 115"/>
                <a:gd name="T37" fmla="*/ 11 h 116"/>
                <a:gd name="T38" fmla="*/ 39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1" y="11"/>
                  </a:lnTo>
                  <a:lnTo>
                    <a:pt x="104" y="24"/>
                  </a:lnTo>
                  <a:lnTo>
                    <a:pt x="112" y="40"/>
                  </a:lnTo>
                  <a:lnTo>
                    <a:pt x="115" y="59"/>
                  </a:lnTo>
                  <a:lnTo>
                    <a:pt x="112" y="76"/>
                  </a:lnTo>
                  <a:lnTo>
                    <a:pt x="104" y="93"/>
                  </a:lnTo>
                  <a:lnTo>
                    <a:pt x="91" y="105"/>
                  </a:lnTo>
                  <a:lnTo>
                    <a:pt x="76" y="113"/>
                  </a:lnTo>
                  <a:lnTo>
                    <a:pt x="57" y="116"/>
                  </a:lnTo>
                  <a:lnTo>
                    <a:pt x="39" y="113"/>
                  </a:lnTo>
                  <a:lnTo>
                    <a:pt x="24" y="105"/>
                  </a:lnTo>
                  <a:lnTo>
                    <a:pt x="11" y="93"/>
                  </a:lnTo>
                  <a:lnTo>
                    <a:pt x="3" y="76"/>
                  </a:lnTo>
                  <a:lnTo>
                    <a:pt x="0" y="59"/>
                  </a:lnTo>
                  <a:lnTo>
                    <a:pt x="3" y="40"/>
                  </a:lnTo>
                  <a:lnTo>
                    <a:pt x="11" y="24"/>
                  </a:lnTo>
                  <a:lnTo>
                    <a:pt x="24"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86">
              <a:extLst>
                <a:ext uri="{FF2B5EF4-FFF2-40B4-BE49-F238E27FC236}">
                  <a16:creationId xmlns:a16="http://schemas.microsoft.com/office/drawing/2014/main" id="{4C8351C0-1CDB-4796-ACCC-C73BB5F14557}"/>
                </a:ext>
              </a:extLst>
            </p:cNvPr>
            <p:cNvSpPr>
              <a:spLocks/>
            </p:cNvSpPr>
            <p:nvPr/>
          </p:nvSpPr>
          <p:spPr bwMode="auto">
            <a:xfrm>
              <a:off x="1909763" y="3832226"/>
              <a:ext cx="17462" cy="17463"/>
            </a:xfrm>
            <a:custGeom>
              <a:avLst/>
              <a:gdLst>
                <a:gd name="T0" fmla="*/ 58 w 116"/>
                <a:gd name="T1" fmla="*/ 0 h 116"/>
                <a:gd name="T2" fmla="*/ 76 w 116"/>
                <a:gd name="T3" fmla="*/ 3 h 116"/>
                <a:gd name="T4" fmla="*/ 92 w 116"/>
                <a:gd name="T5" fmla="*/ 12 h 116"/>
                <a:gd name="T6" fmla="*/ 105 w 116"/>
                <a:gd name="T7" fmla="*/ 24 h 116"/>
                <a:gd name="T8" fmla="*/ 113 w 116"/>
                <a:gd name="T9" fmla="*/ 39 h 116"/>
                <a:gd name="T10" fmla="*/ 116 w 116"/>
                <a:gd name="T11" fmla="*/ 58 h 116"/>
                <a:gd name="T12" fmla="*/ 113 w 116"/>
                <a:gd name="T13" fmla="*/ 76 h 116"/>
                <a:gd name="T14" fmla="*/ 105 w 116"/>
                <a:gd name="T15" fmla="*/ 92 h 116"/>
                <a:gd name="T16" fmla="*/ 92 w 116"/>
                <a:gd name="T17" fmla="*/ 104 h 116"/>
                <a:gd name="T18" fmla="*/ 76 w 116"/>
                <a:gd name="T19" fmla="*/ 113 h 116"/>
                <a:gd name="T20" fmla="*/ 58 w 116"/>
                <a:gd name="T21" fmla="*/ 116 h 116"/>
                <a:gd name="T22" fmla="*/ 40 w 116"/>
                <a:gd name="T23" fmla="*/ 113 h 116"/>
                <a:gd name="T24" fmla="*/ 24 w 116"/>
                <a:gd name="T25" fmla="*/ 104 h 116"/>
                <a:gd name="T26" fmla="*/ 11 w 116"/>
                <a:gd name="T27" fmla="*/ 92 h 116"/>
                <a:gd name="T28" fmla="*/ 3 w 116"/>
                <a:gd name="T29" fmla="*/ 76 h 116"/>
                <a:gd name="T30" fmla="*/ 0 w 116"/>
                <a:gd name="T31" fmla="*/ 58 h 116"/>
                <a:gd name="T32" fmla="*/ 3 w 116"/>
                <a:gd name="T33" fmla="*/ 39 h 116"/>
                <a:gd name="T34" fmla="*/ 11 w 116"/>
                <a:gd name="T35" fmla="*/ 24 h 116"/>
                <a:gd name="T36" fmla="*/ 24 w 116"/>
                <a:gd name="T37" fmla="*/ 12 h 116"/>
                <a:gd name="T38" fmla="*/ 40 w 116"/>
                <a:gd name="T39" fmla="*/ 3 h 116"/>
                <a:gd name="T40" fmla="*/ 58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8" y="0"/>
                  </a:moveTo>
                  <a:lnTo>
                    <a:pt x="76" y="3"/>
                  </a:lnTo>
                  <a:lnTo>
                    <a:pt x="92" y="12"/>
                  </a:lnTo>
                  <a:lnTo>
                    <a:pt x="105" y="24"/>
                  </a:lnTo>
                  <a:lnTo>
                    <a:pt x="113" y="39"/>
                  </a:lnTo>
                  <a:lnTo>
                    <a:pt x="116" y="58"/>
                  </a:lnTo>
                  <a:lnTo>
                    <a:pt x="113" y="76"/>
                  </a:lnTo>
                  <a:lnTo>
                    <a:pt x="105" y="92"/>
                  </a:lnTo>
                  <a:lnTo>
                    <a:pt x="92" y="104"/>
                  </a:lnTo>
                  <a:lnTo>
                    <a:pt x="76" y="113"/>
                  </a:lnTo>
                  <a:lnTo>
                    <a:pt x="58" y="116"/>
                  </a:lnTo>
                  <a:lnTo>
                    <a:pt x="40" y="113"/>
                  </a:lnTo>
                  <a:lnTo>
                    <a:pt x="24" y="104"/>
                  </a:lnTo>
                  <a:lnTo>
                    <a:pt x="11" y="92"/>
                  </a:lnTo>
                  <a:lnTo>
                    <a:pt x="3" y="76"/>
                  </a:lnTo>
                  <a:lnTo>
                    <a:pt x="0" y="58"/>
                  </a:lnTo>
                  <a:lnTo>
                    <a:pt x="3" y="39"/>
                  </a:lnTo>
                  <a:lnTo>
                    <a:pt x="11"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87">
              <a:extLst>
                <a:ext uri="{FF2B5EF4-FFF2-40B4-BE49-F238E27FC236}">
                  <a16:creationId xmlns:a16="http://schemas.microsoft.com/office/drawing/2014/main" id="{70851DCC-33E0-471C-8C0A-88881F753053}"/>
                </a:ext>
              </a:extLst>
            </p:cNvPr>
            <p:cNvSpPr>
              <a:spLocks/>
            </p:cNvSpPr>
            <p:nvPr/>
          </p:nvSpPr>
          <p:spPr bwMode="auto">
            <a:xfrm>
              <a:off x="1771650" y="3748088"/>
              <a:ext cx="19050" cy="19050"/>
            </a:xfrm>
            <a:custGeom>
              <a:avLst/>
              <a:gdLst>
                <a:gd name="T0" fmla="*/ 58 w 115"/>
                <a:gd name="T1" fmla="*/ 0 h 116"/>
                <a:gd name="T2" fmla="*/ 76 w 115"/>
                <a:gd name="T3" fmla="*/ 3 h 116"/>
                <a:gd name="T4" fmla="*/ 91 w 115"/>
                <a:gd name="T5" fmla="*/ 11 h 116"/>
                <a:gd name="T6" fmla="*/ 104 w 115"/>
                <a:gd name="T7" fmla="*/ 24 h 116"/>
                <a:gd name="T8" fmla="*/ 112 w 115"/>
                <a:gd name="T9" fmla="*/ 40 h 116"/>
                <a:gd name="T10" fmla="*/ 115 w 115"/>
                <a:gd name="T11" fmla="*/ 58 h 116"/>
                <a:gd name="T12" fmla="*/ 112 w 115"/>
                <a:gd name="T13" fmla="*/ 76 h 116"/>
                <a:gd name="T14" fmla="*/ 104 w 115"/>
                <a:gd name="T15" fmla="*/ 93 h 116"/>
                <a:gd name="T16" fmla="*/ 91 w 115"/>
                <a:gd name="T17" fmla="*/ 105 h 116"/>
                <a:gd name="T18" fmla="*/ 76 w 115"/>
                <a:gd name="T19" fmla="*/ 113 h 116"/>
                <a:gd name="T20" fmla="*/ 58 w 115"/>
                <a:gd name="T21" fmla="*/ 116 h 116"/>
                <a:gd name="T22" fmla="*/ 39 w 115"/>
                <a:gd name="T23" fmla="*/ 113 h 116"/>
                <a:gd name="T24" fmla="*/ 24 w 115"/>
                <a:gd name="T25" fmla="*/ 105 h 116"/>
                <a:gd name="T26" fmla="*/ 10 w 115"/>
                <a:gd name="T27" fmla="*/ 93 h 116"/>
                <a:gd name="T28" fmla="*/ 2 w 115"/>
                <a:gd name="T29" fmla="*/ 76 h 116"/>
                <a:gd name="T30" fmla="*/ 0 w 115"/>
                <a:gd name="T31" fmla="*/ 58 h 116"/>
                <a:gd name="T32" fmla="*/ 2 w 115"/>
                <a:gd name="T33" fmla="*/ 40 h 116"/>
                <a:gd name="T34" fmla="*/ 10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1" y="11"/>
                  </a:lnTo>
                  <a:lnTo>
                    <a:pt x="104" y="24"/>
                  </a:lnTo>
                  <a:lnTo>
                    <a:pt x="112" y="40"/>
                  </a:lnTo>
                  <a:lnTo>
                    <a:pt x="115" y="58"/>
                  </a:lnTo>
                  <a:lnTo>
                    <a:pt x="112" y="76"/>
                  </a:lnTo>
                  <a:lnTo>
                    <a:pt x="104" y="93"/>
                  </a:lnTo>
                  <a:lnTo>
                    <a:pt x="91" y="105"/>
                  </a:lnTo>
                  <a:lnTo>
                    <a:pt x="76" y="113"/>
                  </a:lnTo>
                  <a:lnTo>
                    <a:pt x="58" y="116"/>
                  </a:lnTo>
                  <a:lnTo>
                    <a:pt x="39" y="113"/>
                  </a:lnTo>
                  <a:lnTo>
                    <a:pt x="24" y="105"/>
                  </a:lnTo>
                  <a:lnTo>
                    <a:pt x="10" y="93"/>
                  </a:lnTo>
                  <a:lnTo>
                    <a:pt x="2" y="76"/>
                  </a:lnTo>
                  <a:lnTo>
                    <a:pt x="0" y="58"/>
                  </a:lnTo>
                  <a:lnTo>
                    <a:pt x="2" y="40"/>
                  </a:lnTo>
                  <a:lnTo>
                    <a:pt x="10"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88">
              <a:extLst>
                <a:ext uri="{FF2B5EF4-FFF2-40B4-BE49-F238E27FC236}">
                  <a16:creationId xmlns:a16="http://schemas.microsoft.com/office/drawing/2014/main" id="{2AC7006B-6075-4E3F-BD60-0EA598F2B211}"/>
                </a:ext>
              </a:extLst>
            </p:cNvPr>
            <p:cNvSpPr>
              <a:spLocks/>
            </p:cNvSpPr>
            <p:nvPr/>
          </p:nvSpPr>
          <p:spPr bwMode="auto">
            <a:xfrm>
              <a:off x="1827213" y="3748088"/>
              <a:ext cx="17462" cy="19050"/>
            </a:xfrm>
            <a:custGeom>
              <a:avLst/>
              <a:gdLst>
                <a:gd name="T0" fmla="*/ 57 w 114"/>
                <a:gd name="T1" fmla="*/ 0 h 116"/>
                <a:gd name="T2" fmla="*/ 75 w 114"/>
                <a:gd name="T3" fmla="*/ 3 h 116"/>
                <a:gd name="T4" fmla="*/ 91 w 114"/>
                <a:gd name="T5" fmla="*/ 11 h 116"/>
                <a:gd name="T6" fmla="*/ 103 w 114"/>
                <a:gd name="T7" fmla="*/ 24 h 116"/>
                <a:gd name="T8" fmla="*/ 111 w 114"/>
                <a:gd name="T9" fmla="*/ 40 h 116"/>
                <a:gd name="T10" fmla="*/ 114 w 114"/>
                <a:gd name="T11" fmla="*/ 58 h 116"/>
                <a:gd name="T12" fmla="*/ 111 w 114"/>
                <a:gd name="T13" fmla="*/ 76 h 116"/>
                <a:gd name="T14" fmla="*/ 103 w 114"/>
                <a:gd name="T15" fmla="*/ 93 h 116"/>
                <a:gd name="T16" fmla="*/ 91 w 114"/>
                <a:gd name="T17" fmla="*/ 105 h 116"/>
                <a:gd name="T18" fmla="*/ 75 w 114"/>
                <a:gd name="T19" fmla="*/ 113 h 116"/>
                <a:gd name="T20" fmla="*/ 57 w 114"/>
                <a:gd name="T21" fmla="*/ 116 h 116"/>
                <a:gd name="T22" fmla="*/ 39 w 114"/>
                <a:gd name="T23" fmla="*/ 113 h 116"/>
                <a:gd name="T24" fmla="*/ 23 w 114"/>
                <a:gd name="T25" fmla="*/ 105 h 116"/>
                <a:gd name="T26" fmla="*/ 11 w 114"/>
                <a:gd name="T27" fmla="*/ 93 h 116"/>
                <a:gd name="T28" fmla="*/ 3 w 114"/>
                <a:gd name="T29" fmla="*/ 76 h 116"/>
                <a:gd name="T30" fmla="*/ 0 w 114"/>
                <a:gd name="T31" fmla="*/ 58 h 116"/>
                <a:gd name="T32" fmla="*/ 3 w 114"/>
                <a:gd name="T33" fmla="*/ 40 h 116"/>
                <a:gd name="T34" fmla="*/ 11 w 114"/>
                <a:gd name="T35" fmla="*/ 24 h 116"/>
                <a:gd name="T36" fmla="*/ 23 w 114"/>
                <a:gd name="T37" fmla="*/ 11 h 116"/>
                <a:gd name="T38" fmla="*/ 39 w 114"/>
                <a:gd name="T39" fmla="*/ 3 h 116"/>
                <a:gd name="T40" fmla="*/ 57 w 114"/>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16">
                  <a:moveTo>
                    <a:pt x="57" y="0"/>
                  </a:moveTo>
                  <a:lnTo>
                    <a:pt x="75" y="3"/>
                  </a:lnTo>
                  <a:lnTo>
                    <a:pt x="91" y="11"/>
                  </a:lnTo>
                  <a:lnTo>
                    <a:pt x="103" y="24"/>
                  </a:lnTo>
                  <a:lnTo>
                    <a:pt x="111" y="40"/>
                  </a:lnTo>
                  <a:lnTo>
                    <a:pt x="114" y="58"/>
                  </a:lnTo>
                  <a:lnTo>
                    <a:pt x="111" y="76"/>
                  </a:lnTo>
                  <a:lnTo>
                    <a:pt x="103" y="93"/>
                  </a:lnTo>
                  <a:lnTo>
                    <a:pt x="91" y="105"/>
                  </a:lnTo>
                  <a:lnTo>
                    <a:pt x="75" y="113"/>
                  </a:lnTo>
                  <a:lnTo>
                    <a:pt x="57" y="116"/>
                  </a:lnTo>
                  <a:lnTo>
                    <a:pt x="39" y="113"/>
                  </a:lnTo>
                  <a:lnTo>
                    <a:pt x="23" y="105"/>
                  </a:lnTo>
                  <a:lnTo>
                    <a:pt x="11" y="93"/>
                  </a:lnTo>
                  <a:lnTo>
                    <a:pt x="3" y="76"/>
                  </a:lnTo>
                  <a:lnTo>
                    <a:pt x="0" y="58"/>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89">
              <a:extLst>
                <a:ext uri="{FF2B5EF4-FFF2-40B4-BE49-F238E27FC236}">
                  <a16:creationId xmlns:a16="http://schemas.microsoft.com/office/drawing/2014/main" id="{48CC94B0-326D-424A-86DC-C0AFAF680CD3}"/>
                </a:ext>
              </a:extLst>
            </p:cNvPr>
            <p:cNvSpPr>
              <a:spLocks/>
            </p:cNvSpPr>
            <p:nvPr/>
          </p:nvSpPr>
          <p:spPr bwMode="auto">
            <a:xfrm>
              <a:off x="1798638" y="3721101"/>
              <a:ext cx="19050" cy="19050"/>
            </a:xfrm>
            <a:custGeom>
              <a:avLst/>
              <a:gdLst>
                <a:gd name="T0" fmla="*/ 59 w 115"/>
                <a:gd name="T1" fmla="*/ 0 h 115"/>
                <a:gd name="T2" fmla="*/ 76 w 115"/>
                <a:gd name="T3" fmla="*/ 3 h 115"/>
                <a:gd name="T4" fmla="*/ 93 w 115"/>
                <a:gd name="T5" fmla="*/ 11 h 115"/>
                <a:gd name="T6" fmla="*/ 105 w 115"/>
                <a:gd name="T7" fmla="*/ 24 h 115"/>
                <a:gd name="T8" fmla="*/ 113 w 115"/>
                <a:gd name="T9" fmla="*/ 39 h 115"/>
                <a:gd name="T10" fmla="*/ 115 w 115"/>
                <a:gd name="T11" fmla="*/ 58 h 115"/>
                <a:gd name="T12" fmla="*/ 113 w 115"/>
                <a:gd name="T13" fmla="*/ 76 h 115"/>
                <a:gd name="T14" fmla="*/ 105 w 115"/>
                <a:gd name="T15" fmla="*/ 92 h 115"/>
                <a:gd name="T16" fmla="*/ 93 w 115"/>
                <a:gd name="T17" fmla="*/ 104 h 115"/>
                <a:gd name="T18" fmla="*/ 76 w 115"/>
                <a:gd name="T19" fmla="*/ 112 h 115"/>
                <a:gd name="T20" fmla="*/ 59 w 115"/>
                <a:gd name="T21" fmla="*/ 115 h 115"/>
                <a:gd name="T22" fmla="*/ 40 w 115"/>
                <a:gd name="T23" fmla="*/ 112 h 115"/>
                <a:gd name="T24" fmla="*/ 24 w 115"/>
                <a:gd name="T25" fmla="*/ 104 h 115"/>
                <a:gd name="T26" fmla="*/ 12 w 115"/>
                <a:gd name="T27" fmla="*/ 92 h 115"/>
                <a:gd name="T28" fmla="*/ 3 w 115"/>
                <a:gd name="T29" fmla="*/ 76 h 115"/>
                <a:gd name="T30" fmla="*/ 0 w 115"/>
                <a:gd name="T31" fmla="*/ 58 h 115"/>
                <a:gd name="T32" fmla="*/ 3 w 115"/>
                <a:gd name="T33" fmla="*/ 39 h 115"/>
                <a:gd name="T34" fmla="*/ 12 w 115"/>
                <a:gd name="T35" fmla="*/ 24 h 115"/>
                <a:gd name="T36" fmla="*/ 24 w 115"/>
                <a:gd name="T37" fmla="*/ 11 h 115"/>
                <a:gd name="T38" fmla="*/ 40 w 115"/>
                <a:gd name="T39" fmla="*/ 3 h 115"/>
                <a:gd name="T40" fmla="*/ 59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9" y="0"/>
                  </a:moveTo>
                  <a:lnTo>
                    <a:pt x="76" y="3"/>
                  </a:lnTo>
                  <a:lnTo>
                    <a:pt x="93" y="11"/>
                  </a:lnTo>
                  <a:lnTo>
                    <a:pt x="105" y="24"/>
                  </a:lnTo>
                  <a:lnTo>
                    <a:pt x="113" y="39"/>
                  </a:lnTo>
                  <a:lnTo>
                    <a:pt x="115" y="58"/>
                  </a:lnTo>
                  <a:lnTo>
                    <a:pt x="113" y="76"/>
                  </a:lnTo>
                  <a:lnTo>
                    <a:pt x="105" y="92"/>
                  </a:lnTo>
                  <a:lnTo>
                    <a:pt x="93" y="104"/>
                  </a:lnTo>
                  <a:lnTo>
                    <a:pt x="76" y="112"/>
                  </a:lnTo>
                  <a:lnTo>
                    <a:pt x="59" y="115"/>
                  </a:lnTo>
                  <a:lnTo>
                    <a:pt x="40" y="112"/>
                  </a:lnTo>
                  <a:lnTo>
                    <a:pt x="24" y="104"/>
                  </a:lnTo>
                  <a:lnTo>
                    <a:pt x="12" y="92"/>
                  </a:lnTo>
                  <a:lnTo>
                    <a:pt x="3" y="76"/>
                  </a:lnTo>
                  <a:lnTo>
                    <a:pt x="0" y="58"/>
                  </a:lnTo>
                  <a:lnTo>
                    <a:pt x="3" y="39"/>
                  </a:lnTo>
                  <a:lnTo>
                    <a:pt x="12" y="24"/>
                  </a:lnTo>
                  <a:lnTo>
                    <a:pt x="24" y="11"/>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90">
              <a:extLst>
                <a:ext uri="{FF2B5EF4-FFF2-40B4-BE49-F238E27FC236}">
                  <a16:creationId xmlns:a16="http://schemas.microsoft.com/office/drawing/2014/main" id="{A00FDD5D-17F8-454E-AE7D-1FA4DC0448C7}"/>
                </a:ext>
              </a:extLst>
            </p:cNvPr>
            <p:cNvSpPr>
              <a:spLocks/>
            </p:cNvSpPr>
            <p:nvPr/>
          </p:nvSpPr>
          <p:spPr bwMode="auto">
            <a:xfrm>
              <a:off x="1854200" y="3721101"/>
              <a:ext cx="17462" cy="19050"/>
            </a:xfrm>
            <a:custGeom>
              <a:avLst/>
              <a:gdLst>
                <a:gd name="T0" fmla="*/ 57 w 115"/>
                <a:gd name="T1" fmla="*/ 0 h 115"/>
                <a:gd name="T2" fmla="*/ 76 w 115"/>
                <a:gd name="T3" fmla="*/ 3 h 115"/>
                <a:gd name="T4" fmla="*/ 92 w 115"/>
                <a:gd name="T5" fmla="*/ 11 h 115"/>
                <a:gd name="T6" fmla="*/ 104 w 115"/>
                <a:gd name="T7" fmla="*/ 24 h 115"/>
                <a:gd name="T8" fmla="*/ 113 w 115"/>
                <a:gd name="T9" fmla="*/ 39 h 115"/>
                <a:gd name="T10" fmla="*/ 115 w 115"/>
                <a:gd name="T11" fmla="*/ 58 h 115"/>
                <a:gd name="T12" fmla="*/ 113 w 115"/>
                <a:gd name="T13" fmla="*/ 76 h 115"/>
                <a:gd name="T14" fmla="*/ 104 w 115"/>
                <a:gd name="T15" fmla="*/ 92 h 115"/>
                <a:gd name="T16" fmla="*/ 92 w 115"/>
                <a:gd name="T17" fmla="*/ 104 h 115"/>
                <a:gd name="T18" fmla="*/ 76 w 115"/>
                <a:gd name="T19" fmla="*/ 112 h 115"/>
                <a:gd name="T20" fmla="*/ 57 w 115"/>
                <a:gd name="T21" fmla="*/ 115 h 115"/>
                <a:gd name="T22" fmla="*/ 40 w 115"/>
                <a:gd name="T23" fmla="*/ 112 h 115"/>
                <a:gd name="T24" fmla="*/ 23 w 115"/>
                <a:gd name="T25" fmla="*/ 104 h 115"/>
                <a:gd name="T26" fmla="*/ 11 w 115"/>
                <a:gd name="T27" fmla="*/ 92 h 115"/>
                <a:gd name="T28" fmla="*/ 3 w 115"/>
                <a:gd name="T29" fmla="*/ 76 h 115"/>
                <a:gd name="T30" fmla="*/ 0 w 115"/>
                <a:gd name="T31" fmla="*/ 58 h 115"/>
                <a:gd name="T32" fmla="*/ 3 w 115"/>
                <a:gd name="T33" fmla="*/ 39 h 115"/>
                <a:gd name="T34" fmla="*/ 11 w 115"/>
                <a:gd name="T35" fmla="*/ 24 h 115"/>
                <a:gd name="T36" fmla="*/ 23 w 115"/>
                <a:gd name="T37" fmla="*/ 11 h 115"/>
                <a:gd name="T38" fmla="*/ 40 w 115"/>
                <a:gd name="T39" fmla="*/ 3 h 115"/>
                <a:gd name="T40" fmla="*/ 57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7" y="0"/>
                  </a:moveTo>
                  <a:lnTo>
                    <a:pt x="76" y="3"/>
                  </a:lnTo>
                  <a:lnTo>
                    <a:pt x="92" y="11"/>
                  </a:lnTo>
                  <a:lnTo>
                    <a:pt x="104" y="24"/>
                  </a:lnTo>
                  <a:lnTo>
                    <a:pt x="113" y="39"/>
                  </a:lnTo>
                  <a:lnTo>
                    <a:pt x="115" y="58"/>
                  </a:lnTo>
                  <a:lnTo>
                    <a:pt x="113" y="76"/>
                  </a:lnTo>
                  <a:lnTo>
                    <a:pt x="104" y="92"/>
                  </a:lnTo>
                  <a:lnTo>
                    <a:pt x="92" y="104"/>
                  </a:lnTo>
                  <a:lnTo>
                    <a:pt x="76" y="112"/>
                  </a:lnTo>
                  <a:lnTo>
                    <a:pt x="57" y="115"/>
                  </a:lnTo>
                  <a:lnTo>
                    <a:pt x="40" y="112"/>
                  </a:lnTo>
                  <a:lnTo>
                    <a:pt x="23" y="104"/>
                  </a:lnTo>
                  <a:lnTo>
                    <a:pt x="11" y="92"/>
                  </a:lnTo>
                  <a:lnTo>
                    <a:pt x="3" y="76"/>
                  </a:lnTo>
                  <a:lnTo>
                    <a:pt x="0" y="58"/>
                  </a:lnTo>
                  <a:lnTo>
                    <a:pt x="3" y="39"/>
                  </a:lnTo>
                  <a:lnTo>
                    <a:pt x="11" y="24"/>
                  </a:lnTo>
                  <a:lnTo>
                    <a:pt x="23" y="11"/>
                  </a:lnTo>
                  <a:lnTo>
                    <a:pt x="40"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91">
              <a:extLst>
                <a:ext uri="{FF2B5EF4-FFF2-40B4-BE49-F238E27FC236}">
                  <a16:creationId xmlns:a16="http://schemas.microsoft.com/office/drawing/2014/main" id="{2FFEF850-87C8-4E4C-94EC-07B6DA84E876}"/>
                </a:ext>
              </a:extLst>
            </p:cNvPr>
            <p:cNvSpPr>
              <a:spLocks/>
            </p:cNvSpPr>
            <p:nvPr/>
          </p:nvSpPr>
          <p:spPr bwMode="auto">
            <a:xfrm>
              <a:off x="1798638" y="3776663"/>
              <a:ext cx="19050" cy="17463"/>
            </a:xfrm>
            <a:custGeom>
              <a:avLst/>
              <a:gdLst>
                <a:gd name="T0" fmla="*/ 59 w 115"/>
                <a:gd name="T1" fmla="*/ 0 h 115"/>
                <a:gd name="T2" fmla="*/ 76 w 115"/>
                <a:gd name="T3" fmla="*/ 2 h 115"/>
                <a:gd name="T4" fmla="*/ 93 w 115"/>
                <a:gd name="T5" fmla="*/ 10 h 115"/>
                <a:gd name="T6" fmla="*/ 105 w 115"/>
                <a:gd name="T7" fmla="*/ 24 h 115"/>
                <a:gd name="T8" fmla="*/ 113 w 115"/>
                <a:gd name="T9" fmla="*/ 39 h 115"/>
                <a:gd name="T10" fmla="*/ 115 w 115"/>
                <a:gd name="T11" fmla="*/ 58 h 115"/>
                <a:gd name="T12" fmla="*/ 113 w 115"/>
                <a:gd name="T13" fmla="*/ 76 h 115"/>
                <a:gd name="T14" fmla="*/ 105 w 115"/>
                <a:gd name="T15" fmla="*/ 92 h 115"/>
                <a:gd name="T16" fmla="*/ 93 w 115"/>
                <a:gd name="T17" fmla="*/ 104 h 115"/>
                <a:gd name="T18" fmla="*/ 76 w 115"/>
                <a:gd name="T19" fmla="*/ 112 h 115"/>
                <a:gd name="T20" fmla="*/ 59 w 115"/>
                <a:gd name="T21" fmla="*/ 115 h 115"/>
                <a:gd name="T22" fmla="*/ 40 w 115"/>
                <a:gd name="T23" fmla="*/ 112 h 115"/>
                <a:gd name="T24" fmla="*/ 24 w 115"/>
                <a:gd name="T25" fmla="*/ 104 h 115"/>
                <a:gd name="T26" fmla="*/ 12 w 115"/>
                <a:gd name="T27" fmla="*/ 92 h 115"/>
                <a:gd name="T28" fmla="*/ 3 w 115"/>
                <a:gd name="T29" fmla="*/ 76 h 115"/>
                <a:gd name="T30" fmla="*/ 0 w 115"/>
                <a:gd name="T31" fmla="*/ 58 h 115"/>
                <a:gd name="T32" fmla="*/ 3 w 115"/>
                <a:gd name="T33" fmla="*/ 39 h 115"/>
                <a:gd name="T34" fmla="*/ 12 w 115"/>
                <a:gd name="T35" fmla="*/ 24 h 115"/>
                <a:gd name="T36" fmla="*/ 24 w 115"/>
                <a:gd name="T37" fmla="*/ 10 h 115"/>
                <a:gd name="T38" fmla="*/ 40 w 115"/>
                <a:gd name="T39" fmla="*/ 2 h 115"/>
                <a:gd name="T40" fmla="*/ 59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9" y="0"/>
                  </a:moveTo>
                  <a:lnTo>
                    <a:pt x="76" y="2"/>
                  </a:lnTo>
                  <a:lnTo>
                    <a:pt x="93" y="10"/>
                  </a:lnTo>
                  <a:lnTo>
                    <a:pt x="105" y="24"/>
                  </a:lnTo>
                  <a:lnTo>
                    <a:pt x="113" y="39"/>
                  </a:lnTo>
                  <a:lnTo>
                    <a:pt x="115" y="58"/>
                  </a:lnTo>
                  <a:lnTo>
                    <a:pt x="113" y="76"/>
                  </a:lnTo>
                  <a:lnTo>
                    <a:pt x="105" y="92"/>
                  </a:lnTo>
                  <a:lnTo>
                    <a:pt x="93" y="104"/>
                  </a:lnTo>
                  <a:lnTo>
                    <a:pt x="76" y="112"/>
                  </a:lnTo>
                  <a:lnTo>
                    <a:pt x="59" y="115"/>
                  </a:lnTo>
                  <a:lnTo>
                    <a:pt x="40" y="112"/>
                  </a:lnTo>
                  <a:lnTo>
                    <a:pt x="24" y="104"/>
                  </a:lnTo>
                  <a:lnTo>
                    <a:pt x="12" y="92"/>
                  </a:lnTo>
                  <a:lnTo>
                    <a:pt x="3" y="76"/>
                  </a:lnTo>
                  <a:lnTo>
                    <a:pt x="0" y="58"/>
                  </a:lnTo>
                  <a:lnTo>
                    <a:pt x="3" y="39"/>
                  </a:lnTo>
                  <a:lnTo>
                    <a:pt x="12" y="24"/>
                  </a:lnTo>
                  <a:lnTo>
                    <a:pt x="24" y="10"/>
                  </a:lnTo>
                  <a:lnTo>
                    <a:pt x="40" y="2"/>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92">
              <a:extLst>
                <a:ext uri="{FF2B5EF4-FFF2-40B4-BE49-F238E27FC236}">
                  <a16:creationId xmlns:a16="http://schemas.microsoft.com/office/drawing/2014/main" id="{C6429B6C-3D80-4A31-946F-0075A6AF4066}"/>
                </a:ext>
              </a:extLst>
            </p:cNvPr>
            <p:cNvSpPr>
              <a:spLocks/>
            </p:cNvSpPr>
            <p:nvPr/>
          </p:nvSpPr>
          <p:spPr bwMode="auto">
            <a:xfrm>
              <a:off x="1854200" y="3776663"/>
              <a:ext cx="17462" cy="17463"/>
            </a:xfrm>
            <a:custGeom>
              <a:avLst/>
              <a:gdLst>
                <a:gd name="T0" fmla="*/ 57 w 115"/>
                <a:gd name="T1" fmla="*/ 0 h 115"/>
                <a:gd name="T2" fmla="*/ 76 w 115"/>
                <a:gd name="T3" fmla="*/ 2 h 115"/>
                <a:gd name="T4" fmla="*/ 92 w 115"/>
                <a:gd name="T5" fmla="*/ 10 h 115"/>
                <a:gd name="T6" fmla="*/ 104 w 115"/>
                <a:gd name="T7" fmla="*/ 24 h 115"/>
                <a:gd name="T8" fmla="*/ 113 w 115"/>
                <a:gd name="T9" fmla="*/ 39 h 115"/>
                <a:gd name="T10" fmla="*/ 115 w 115"/>
                <a:gd name="T11" fmla="*/ 58 h 115"/>
                <a:gd name="T12" fmla="*/ 113 w 115"/>
                <a:gd name="T13" fmla="*/ 76 h 115"/>
                <a:gd name="T14" fmla="*/ 104 w 115"/>
                <a:gd name="T15" fmla="*/ 92 h 115"/>
                <a:gd name="T16" fmla="*/ 92 w 115"/>
                <a:gd name="T17" fmla="*/ 104 h 115"/>
                <a:gd name="T18" fmla="*/ 76 w 115"/>
                <a:gd name="T19" fmla="*/ 112 h 115"/>
                <a:gd name="T20" fmla="*/ 57 w 115"/>
                <a:gd name="T21" fmla="*/ 115 h 115"/>
                <a:gd name="T22" fmla="*/ 40 w 115"/>
                <a:gd name="T23" fmla="*/ 112 h 115"/>
                <a:gd name="T24" fmla="*/ 23 w 115"/>
                <a:gd name="T25" fmla="*/ 104 h 115"/>
                <a:gd name="T26" fmla="*/ 11 w 115"/>
                <a:gd name="T27" fmla="*/ 92 h 115"/>
                <a:gd name="T28" fmla="*/ 3 w 115"/>
                <a:gd name="T29" fmla="*/ 76 h 115"/>
                <a:gd name="T30" fmla="*/ 0 w 115"/>
                <a:gd name="T31" fmla="*/ 58 h 115"/>
                <a:gd name="T32" fmla="*/ 3 w 115"/>
                <a:gd name="T33" fmla="*/ 39 h 115"/>
                <a:gd name="T34" fmla="*/ 11 w 115"/>
                <a:gd name="T35" fmla="*/ 24 h 115"/>
                <a:gd name="T36" fmla="*/ 23 w 115"/>
                <a:gd name="T37" fmla="*/ 10 h 115"/>
                <a:gd name="T38" fmla="*/ 40 w 115"/>
                <a:gd name="T39" fmla="*/ 2 h 115"/>
                <a:gd name="T40" fmla="*/ 57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7" y="0"/>
                  </a:moveTo>
                  <a:lnTo>
                    <a:pt x="76" y="2"/>
                  </a:lnTo>
                  <a:lnTo>
                    <a:pt x="92" y="10"/>
                  </a:lnTo>
                  <a:lnTo>
                    <a:pt x="104" y="24"/>
                  </a:lnTo>
                  <a:lnTo>
                    <a:pt x="113" y="39"/>
                  </a:lnTo>
                  <a:lnTo>
                    <a:pt x="115" y="58"/>
                  </a:lnTo>
                  <a:lnTo>
                    <a:pt x="113" y="76"/>
                  </a:lnTo>
                  <a:lnTo>
                    <a:pt x="104" y="92"/>
                  </a:lnTo>
                  <a:lnTo>
                    <a:pt x="92" y="104"/>
                  </a:lnTo>
                  <a:lnTo>
                    <a:pt x="76" y="112"/>
                  </a:lnTo>
                  <a:lnTo>
                    <a:pt x="57" y="115"/>
                  </a:lnTo>
                  <a:lnTo>
                    <a:pt x="40" y="112"/>
                  </a:lnTo>
                  <a:lnTo>
                    <a:pt x="23" y="104"/>
                  </a:lnTo>
                  <a:lnTo>
                    <a:pt x="11" y="92"/>
                  </a:lnTo>
                  <a:lnTo>
                    <a:pt x="3" y="76"/>
                  </a:lnTo>
                  <a:lnTo>
                    <a:pt x="0" y="58"/>
                  </a:lnTo>
                  <a:lnTo>
                    <a:pt x="3" y="39"/>
                  </a:lnTo>
                  <a:lnTo>
                    <a:pt x="11" y="24"/>
                  </a:lnTo>
                  <a:lnTo>
                    <a:pt x="23" y="10"/>
                  </a:lnTo>
                  <a:lnTo>
                    <a:pt x="40" y="2"/>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93">
              <a:extLst>
                <a:ext uri="{FF2B5EF4-FFF2-40B4-BE49-F238E27FC236}">
                  <a16:creationId xmlns:a16="http://schemas.microsoft.com/office/drawing/2014/main" id="{ED4E6421-8AA0-49BF-B945-7C15A0FF3A9F}"/>
                </a:ext>
              </a:extLst>
            </p:cNvPr>
            <p:cNvSpPr>
              <a:spLocks/>
            </p:cNvSpPr>
            <p:nvPr/>
          </p:nvSpPr>
          <p:spPr bwMode="auto">
            <a:xfrm>
              <a:off x="1771650" y="3803651"/>
              <a:ext cx="19050" cy="19050"/>
            </a:xfrm>
            <a:custGeom>
              <a:avLst/>
              <a:gdLst>
                <a:gd name="T0" fmla="*/ 58 w 115"/>
                <a:gd name="T1" fmla="*/ 0 h 116"/>
                <a:gd name="T2" fmla="*/ 76 w 115"/>
                <a:gd name="T3" fmla="*/ 3 h 116"/>
                <a:gd name="T4" fmla="*/ 91 w 115"/>
                <a:gd name="T5" fmla="*/ 11 h 116"/>
                <a:gd name="T6" fmla="*/ 104 w 115"/>
                <a:gd name="T7" fmla="*/ 24 h 116"/>
                <a:gd name="T8" fmla="*/ 112 w 115"/>
                <a:gd name="T9" fmla="*/ 40 h 116"/>
                <a:gd name="T10" fmla="*/ 115 w 115"/>
                <a:gd name="T11" fmla="*/ 59 h 116"/>
                <a:gd name="T12" fmla="*/ 112 w 115"/>
                <a:gd name="T13" fmla="*/ 76 h 116"/>
                <a:gd name="T14" fmla="*/ 104 w 115"/>
                <a:gd name="T15" fmla="*/ 93 h 116"/>
                <a:gd name="T16" fmla="*/ 91 w 115"/>
                <a:gd name="T17" fmla="*/ 105 h 116"/>
                <a:gd name="T18" fmla="*/ 76 w 115"/>
                <a:gd name="T19" fmla="*/ 113 h 116"/>
                <a:gd name="T20" fmla="*/ 58 w 115"/>
                <a:gd name="T21" fmla="*/ 116 h 116"/>
                <a:gd name="T22" fmla="*/ 39 w 115"/>
                <a:gd name="T23" fmla="*/ 113 h 116"/>
                <a:gd name="T24" fmla="*/ 24 w 115"/>
                <a:gd name="T25" fmla="*/ 105 h 116"/>
                <a:gd name="T26" fmla="*/ 10 w 115"/>
                <a:gd name="T27" fmla="*/ 93 h 116"/>
                <a:gd name="T28" fmla="*/ 2 w 115"/>
                <a:gd name="T29" fmla="*/ 76 h 116"/>
                <a:gd name="T30" fmla="*/ 0 w 115"/>
                <a:gd name="T31" fmla="*/ 59 h 116"/>
                <a:gd name="T32" fmla="*/ 2 w 115"/>
                <a:gd name="T33" fmla="*/ 40 h 116"/>
                <a:gd name="T34" fmla="*/ 10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1" y="11"/>
                  </a:lnTo>
                  <a:lnTo>
                    <a:pt x="104" y="24"/>
                  </a:lnTo>
                  <a:lnTo>
                    <a:pt x="112" y="40"/>
                  </a:lnTo>
                  <a:lnTo>
                    <a:pt x="115" y="59"/>
                  </a:lnTo>
                  <a:lnTo>
                    <a:pt x="112" y="76"/>
                  </a:lnTo>
                  <a:lnTo>
                    <a:pt x="104" y="93"/>
                  </a:lnTo>
                  <a:lnTo>
                    <a:pt x="91" y="105"/>
                  </a:lnTo>
                  <a:lnTo>
                    <a:pt x="76" y="113"/>
                  </a:lnTo>
                  <a:lnTo>
                    <a:pt x="58" y="116"/>
                  </a:lnTo>
                  <a:lnTo>
                    <a:pt x="39" y="113"/>
                  </a:lnTo>
                  <a:lnTo>
                    <a:pt x="24" y="105"/>
                  </a:lnTo>
                  <a:lnTo>
                    <a:pt x="10" y="93"/>
                  </a:lnTo>
                  <a:lnTo>
                    <a:pt x="2" y="76"/>
                  </a:lnTo>
                  <a:lnTo>
                    <a:pt x="0" y="59"/>
                  </a:lnTo>
                  <a:lnTo>
                    <a:pt x="2" y="40"/>
                  </a:lnTo>
                  <a:lnTo>
                    <a:pt x="10"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94">
              <a:extLst>
                <a:ext uri="{FF2B5EF4-FFF2-40B4-BE49-F238E27FC236}">
                  <a16:creationId xmlns:a16="http://schemas.microsoft.com/office/drawing/2014/main" id="{60531F47-0166-4D01-807E-AB12088A4922}"/>
                </a:ext>
              </a:extLst>
            </p:cNvPr>
            <p:cNvSpPr>
              <a:spLocks/>
            </p:cNvSpPr>
            <p:nvPr/>
          </p:nvSpPr>
          <p:spPr bwMode="auto">
            <a:xfrm>
              <a:off x="1827213" y="3803651"/>
              <a:ext cx="17462" cy="19050"/>
            </a:xfrm>
            <a:custGeom>
              <a:avLst/>
              <a:gdLst>
                <a:gd name="T0" fmla="*/ 57 w 114"/>
                <a:gd name="T1" fmla="*/ 0 h 116"/>
                <a:gd name="T2" fmla="*/ 75 w 114"/>
                <a:gd name="T3" fmla="*/ 3 h 116"/>
                <a:gd name="T4" fmla="*/ 91 w 114"/>
                <a:gd name="T5" fmla="*/ 11 h 116"/>
                <a:gd name="T6" fmla="*/ 103 w 114"/>
                <a:gd name="T7" fmla="*/ 24 h 116"/>
                <a:gd name="T8" fmla="*/ 111 w 114"/>
                <a:gd name="T9" fmla="*/ 40 h 116"/>
                <a:gd name="T10" fmla="*/ 114 w 114"/>
                <a:gd name="T11" fmla="*/ 59 h 116"/>
                <a:gd name="T12" fmla="*/ 111 w 114"/>
                <a:gd name="T13" fmla="*/ 76 h 116"/>
                <a:gd name="T14" fmla="*/ 103 w 114"/>
                <a:gd name="T15" fmla="*/ 93 h 116"/>
                <a:gd name="T16" fmla="*/ 91 w 114"/>
                <a:gd name="T17" fmla="*/ 105 h 116"/>
                <a:gd name="T18" fmla="*/ 75 w 114"/>
                <a:gd name="T19" fmla="*/ 113 h 116"/>
                <a:gd name="T20" fmla="*/ 57 w 114"/>
                <a:gd name="T21" fmla="*/ 116 h 116"/>
                <a:gd name="T22" fmla="*/ 39 w 114"/>
                <a:gd name="T23" fmla="*/ 113 h 116"/>
                <a:gd name="T24" fmla="*/ 23 w 114"/>
                <a:gd name="T25" fmla="*/ 105 h 116"/>
                <a:gd name="T26" fmla="*/ 11 w 114"/>
                <a:gd name="T27" fmla="*/ 93 h 116"/>
                <a:gd name="T28" fmla="*/ 3 w 114"/>
                <a:gd name="T29" fmla="*/ 76 h 116"/>
                <a:gd name="T30" fmla="*/ 0 w 114"/>
                <a:gd name="T31" fmla="*/ 59 h 116"/>
                <a:gd name="T32" fmla="*/ 3 w 114"/>
                <a:gd name="T33" fmla="*/ 40 h 116"/>
                <a:gd name="T34" fmla="*/ 11 w 114"/>
                <a:gd name="T35" fmla="*/ 24 h 116"/>
                <a:gd name="T36" fmla="*/ 23 w 114"/>
                <a:gd name="T37" fmla="*/ 11 h 116"/>
                <a:gd name="T38" fmla="*/ 39 w 114"/>
                <a:gd name="T39" fmla="*/ 3 h 116"/>
                <a:gd name="T40" fmla="*/ 57 w 114"/>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16">
                  <a:moveTo>
                    <a:pt x="57" y="0"/>
                  </a:moveTo>
                  <a:lnTo>
                    <a:pt x="75" y="3"/>
                  </a:lnTo>
                  <a:lnTo>
                    <a:pt x="91" y="11"/>
                  </a:lnTo>
                  <a:lnTo>
                    <a:pt x="103" y="24"/>
                  </a:lnTo>
                  <a:lnTo>
                    <a:pt x="111" y="40"/>
                  </a:lnTo>
                  <a:lnTo>
                    <a:pt x="114" y="59"/>
                  </a:lnTo>
                  <a:lnTo>
                    <a:pt x="111" y="76"/>
                  </a:lnTo>
                  <a:lnTo>
                    <a:pt x="103" y="93"/>
                  </a:lnTo>
                  <a:lnTo>
                    <a:pt x="91" y="105"/>
                  </a:lnTo>
                  <a:lnTo>
                    <a:pt x="75" y="113"/>
                  </a:lnTo>
                  <a:lnTo>
                    <a:pt x="57" y="116"/>
                  </a:lnTo>
                  <a:lnTo>
                    <a:pt x="39" y="113"/>
                  </a:lnTo>
                  <a:lnTo>
                    <a:pt x="23" y="105"/>
                  </a:lnTo>
                  <a:lnTo>
                    <a:pt x="11" y="93"/>
                  </a:lnTo>
                  <a:lnTo>
                    <a:pt x="3" y="76"/>
                  </a:lnTo>
                  <a:lnTo>
                    <a:pt x="0" y="59"/>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95">
              <a:extLst>
                <a:ext uri="{FF2B5EF4-FFF2-40B4-BE49-F238E27FC236}">
                  <a16:creationId xmlns:a16="http://schemas.microsoft.com/office/drawing/2014/main" id="{C344BF86-B576-48D1-8192-8D03A27148CC}"/>
                </a:ext>
              </a:extLst>
            </p:cNvPr>
            <p:cNvSpPr>
              <a:spLocks/>
            </p:cNvSpPr>
            <p:nvPr/>
          </p:nvSpPr>
          <p:spPr bwMode="auto">
            <a:xfrm>
              <a:off x="1798638" y="3832226"/>
              <a:ext cx="19050" cy="17463"/>
            </a:xfrm>
            <a:custGeom>
              <a:avLst/>
              <a:gdLst>
                <a:gd name="T0" fmla="*/ 59 w 115"/>
                <a:gd name="T1" fmla="*/ 0 h 116"/>
                <a:gd name="T2" fmla="*/ 76 w 115"/>
                <a:gd name="T3" fmla="*/ 3 h 116"/>
                <a:gd name="T4" fmla="*/ 93 w 115"/>
                <a:gd name="T5" fmla="*/ 12 h 116"/>
                <a:gd name="T6" fmla="*/ 105 w 115"/>
                <a:gd name="T7" fmla="*/ 24 h 116"/>
                <a:gd name="T8" fmla="*/ 113 w 115"/>
                <a:gd name="T9" fmla="*/ 39 h 116"/>
                <a:gd name="T10" fmla="*/ 115 w 115"/>
                <a:gd name="T11" fmla="*/ 58 h 116"/>
                <a:gd name="T12" fmla="*/ 113 w 115"/>
                <a:gd name="T13" fmla="*/ 76 h 116"/>
                <a:gd name="T14" fmla="*/ 105 w 115"/>
                <a:gd name="T15" fmla="*/ 92 h 116"/>
                <a:gd name="T16" fmla="*/ 93 w 115"/>
                <a:gd name="T17" fmla="*/ 104 h 116"/>
                <a:gd name="T18" fmla="*/ 76 w 115"/>
                <a:gd name="T19" fmla="*/ 113 h 116"/>
                <a:gd name="T20" fmla="*/ 59 w 115"/>
                <a:gd name="T21" fmla="*/ 116 h 116"/>
                <a:gd name="T22" fmla="*/ 40 w 115"/>
                <a:gd name="T23" fmla="*/ 113 h 116"/>
                <a:gd name="T24" fmla="*/ 24 w 115"/>
                <a:gd name="T25" fmla="*/ 104 h 116"/>
                <a:gd name="T26" fmla="*/ 12 w 115"/>
                <a:gd name="T27" fmla="*/ 92 h 116"/>
                <a:gd name="T28" fmla="*/ 3 w 115"/>
                <a:gd name="T29" fmla="*/ 76 h 116"/>
                <a:gd name="T30" fmla="*/ 0 w 115"/>
                <a:gd name="T31" fmla="*/ 58 h 116"/>
                <a:gd name="T32" fmla="*/ 3 w 115"/>
                <a:gd name="T33" fmla="*/ 39 h 116"/>
                <a:gd name="T34" fmla="*/ 12 w 115"/>
                <a:gd name="T35" fmla="*/ 24 h 116"/>
                <a:gd name="T36" fmla="*/ 24 w 115"/>
                <a:gd name="T37" fmla="*/ 12 h 116"/>
                <a:gd name="T38" fmla="*/ 40 w 115"/>
                <a:gd name="T39" fmla="*/ 3 h 116"/>
                <a:gd name="T40" fmla="*/ 59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9" y="0"/>
                  </a:moveTo>
                  <a:lnTo>
                    <a:pt x="76" y="3"/>
                  </a:lnTo>
                  <a:lnTo>
                    <a:pt x="93" y="12"/>
                  </a:lnTo>
                  <a:lnTo>
                    <a:pt x="105" y="24"/>
                  </a:lnTo>
                  <a:lnTo>
                    <a:pt x="113" y="39"/>
                  </a:lnTo>
                  <a:lnTo>
                    <a:pt x="115" y="58"/>
                  </a:lnTo>
                  <a:lnTo>
                    <a:pt x="113" y="76"/>
                  </a:lnTo>
                  <a:lnTo>
                    <a:pt x="105" y="92"/>
                  </a:lnTo>
                  <a:lnTo>
                    <a:pt x="93" y="104"/>
                  </a:lnTo>
                  <a:lnTo>
                    <a:pt x="76" y="113"/>
                  </a:lnTo>
                  <a:lnTo>
                    <a:pt x="59" y="116"/>
                  </a:lnTo>
                  <a:lnTo>
                    <a:pt x="40" y="113"/>
                  </a:lnTo>
                  <a:lnTo>
                    <a:pt x="24" y="104"/>
                  </a:lnTo>
                  <a:lnTo>
                    <a:pt x="12" y="92"/>
                  </a:lnTo>
                  <a:lnTo>
                    <a:pt x="3" y="76"/>
                  </a:lnTo>
                  <a:lnTo>
                    <a:pt x="0" y="58"/>
                  </a:lnTo>
                  <a:lnTo>
                    <a:pt x="3" y="39"/>
                  </a:lnTo>
                  <a:lnTo>
                    <a:pt x="12" y="24"/>
                  </a:lnTo>
                  <a:lnTo>
                    <a:pt x="24" y="12"/>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96">
              <a:extLst>
                <a:ext uri="{FF2B5EF4-FFF2-40B4-BE49-F238E27FC236}">
                  <a16:creationId xmlns:a16="http://schemas.microsoft.com/office/drawing/2014/main" id="{82984A25-269D-4422-839C-4DFF15D26EE0}"/>
                </a:ext>
              </a:extLst>
            </p:cNvPr>
            <p:cNvSpPr>
              <a:spLocks/>
            </p:cNvSpPr>
            <p:nvPr/>
          </p:nvSpPr>
          <p:spPr bwMode="auto">
            <a:xfrm>
              <a:off x="1854200" y="3832226"/>
              <a:ext cx="17462" cy="17463"/>
            </a:xfrm>
            <a:custGeom>
              <a:avLst/>
              <a:gdLst>
                <a:gd name="T0" fmla="*/ 57 w 115"/>
                <a:gd name="T1" fmla="*/ 0 h 116"/>
                <a:gd name="T2" fmla="*/ 76 w 115"/>
                <a:gd name="T3" fmla="*/ 3 h 116"/>
                <a:gd name="T4" fmla="*/ 92 w 115"/>
                <a:gd name="T5" fmla="*/ 12 h 116"/>
                <a:gd name="T6" fmla="*/ 104 w 115"/>
                <a:gd name="T7" fmla="*/ 24 h 116"/>
                <a:gd name="T8" fmla="*/ 113 w 115"/>
                <a:gd name="T9" fmla="*/ 39 h 116"/>
                <a:gd name="T10" fmla="*/ 115 w 115"/>
                <a:gd name="T11" fmla="*/ 58 h 116"/>
                <a:gd name="T12" fmla="*/ 113 w 115"/>
                <a:gd name="T13" fmla="*/ 76 h 116"/>
                <a:gd name="T14" fmla="*/ 104 w 115"/>
                <a:gd name="T15" fmla="*/ 92 h 116"/>
                <a:gd name="T16" fmla="*/ 92 w 115"/>
                <a:gd name="T17" fmla="*/ 104 h 116"/>
                <a:gd name="T18" fmla="*/ 76 w 115"/>
                <a:gd name="T19" fmla="*/ 113 h 116"/>
                <a:gd name="T20" fmla="*/ 57 w 115"/>
                <a:gd name="T21" fmla="*/ 116 h 116"/>
                <a:gd name="T22" fmla="*/ 40 w 115"/>
                <a:gd name="T23" fmla="*/ 113 h 116"/>
                <a:gd name="T24" fmla="*/ 23 w 115"/>
                <a:gd name="T25" fmla="*/ 104 h 116"/>
                <a:gd name="T26" fmla="*/ 11 w 115"/>
                <a:gd name="T27" fmla="*/ 92 h 116"/>
                <a:gd name="T28" fmla="*/ 3 w 115"/>
                <a:gd name="T29" fmla="*/ 76 h 116"/>
                <a:gd name="T30" fmla="*/ 0 w 115"/>
                <a:gd name="T31" fmla="*/ 58 h 116"/>
                <a:gd name="T32" fmla="*/ 3 w 115"/>
                <a:gd name="T33" fmla="*/ 39 h 116"/>
                <a:gd name="T34" fmla="*/ 11 w 115"/>
                <a:gd name="T35" fmla="*/ 24 h 116"/>
                <a:gd name="T36" fmla="*/ 23 w 115"/>
                <a:gd name="T37" fmla="*/ 12 h 116"/>
                <a:gd name="T38" fmla="*/ 40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2" y="12"/>
                  </a:lnTo>
                  <a:lnTo>
                    <a:pt x="104" y="24"/>
                  </a:lnTo>
                  <a:lnTo>
                    <a:pt x="113" y="39"/>
                  </a:lnTo>
                  <a:lnTo>
                    <a:pt x="115" y="58"/>
                  </a:lnTo>
                  <a:lnTo>
                    <a:pt x="113" y="76"/>
                  </a:lnTo>
                  <a:lnTo>
                    <a:pt x="104" y="92"/>
                  </a:lnTo>
                  <a:lnTo>
                    <a:pt x="92" y="104"/>
                  </a:lnTo>
                  <a:lnTo>
                    <a:pt x="76" y="113"/>
                  </a:lnTo>
                  <a:lnTo>
                    <a:pt x="57" y="116"/>
                  </a:lnTo>
                  <a:lnTo>
                    <a:pt x="40" y="113"/>
                  </a:lnTo>
                  <a:lnTo>
                    <a:pt x="23" y="104"/>
                  </a:lnTo>
                  <a:lnTo>
                    <a:pt x="11" y="92"/>
                  </a:lnTo>
                  <a:lnTo>
                    <a:pt x="3" y="76"/>
                  </a:lnTo>
                  <a:lnTo>
                    <a:pt x="0" y="58"/>
                  </a:lnTo>
                  <a:lnTo>
                    <a:pt x="3" y="39"/>
                  </a:lnTo>
                  <a:lnTo>
                    <a:pt x="11" y="24"/>
                  </a:lnTo>
                  <a:lnTo>
                    <a:pt x="23" y="12"/>
                  </a:lnTo>
                  <a:lnTo>
                    <a:pt x="40"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94638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barn(outVertical)">
                                      <p:cBhvr>
                                        <p:cTn id="7" dur="500"/>
                                        <p:tgtEl>
                                          <p:spTgt spid="129"/>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outVertical)">
                                      <p:cBhvr>
                                        <p:cTn id="10" dur="500"/>
                                        <p:tgtEl>
                                          <p:spTgt spid="12"/>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outVertical)">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icture containing outdoor, building, green, light&#10;&#10;Description automatically generated">
            <a:extLst>
              <a:ext uri="{FF2B5EF4-FFF2-40B4-BE49-F238E27FC236}">
                <a16:creationId xmlns:a16="http://schemas.microsoft.com/office/drawing/2014/main" id="{4BE3F57E-C924-452B-9634-269B03EE11C7}"/>
              </a:ext>
            </a:extLst>
          </p:cNvPr>
          <p:cNvPicPr>
            <a:picLocks noGrp="1" noChangeAspect="1"/>
          </p:cNvPicPr>
          <p:nvPr>
            <p:ph type="pic" sz="quarter" idx="10"/>
          </p:nvPr>
        </p:nvPicPr>
        <p:blipFill>
          <a:blip r:embed="rId3" cstate="print">
            <a:alphaModFix amt="85000"/>
            <a:extLst>
              <a:ext uri="{28A0092B-C50C-407E-A947-70E740481C1C}">
                <a14:useLocalDpi xmlns:a14="http://schemas.microsoft.com/office/drawing/2010/main" val="0"/>
              </a:ext>
            </a:extLst>
          </a:blip>
          <a:srcRect/>
          <a:stretch>
            <a:fillRect/>
          </a:stretch>
        </p:blipFill>
        <p:spPr/>
      </p:pic>
      <p:sp>
        <p:nvSpPr>
          <p:cNvPr id="2" name="Rectangle 1"/>
          <p:cNvSpPr/>
          <p:nvPr/>
        </p:nvSpPr>
        <p:spPr>
          <a:xfrm>
            <a:off x="2" y="1"/>
            <a:ext cx="9143998" cy="5143499"/>
          </a:xfrm>
          <a:prstGeom prst="rect">
            <a:avLst/>
          </a:prstGeom>
          <a:solidFill>
            <a:schemeClr val="tx1">
              <a:lumMod val="90000"/>
              <a:lumOff val="10000"/>
              <a:alpha val="80000"/>
            </a:schemeClr>
          </a:solidFill>
          <a:ln w="9525">
            <a:noFill/>
            <a:round/>
            <a:headEnd/>
            <a:tailEnd/>
          </a:ln>
        </p:spPr>
        <p:txBody>
          <a:bodyPr vert="horz" wrap="square" lIns="91440" tIns="45720" rIns="91440" bIns="45720" numCol="1" rtlCol="0"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5" name="Rectangle 4"/>
          <p:cNvSpPr/>
          <p:nvPr/>
        </p:nvSpPr>
        <p:spPr>
          <a:xfrm>
            <a:off x="449630" y="1061703"/>
            <a:ext cx="8047759" cy="3005951"/>
          </a:xfrm>
          <a:prstGeom prst="rect">
            <a:avLst/>
          </a:prstGeom>
        </p:spPr>
        <p:txBody>
          <a:bodyPr wrap="square" lIns="91440" tIns="45720" rIns="91440" bIns="45720" anchor="t">
            <a:spAutoFit/>
          </a:bodyPr>
          <a:lstStyle/>
          <a:p>
            <a:pPr marL="285750" lvl="0" indent="-285750">
              <a:lnSpc>
                <a:spcPct val="150000"/>
              </a:lnSpc>
              <a:buFont typeface="Wingdings" panose="05000000000000000000" pitchFamily="2" charset="2"/>
              <a:buChar char="q"/>
            </a:pPr>
            <a:r>
              <a:rPr lang="en-US" sz="1600" noProof="0" dirty="0">
                <a:solidFill>
                  <a:srgbClr val="FFFFFF"/>
                </a:solidFill>
              </a:rPr>
              <a:t>Data exchange via Transport Layer Security (TLS).</a:t>
            </a:r>
          </a:p>
          <a:p>
            <a:pPr marL="285750" lvl="0" indent="-285750">
              <a:lnSpc>
                <a:spcPct val="150000"/>
              </a:lnSpc>
              <a:buFont typeface="Wingdings" panose="05000000000000000000" pitchFamily="2" charset="2"/>
              <a:buChar char="q"/>
            </a:pPr>
            <a:r>
              <a:rPr kumimoji="0" lang="en-US" sz="1600" b="0" i="0" u="none" strike="noStrike" kern="1200" cap="none" spc="0" normalizeH="0" baseline="0" dirty="0">
                <a:ln>
                  <a:noFill/>
                </a:ln>
                <a:solidFill>
                  <a:srgbClr val="FFFFFF"/>
                </a:solidFill>
                <a:effectLst/>
                <a:uLnTx/>
                <a:uFillTx/>
                <a:latin typeface="Roboto"/>
                <a:ea typeface="+mn-ea"/>
              </a:rPr>
              <a:t>TLS</a:t>
            </a:r>
            <a:r>
              <a:rPr kumimoji="0" lang="en-US" sz="1600" b="0" i="0" u="none" strike="noStrike" kern="1200" cap="none" spc="0" normalizeH="0" dirty="0">
                <a:ln>
                  <a:noFill/>
                </a:ln>
                <a:solidFill>
                  <a:srgbClr val="FFFFFF"/>
                </a:solidFill>
                <a:effectLst/>
                <a:uLnTx/>
                <a:uFillTx/>
                <a:latin typeface="Roboto"/>
                <a:ea typeface="+mn-ea"/>
              </a:rPr>
              <a:t> is IETF standard for encryption, authentication, and integrity.</a:t>
            </a:r>
          </a:p>
          <a:p>
            <a:pPr marL="285750" lvl="0" indent="-285750">
              <a:lnSpc>
                <a:spcPct val="150000"/>
              </a:lnSpc>
              <a:buFont typeface="Wingdings" panose="05000000000000000000" pitchFamily="2" charset="2"/>
              <a:buChar char="q"/>
            </a:pPr>
            <a:r>
              <a:rPr lang="en-US" sz="1600" baseline="0" noProof="0" dirty="0">
                <a:solidFill>
                  <a:srgbClr val="FFFFFF"/>
                </a:solidFill>
                <a:latin typeface="Roboto"/>
              </a:rPr>
              <a:t>IoT</a:t>
            </a:r>
            <a:r>
              <a:rPr lang="en-US" sz="1600" noProof="0" dirty="0">
                <a:solidFill>
                  <a:srgbClr val="FFFFFF"/>
                </a:solidFill>
                <a:latin typeface="Roboto"/>
              </a:rPr>
              <a:t> SAFE embodied as Java Card applet on SIM and performs TLS operations.</a:t>
            </a:r>
          </a:p>
          <a:p>
            <a:pPr marL="285750" indent="-285750">
              <a:lnSpc>
                <a:spcPct val="150000"/>
              </a:lnSpc>
              <a:buFont typeface="Wingdings" panose="05000000000000000000" pitchFamily="2" charset="2"/>
              <a:buChar char="q"/>
            </a:pPr>
            <a:r>
              <a:rPr lang="en-US" sz="1600" dirty="0">
                <a:solidFill>
                  <a:srgbClr val="FFFFFF"/>
                </a:solidFill>
                <a:latin typeface="Roboto"/>
              </a:rPr>
              <a:t>Reduces complexity with security functions invisible to applications.</a:t>
            </a:r>
            <a:endParaRPr lang="en-US" sz="1600" dirty="0">
              <a:solidFill>
                <a:srgbClr val="FFFFFF"/>
              </a:solidFill>
              <a:latin typeface="Roboto"/>
              <a:ea typeface="Roboto"/>
            </a:endParaRPr>
          </a:p>
          <a:p>
            <a:pPr marL="285750" indent="-285750">
              <a:lnSpc>
                <a:spcPct val="150000"/>
              </a:lnSpc>
              <a:buFont typeface="Wingdings" panose="05000000000000000000" pitchFamily="2" charset="2"/>
              <a:buChar char="q"/>
            </a:pPr>
            <a:r>
              <a:rPr lang="en-US" sz="1600" dirty="0">
                <a:solidFill>
                  <a:srgbClr val="FFFFFF"/>
                </a:solidFill>
                <a:latin typeface="Roboto"/>
              </a:rPr>
              <a:t>Credentials:</a:t>
            </a:r>
          </a:p>
          <a:p>
            <a:pPr marL="628650" lvl="1" indent="-285750">
              <a:lnSpc>
                <a:spcPct val="150000"/>
              </a:lnSpc>
              <a:buFont typeface="Wingdings" panose="05000000000000000000" pitchFamily="2" charset="2"/>
              <a:buChar char="q"/>
            </a:pPr>
            <a:r>
              <a:rPr lang="en-US" sz="1600" dirty="0">
                <a:solidFill>
                  <a:srgbClr val="FFFFFF"/>
                </a:solidFill>
                <a:latin typeface="Roboto"/>
              </a:rPr>
              <a:t>Preloaded</a:t>
            </a:r>
            <a:r>
              <a:rPr lang="en-US" sz="1600" noProof="0" dirty="0">
                <a:solidFill>
                  <a:srgbClr val="FFFFFF"/>
                </a:solidFill>
                <a:latin typeface="Roboto"/>
              </a:rPr>
              <a:t> into SIM.</a:t>
            </a:r>
            <a:endParaRPr lang="en-US" dirty="0">
              <a:ea typeface="Roboto"/>
            </a:endParaRPr>
          </a:p>
          <a:p>
            <a:pPr marL="628650" lvl="1" indent="-285750">
              <a:lnSpc>
                <a:spcPct val="150000"/>
              </a:lnSpc>
              <a:buFont typeface="Wingdings" panose="05000000000000000000" pitchFamily="2" charset="2"/>
              <a:buChar char="q"/>
            </a:pPr>
            <a:r>
              <a:rPr lang="en-US" sz="1600" dirty="0">
                <a:solidFill>
                  <a:srgbClr val="FFFFFF"/>
                </a:solidFill>
                <a:latin typeface="Roboto"/>
              </a:rPr>
              <a:t>When placed into network.</a:t>
            </a:r>
            <a:endParaRPr lang="en-US" sz="1600" dirty="0">
              <a:solidFill>
                <a:srgbClr val="FFFFFF"/>
              </a:solidFill>
              <a:latin typeface="Roboto"/>
              <a:ea typeface="Roboto"/>
            </a:endParaRPr>
          </a:p>
          <a:p>
            <a:pPr marL="285750" indent="-285750">
              <a:lnSpc>
                <a:spcPct val="150000"/>
              </a:lnSpc>
              <a:buFont typeface="Wingdings" panose="05000000000000000000" pitchFamily="2" charset="2"/>
              <a:buChar char="q"/>
            </a:pPr>
            <a:r>
              <a:rPr lang="en-US" sz="1600" noProof="0" dirty="0">
                <a:solidFill>
                  <a:srgbClr val="FFFFFF"/>
                </a:solidFill>
                <a:latin typeface="Roboto"/>
              </a:rPr>
              <a:t>Secure data vault.</a:t>
            </a:r>
          </a:p>
        </p:txBody>
      </p:sp>
      <p:sp>
        <p:nvSpPr>
          <p:cNvPr id="7" name="TextBox 6"/>
          <p:cNvSpPr txBox="1"/>
          <p:nvPr/>
        </p:nvSpPr>
        <p:spPr>
          <a:xfrm>
            <a:off x="1367790" y="179486"/>
            <a:ext cx="6014720" cy="492443"/>
          </a:xfrm>
          <a:prstGeom prst="rect">
            <a:avLst/>
          </a:prstGeom>
          <a:noFill/>
        </p:spPr>
        <p:txBody>
          <a:bodyPr wrap="square" lIns="0" tIns="0" rIns="0" bIns="0" rtlCol="0" anchor="ctr">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FFFF"/>
                </a:solidFill>
                <a:effectLst/>
                <a:uLnTx/>
                <a:uFillTx/>
                <a:latin typeface="Roboto"/>
                <a:ea typeface="+mn-ea"/>
              </a:rPr>
              <a:t>IoT SAFE</a:t>
            </a:r>
            <a:endParaRPr kumimoji="0" lang="en-US" sz="3200" b="1" i="0" u="none" strike="noStrike" kern="1200" cap="none" spc="0" normalizeH="0" baseline="0" noProof="0" dirty="0">
              <a:ln>
                <a:noFill/>
              </a:ln>
              <a:solidFill>
                <a:srgbClr val="0187AD"/>
              </a:solidFill>
              <a:effectLst/>
              <a:uLnTx/>
              <a:uFillTx/>
              <a:latin typeface="Roboto"/>
              <a:ea typeface="+mn-ea"/>
            </a:endParaRPr>
          </a:p>
        </p:txBody>
      </p:sp>
      <p:grpSp>
        <p:nvGrpSpPr>
          <p:cNvPr id="8" name="Group 7">
            <a:extLst>
              <a:ext uri="{FF2B5EF4-FFF2-40B4-BE49-F238E27FC236}">
                <a16:creationId xmlns:a16="http://schemas.microsoft.com/office/drawing/2014/main" id="{B0467164-E7E0-4E20-B0F9-07C9F239E5E2}"/>
              </a:ext>
            </a:extLst>
          </p:cNvPr>
          <p:cNvGrpSpPr/>
          <p:nvPr/>
        </p:nvGrpSpPr>
        <p:grpSpPr>
          <a:xfrm>
            <a:off x="5422253" y="2857938"/>
            <a:ext cx="879487" cy="1209716"/>
            <a:chOff x="1744663" y="3473451"/>
            <a:chExt cx="401637" cy="523875"/>
          </a:xfrm>
          <a:solidFill>
            <a:schemeClr val="bg1"/>
          </a:solidFill>
        </p:grpSpPr>
        <p:sp>
          <p:nvSpPr>
            <p:cNvPr id="10" name="Freeform 264">
              <a:extLst>
                <a:ext uri="{FF2B5EF4-FFF2-40B4-BE49-F238E27FC236}">
                  <a16:creationId xmlns:a16="http://schemas.microsoft.com/office/drawing/2014/main" id="{DDA08F7C-0BA7-4302-AE30-DC192AD632EE}"/>
                </a:ext>
              </a:extLst>
            </p:cNvPr>
            <p:cNvSpPr>
              <a:spLocks noEditPoints="1"/>
            </p:cNvSpPr>
            <p:nvPr/>
          </p:nvSpPr>
          <p:spPr bwMode="auto">
            <a:xfrm>
              <a:off x="1744663" y="3473451"/>
              <a:ext cx="401637" cy="523875"/>
            </a:xfrm>
            <a:custGeom>
              <a:avLst/>
              <a:gdLst>
                <a:gd name="T0" fmla="*/ 2212 w 2534"/>
                <a:gd name="T1" fmla="*/ 3182 h 3299"/>
                <a:gd name="T2" fmla="*/ 2418 w 2534"/>
                <a:gd name="T3" fmla="*/ 2975 h 3299"/>
                <a:gd name="T4" fmla="*/ 1521 w 2534"/>
                <a:gd name="T5" fmla="*/ 3182 h 3299"/>
                <a:gd name="T6" fmla="*/ 2418 w 2534"/>
                <a:gd name="T7" fmla="*/ 2812 h 3299"/>
                <a:gd name="T8" fmla="*/ 2097 w 2534"/>
                <a:gd name="T9" fmla="*/ 2604 h 3299"/>
                <a:gd name="T10" fmla="*/ 830 w 2534"/>
                <a:gd name="T11" fmla="*/ 3182 h 3299"/>
                <a:gd name="T12" fmla="*/ 1934 w 2534"/>
                <a:gd name="T13" fmla="*/ 2604 h 3299"/>
                <a:gd name="T14" fmla="*/ 714 w 2534"/>
                <a:gd name="T15" fmla="*/ 2604 h 3299"/>
                <a:gd name="T16" fmla="*/ 143 w 2534"/>
                <a:gd name="T17" fmla="*/ 3175 h 3299"/>
                <a:gd name="T18" fmla="*/ 116 w 2534"/>
                <a:gd name="T19" fmla="*/ 3182 h 3299"/>
                <a:gd name="T20" fmla="*/ 1243 w 2534"/>
                <a:gd name="T21" fmla="*/ 2604 h 3299"/>
                <a:gd name="T22" fmla="*/ 116 w 2534"/>
                <a:gd name="T23" fmla="*/ 2604 h 3299"/>
                <a:gd name="T24" fmla="*/ 552 w 2534"/>
                <a:gd name="T25" fmla="*/ 2604 h 3299"/>
                <a:gd name="T26" fmla="*/ 116 w 2534"/>
                <a:gd name="T27" fmla="*/ 1446 h 3299"/>
                <a:gd name="T28" fmla="*/ 2418 w 2534"/>
                <a:gd name="T29" fmla="*/ 2488 h 3299"/>
                <a:gd name="T30" fmla="*/ 116 w 2534"/>
                <a:gd name="T31" fmla="*/ 1446 h 3299"/>
                <a:gd name="T32" fmla="*/ 1177 w 2534"/>
                <a:gd name="T33" fmla="*/ 118 h 3299"/>
                <a:gd name="T34" fmla="*/ 1059 w 2534"/>
                <a:gd name="T35" fmla="*/ 141 h 3299"/>
                <a:gd name="T36" fmla="*/ 950 w 2534"/>
                <a:gd name="T37" fmla="*/ 183 h 3299"/>
                <a:gd name="T38" fmla="*/ 854 w 2534"/>
                <a:gd name="T39" fmla="*/ 243 h 3299"/>
                <a:gd name="T40" fmla="*/ 772 w 2534"/>
                <a:gd name="T41" fmla="*/ 318 h 3299"/>
                <a:gd name="T42" fmla="*/ 706 w 2534"/>
                <a:gd name="T43" fmla="*/ 407 h 3299"/>
                <a:gd name="T44" fmla="*/ 661 w 2534"/>
                <a:gd name="T45" fmla="*/ 507 h 3299"/>
                <a:gd name="T46" fmla="*/ 636 w 2534"/>
                <a:gd name="T47" fmla="*/ 615 h 3299"/>
                <a:gd name="T48" fmla="*/ 633 w 2534"/>
                <a:gd name="T49" fmla="*/ 1331 h 3299"/>
                <a:gd name="T50" fmla="*/ 1843 w 2534"/>
                <a:gd name="T51" fmla="*/ 672 h 3299"/>
                <a:gd name="T52" fmla="*/ 1831 w 2534"/>
                <a:gd name="T53" fmla="*/ 559 h 3299"/>
                <a:gd name="T54" fmla="*/ 1795 w 2534"/>
                <a:gd name="T55" fmla="*/ 455 h 3299"/>
                <a:gd name="T56" fmla="*/ 1739 w 2534"/>
                <a:gd name="T57" fmla="*/ 360 h 3299"/>
                <a:gd name="T58" fmla="*/ 1665 w 2534"/>
                <a:gd name="T59" fmla="*/ 279 h 3299"/>
                <a:gd name="T60" fmla="*/ 1575 w 2534"/>
                <a:gd name="T61" fmla="*/ 211 h 3299"/>
                <a:gd name="T62" fmla="*/ 1473 w 2534"/>
                <a:gd name="T63" fmla="*/ 160 h 3299"/>
                <a:gd name="T64" fmla="*/ 1360 w 2534"/>
                <a:gd name="T65" fmla="*/ 128 h 3299"/>
                <a:gd name="T66" fmla="*/ 1238 w 2534"/>
                <a:gd name="T67" fmla="*/ 116 h 3299"/>
                <a:gd name="T68" fmla="*/ 1307 w 2534"/>
                <a:gd name="T69" fmla="*/ 3 h 3299"/>
                <a:gd name="T70" fmla="*/ 1440 w 2534"/>
                <a:gd name="T71" fmla="*/ 27 h 3299"/>
                <a:gd name="T72" fmla="*/ 1563 w 2534"/>
                <a:gd name="T73" fmla="*/ 72 h 3299"/>
                <a:gd name="T74" fmla="*/ 1673 w 2534"/>
                <a:gd name="T75" fmla="*/ 137 h 3299"/>
                <a:gd name="T76" fmla="*/ 1769 w 2534"/>
                <a:gd name="T77" fmla="*/ 218 h 3299"/>
                <a:gd name="T78" fmla="*/ 1848 w 2534"/>
                <a:gd name="T79" fmla="*/ 315 h 3299"/>
                <a:gd name="T80" fmla="*/ 1907 w 2534"/>
                <a:gd name="T81" fmla="*/ 424 h 3299"/>
                <a:gd name="T82" fmla="*/ 1944 w 2534"/>
                <a:gd name="T83" fmla="*/ 544 h 3299"/>
                <a:gd name="T84" fmla="*/ 1958 w 2534"/>
                <a:gd name="T85" fmla="*/ 672 h 3299"/>
                <a:gd name="T86" fmla="*/ 2534 w 2534"/>
                <a:gd name="T87" fmla="*/ 1331 h 3299"/>
                <a:gd name="T88" fmla="*/ 0 w 2534"/>
                <a:gd name="T89" fmla="*/ 3299 h 3299"/>
                <a:gd name="T90" fmla="*/ 519 w 2534"/>
                <a:gd name="T91" fmla="*/ 1331 h 3299"/>
                <a:gd name="T92" fmla="*/ 522 w 2534"/>
                <a:gd name="T93" fmla="*/ 607 h 3299"/>
                <a:gd name="T94" fmla="*/ 547 w 2534"/>
                <a:gd name="T95" fmla="*/ 483 h 3299"/>
                <a:gd name="T96" fmla="*/ 595 w 2534"/>
                <a:gd name="T97" fmla="*/ 369 h 3299"/>
                <a:gd name="T98" fmla="*/ 665 w 2534"/>
                <a:gd name="T99" fmla="*/ 266 h 3299"/>
                <a:gd name="T100" fmla="*/ 753 w 2534"/>
                <a:gd name="T101" fmla="*/ 176 h 3299"/>
                <a:gd name="T102" fmla="*/ 857 w 2534"/>
                <a:gd name="T103" fmla="*/ 102 h 3299"/>
                <a:gd name="T104" fmla="*/ 974 w 2534"/>
                <a:gd name="T105" fmla="*/ 47 h 3299"/>
                <a:gd name="T106" fmla="*/ 1102 w 2534"/>
                <a:gd name="T107" fmla="*/ 12 h 3299"/>
                <a:gd name="T108" fmla="*/ 1238 w 2534"/>
                <a:gd name="T109" fmla="*/ 0 h 3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34" h="3299">
                  <a:moveTo>
                    <a:pt x="2418" y="2975"/>
                  </a:moveTo>
                  <a:lnTo>
                    <a:pt x="2212" y="3182"/>
                  </a:lnTo>
                  <a:lnTo>
                    <a:pt x="2418" y="3182"/>
                  </a:lnTo>
                  <a:lnTo>
                    <a:pt x="2418" y="2975"/>
                  </a:lnTo>
                  <a:close/>
                  <a:moveTo>
                    <a:pt x="2097" y="2604"/>
                  </a:moveTo>
                  <a:lnTo>
                    <a:pt x="1521" y="3182"/>
                  </a:lnTo>
                  <a:lnTo>
                    <a:pt x="2049" y="3182"/>
                  </a:lnTo>
                  <a:lnTo>
                    <a:pt x="2418" y="2812"/>
                  </a:lnTo>
                  <a:lnTo>
                    <a:pt x="2418" y="2604"/>
                  </a:lnTo>
                  <a:lnTo>
                    <a:pt x="2097" y="2604"/>
                  </a:lnTo>
                  <a:close/>
                  <a:moveTo>
                    <a:pt x="1405" y="2604"/>
                  </a:moveTo>
                  <a:lnTo>
                    <a:pt x="830" y="3182"/>
                  </a:lnTo>
                  <a:lnTo>
                    <a:pt x="1358" y="3182"/>
                  </a:lnTo>
                  <a:lnTo>
                    <a:pt x="1934" y="2604"/>
                  </a:lnTo>
                  <a:lnTo>
                    <a:pt x="1405" y="2604"/>
                  </a:lnTo>
                  <a:close/>
                  <a:moveTo>
                    <a:pt x="714" y="2604"/>
                  </a:moveTo>
                  <a:lnTo>
                    <a:pt x="156" y="3166"/>
                  </a:lnTo>
                  <a:lnTo>
                    <a:pt x="143" y="3175"/>
                  </a:lnTo>
                  <a:lnTo>
                    <a:pt x="130" y="3181"/>
                  </a:lnTo>
                  <a:lnTo>
                    <a:pt x="116" y="3182"/>
                  </a:lnTo>
                  <a:lnTo>
                    <a:pt x="667" y="3182"/>
                  </a:lnTo>
                  <a:lnTo>
                    <a:pt x="1243" y="2604"/>
                  </a:lnTo>
                  <a:lnTo>
                    <a:pt x="714" y="2604"/>
                  </a:lnTo>
                  <a:close/>
                  <a:moveTo>
                    <a:pt x="116" y="2604"/>
                  </a:moveTo>
                  <a:lnTo>
                    <a:pt x="116" y="3043"/>
                  </a:lnTo>
                  <a:lnTo>
                    <a:pt x="552" y="2604"/>
                  </a:lnTo>
                  <a:lnTo>
                    <a:pt x="116" y="2604"/>
                  </a:lnTo>
                  <a:close/>
                  <a:moveTo>
                    <a:pt x="116" y="1446"/>
                  </a:moveTo>
                  <a:lnTo>
                    <a:pt x="116" y="2488"/>
                  </a:lnTo>
                  <a:lnTo>
                    <a:pt x="2418" y="2488"/>
                  </a:lnTo>
                  <a:lnTo>
                    <a:pt x="2418" y="1446"/>
                  </a:lnTo>
                  <a:lnTo>
                    <a:pt x="116" y="1446"/>
                  </a:lnTo>
                  <a:close/>
                  <a:moveTo>
                    <a:pt x="1238" y="116"/>
                  </a:moveTo>
                  <a:lnTo>
                    <a:pt x="1177" y="118"/>
                  </a:lnTo>
                  <a:lnTo>
                    <a:pt x="1116" y="128"/>
                  </a:lnTo>
                  <a:lnTo>
                    <a:pt x="1059" y="141"/>
                  </a:lnTo>
                  <a:lnTo>
                    <a:pt x="1002" y="160"/>
                  </a:lnTo>
                  <a:lnTo>
                    <a:pt x="950" y="183"/>
                  </a:lnTo>
                  <a:lnTo>
                    <a:pt x="900" y="211"/>
                  </a:lnTo>
                  <a:lnTo>
                    <a:pt x="854" y="243"/>
                  </a:lnTo>
                  <a:lnTo>
                    <a:pt x="811" y="279"/>
                  </a:lnTo>
                  <a:lnTo>
                    <a:pt x="772" y="318"/>
                  </a:lnTo>
                  <a:lnTo>
                    <a:pt x="737" y="360"/>
                  </a:lnTo>
                  <a:lnTo>
                    <a:pt x="706" y="407"/>
                  </a:lnTo>
                  <a:lnTo>
                    <a:pt x="682" y="455"/>
                  </a:lnTo>
                  <a:lnTo>
                    <a:pt x="661" y="507"/>
                  </a:lnTo>
                  <a:lnTo>
                    <a:pt x="646" y="559"/>
                  </a:lnTo>
                  <a:lnTo>
                    <a:pt x="636" y="615"/>
                  </a:lnTo>
                  <a:lnTo>
                    <a:pt x="633" y="672"/>
                  </a:lnTo>
                  <a:lnTo>
                    <a:pt x="633" y="1331"/>
                  </a:lnTo>
                  <a:lnTo>
                    <a:pt x="1843" y="1331"/>
                  </a:lnTo>
                  <a:lnTo>
                    <a:pt x="1843" y="672"/>
                  </a:lnTo>
                  <a:lnTo>
                    <a:pt x="1840" y="615"/>
                  </a:lnTo>
                  <a:lnTo>
                    <a:pt x="1831" y="559"/>
                  </a:lnTo>
                  <a:lnTo>
                    <a:pt x="1815" y="507"/>
                  </a:lnTo>
                  <a:lnTo>
                    <a:pt x="1795" y="455"/>
                  </a:lnTo>
                  <a:lnTo>
                    <a:pt x="1769" y="407"/>
                  </a:lnTo>
                  <a:lnTo>
                    <a:pt x="1739" y="360"/>
                  </a:lnTo>
                  <a:lnTo>
                    <a:pt x="1704" y="318"/>
                  </a:lnTo>
                  <a:lnTo>
                    <a:pt x="1665" y="279"/>
                  </a:lnTo>
                  <a:lnTo>
                    <a:pt x="1622" y="243"/>
                  </a:lnTo>
                  <a:lnTo>
                    <a:pt x="1575" y="211"/>
                  </a:lnTo>
                  <a:lnTo>
                    <a:pt x="1526" y="183"/>
                  </a:lnTo>
                  <a:lnTo>
                    <a:pt x="1473" y="160"/>
                  </a:lnTo>
                  <a:lnTo>
                    <a:pt x="1417" y="141"/>
                  </a:lnTo>
                  <a:lnTo>
                    <a:pt x="1360" y="128"/>
                  </a:lnTo>
                  <a:lnTo>
                    <a:pt x="1300" y="118"/>
                  </a:lnTo>
                  <a:lnTo>
                    <a:pt x="1238" y="116"/>
                  </a:lnTo>
                  <a:close/>
                  <a:moveTo>
                    <a:pt x="1238" y="0"/>
                  </a:moveTo>
                  <a:lnTo>
                    <a:pt x="1307" y="3"/>
                  </a:lnTo>
                  <a:lnTo>
                    <a:pt x="1374" y="12"/>
                  </a:lnTo>
                  <a:lnTo>
                    <a:pt x="1440" y="27"/>
                  </a:lnTo>
                  <a:lnTo>
                    <a:pt x="1503" y="47"/>
                  </a:lnTo>
                  <a:lnTo>
                    <a:pt x="1563" y="72"/>
                  </a:lnTo>
                  <a:lnTo>
                    <a:pt x="1619" y="102"/>
                  </a:lnTo>
                  <a:lnTo>
                    <a:pt x="1673" y="137"/>
                  </a:lnTo>
                  <a:lnTo>
                    <a:pt x="1723" y="176"/>
                  </a:lnTo>
                  <a:lnTo>
                    <a:pt x="1769" y="218"/>
                  </a:lnTo>
                  <a:lnTo>
                    <a:pt x="1811" y="266"/>
                  </a:lnTo>
                  <a:lnTo>
                    <a:pt x="1848" y="315"/>
                  </a:lnTo>
                  <a:lnTo>
                    <a:pt x="1880" y="369"/>
                  </a:lnTo>
                  <a:lnTo>
                    <a:pt x="1907" y="424"/>
                  </a:lnTo>
                  <a:lnTo>
                    <a:pt x="1929" y="483"/>
                  </a:lnTo>
                  <a:lnTo>
                    <a:pt x="1944" y="544"/>
                  </a:lnTo>
                  <a:lnTo>
                    <a:pt x="1955" y="607"/>
                  </a:lnTo>
                  <a:lnTo>
                    <a:pt x="1958" y="672"/>
                  </a:lnTo>
                  <a:lnTo>
                    <a:pt x="1958" y="1331"/>
                  </a:lnTo>
                  <a:lnTo>
                    <a:pt x="2534" y="1331"/>
                  </a:lnTo>
                  <a:lnTo>
                    <a:pt x="2534" y="3299"/>
                  </a:lnTo>
                  <a:lnTo>
                    <a:pt x="0" y="3299"/>
                  </a:lnTo>
                  <a:lnTo>
                    <a:pt x="0" y="1331"/>
                  </a:lnTo>
                  <a:lnTo>
                    <a:pt x="519" y="1331"/>
                  </a:lnTo>
                  <a:lnTo>
                    <a:pt x="519" y="672"/>
                  </a:lnTo>
                  <a:lnTo>
                    <a:pt x="522" y="607"/>
                  </a:lnTo>
                  <a:lnTo>
                    <a:pt x="531" y="544"/>
                  </a:lnTo>
                  <a:lnTo>
                    <a:pt x="547" y="483"/>
                  </a:lnTo>
                  <a:lnTo>
                    <a:pt x="569" y="424"/>
                  </a:lnTo>
                  <a:lnTo>
                    <a:pt x="595" y="369"/>
                  </a:lnTo>
                  <a:lnTo>
                    <a:pt x="628" y="315"/>
                  </a:lnTo>
                  <a:lnTo>
                    <a:pt x="665" y="266"/>
                  </a:lnTo>
                  <a:lnTo>
                    <a:pt x="707" y="218"/>
                  </a:lnTo>
                  <a:lnTo>
                    <a:pt x="753" y="176"/>
                  </a:lnTo>
                  <a:lnTo>
                    <a:pt x="802" y="137"/>
                  </a:lnTo>
                  <a:lnTo>
                    <a:pt x="857" y="102"/>
                  </a:lnTo>
                  <a:lnTo>
                    <a:pt x="913" y="72"/>
                  </a:lnTo>
                  <a:lnTo>
                    <a:pt x="974" y="47"/>
                  </a:lnTo>
                  <a:lnTo>
                    <a:pt x="1036" y="27"/>
                  </a:lnTo>
                  <a:lnTo>
                    <a:pt x="1102" y="12"/>
                  </a:lnTo>
                  <a:lnTo>
                    <a:pt x="1168" y="3"/>
                  </a:lnTo>
                  <a:lnTo>
                    <a:pt x="12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65">
              <a:extLst>
                <a:ext uri="{FF2B5EF4-FFF2-40B4-BE49-F238E27FC236}">
                  <a16:creationId xmlns:a16="http://schemas.microsoft.com/office/drawing/2014/main" id="{7030B03E-C074-41FC-8D71-04096F1C4286}"/>
                </a:ext>
              </a:extLst>
            </p:cNvPr>
            <p:cNvSpPr>
              <a:spLocks/>
            </p:cNvSpPr>
            <p:nvPr/>
          </p:nvSpPr>
          <p:spPr bwMode="auto">
            <a:xfrm>
              <a:off x="2100263" y="3748088"/>
              <a:ext cx="19050" cy="19050"/>
            </a:xfrm>
            <a:custGeom>
              <a:avLst/>
              <a:gdLst>
                <a:gd name="T0" fmla="*/ 57 w 114"/>
                <a:gd name="T1" fmla="*/ 0 h 116"/>
                <a:gd name="T2" fmla="*/ 75 w 114"/>
                <a:gd name="T3" fmla="*/ 3 h 116"/>
                <a:gd name="T4" fmla="*/ 91 w 114"/>
                <a:gd name="T5" fmla="*/ 11 h 116"/>
                <a:gd name="T6" fmla="*/ 103 w 114"/>
                <a:gd name="T7" fmla="*/ 24 h 116"/>
                <a:gd name="T8" fmla="*/ 111 w 114"/>
                <a:gd name="T9" fmla="*/ 40 h 116"/>
                <a:gd name="T10" fmla="*/ 114 w 114"/>
                <a:gd name="T11" fmla="*/ 58 h 116"/>
                <a:gd name="T12" fmla="*/ 111 w 114"/>
                <a:gd name="T13" fmla="*/ 76 h 116"/>
                <a:gd name="T14" fmla="*/ 103 w 114"/>
                <a:gd name="T15" fmla="*/ 93 h 116"/>
                <a:gd name="T16" fmla="*/ 91 w 114"/>
                <a:gd name="T17" fmla="*/ 105 h 116"/>
                <a:gd name="T18" fmla="*/ 75 w 114"/>
                <a:gd name="T19" fmla="*/ 113 h 116"/>
                <a:gd name="T20" fmla="*/ 57 w 114"/>
                <a:gd name="T21" fmla="*/ 116 h 116"/>
                <a:gd name="T22" fmla="*/ 39 w 114"/>
                <a:gd name="T23" fmla="*/ 113 h 116"/>
                <a:gd name="T24" fmla="*/ 23 w 114"/>
                <a:gd name="T25" fmla="*/ 105 h 116"/>
                <a:gd name="T26" fmla="*/ 11 w 114"/>
                <a:gd name="T27" fmla="*/ 93 h 116"/>
                <a:gd name="T28" fmla="*/ 3 w 114"/>
                <a:gd name="T29" fmla="*/ 76 h 116"/>
                <a:gd name="T30" fmla="*/ 0 w 114"/>
                <a:gd name="T31" fmla="*/ 58 h 116"/>
                <a:gd name="T32" fmla="*/ 3 w 114"/>
                <a:gd name="T33" fmla="*/ 40 h 116"/>
                <a:gd name="T34" fmla="*/ 11 w 114"/>
                <a:gd name="T35" fmla="*/ 24 h 116"/>
                <a:gd name="T36" fmla="*/ 23 w 114"/>
                <a:gd name="T37" fmla="*/ 11 h 116"/>
                <a:gd name="T38" fmla="*/ 39 w 114"/>
                <a:gd name="T39" fmla="*/ 3 h 116"/>
                <a:gd name="T40" fmla="*/ 57 w 114"/>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16">
                  <a:moveTo>
                    <a:pt x="57" y="0"/>
                  </a:moveTo>
                  <a:lnTo>
                    <a:pt x="75" y="3"/>
                  </a:lnTo>
                  <a:lnTo>
                    <a:pt x="91" y="11"/>
                  </a:lnTo>
                  <a:lnTo>
                    <a:pt x="103" y="24"/>
                  </a:lnTo>
                  <a:lnTo>
                    <a:pt x="111" y="40"/>
                  </a:lnTo>
                  <a:lnTo>
                    <a:pt x="114" y="58"/>
                  </a:lnTo>
                  <a:lnTo>
                    <a:pt x="111" y="76"/>
                  </a:lnTo>
                  <a:lnTo>
                    <a:pt x="103" y="93"/>
                  </a:lnTo>
                  <a:lnTo>
                    <a:pt x="91" y="105"/>
                  </a:lnTo>
                  <a:lnTo>
                    <a:pt x="75" y="113"/>
                  </a:lnTo>
                  <a:lnTo>
                    <a:pt x="57" y="116"/>
                  </a:lnTo>
                  <a:lnTo>
                    <a:pt x="39" y="113"/>
                  </a:lnTo>
                  <a:lnTo>
                    <a:pt x="23" y="105"/>
                  </a:lnTo>
                  <a:lnTo>
                    <a:pt x="11" y="93"/>
                  </a:lnTo>
                  <a:lnTo>
                    <a:pt x="3" y="76"/>
                  </a:lnTo>
                  <a:lnTo>
                    <a:pt x="0" y="58"/>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6">
              <a:extLst>
                <a:ext uri="{FF2B5EF4-FFF2-40B4-BE49-F238E27FC236}">
                  <a16:creationId xmlns:a16="http://schemas.microsoft.com/office/drawing/2014/main" id="{1DEF7099-1AB7-4794-8DE8-B09DCBBAC414}"/>
                </a:ext>
              </a:extLst>
            </p:cNvPr>
            <p:cNvSpPr>
              <a:spLocks/>
            </p:cNvSpPr>
            <p:nvPr/>
          </p:nvSpPr>
          <p:spPr bwMode="auto">
            <a:xfrm>
              <a:off x="2100263" y="3803651"/>
              <a:ext cx="19050" cy="19050"/>
            </a:xfrm>
            <a:custGeom>
              <a:avLst/>
              <a:gdLst>
                <a:gd name="T0" fmla="*/ 57 w 114"/>
                <a:gd name="T1" fmla="*/ 0 h 116"/>
                <a:gd name="T2" fmla="*/ 75 w 114"/>
                <a:gd name="T3" fmla="*/ 3 h 116"/>
                <a:gd name="T4" fmla="*/ 91 w 114"/>
                <a:gd name="T5" fmla="*/ 11 h 116"/>
                <a:gd name="T6" fmla="*/ 103 w 114"/>
                <a:gd name="T7" fmla="*/ 24 h 116"/>
                <a:gd name="T8" fmla="*/ 111 w 114"/>
                <a:gd name="T9" fmla="*/ 40 h 116"/>
                <a:gd name="T10" fmla="*/ 114 w 114"/>
                <a:gd name="T11" fmla="*/ 59 h 116"/>
                <a:gd name="T12" fmla="*/ 111 w 114"/>
                <a:gd name="T13" fmla="*/ 76 h 116"/>
                <a:gd name="T14" fmla="*/ 103 w 114"/>
                <a:gd name="T15" fmla="*/ 93 h 116"/>
                <a:gd name="T16" fmla="*/ 91 w 114"/>
                <a:gd name="T17" fmla="*/ 105 h 116"/>
                <a:gd name="T18" fmla="*/ 75 w 114"/>
                <a:gd name="T19" fmla="*/ 113 h 116"/>
                <a:gd name="T20" fmla="*/ 57 w 114"/>
                <a:gd name="T21" fmla="*/ 116 h 116"/>
                <a:gd name="T22" fmla="*/ 39 w 114"/>
                <a:gd name="T23" fmla="*/ 113 h 116"/>
                <a:gd name="T24" fmla="*/ 23 w 114"/>
                <a:gd name="T25" fmla="*/ 105 h 116"/>
                <a:gd name="T26" fmla="*/ 11 w 114"/>
                <a:gd name="T27" fmla="*/ 93 h 116"/>
                <a:gd name="T28" fmla="*/ 3 w 114"/>
                <a:gd name="T29" fmla="*/ 76 h 116"/>
                <a:gd name="T30" fmla="*/ 0 w 114"/>
                <a:gd name="T31" fmla="*/ 59 h 116"/>
                <a:gd name="T32" fmla="*/ 3 w 114"/>
                <a:gd name="T33" fmla="*/ 40 h 116"/>
                <a:gd name="T34" fmla="*/ 11 w 114"/>
                <a:gd name="T35" fmla="*/ 24 h 116"/>
                <a:gd name="T36" fmla="*/ 23 w 114"/>
                <a:gd name="T37" fmla="*/ 11 h 116"/>
                <a:gd name="T38" fmla="*/ 39 w 114"/>
                <a:gd name="T39" fmla="*/ 3 h 116"/>
                <a:gd name="T40" fmla="*/ 57 w 114"/>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16">
                  <a:moveTo>
                    <a:pt x="57" y="0"/>
                  </a:moveTo>
                  <a:lnTo>
                    <a:pt x="75" y="3"/>
                  </a:lnTo>
                  <a:lnTo>
                    <a:pt x="91" y="11"/>
                  </a:lnTo>
                  <a:lnTo>
                    <a:pt x="103" y="24"/>
                  </a:lnTo>
                  <a:lnTo>
                    <a:pt x="111" y="40"/>
                  </a:lnTo>
                  <a:lnTo>
                    <a:pt x="114" y="59"/>
                  </a:lnTo>
                  <a:lnTo>
                    <a:pt x="111" y="76"/>
                  </a:lnTo>
                  <a:lnTo>
                    <a:pt x="103" y="93"/>
                  </a:lnTo>
                  <a:lnTo>
                    <a:pt x="91" y="105"/>
                  </a:lnTo>
                  <a:lnTo>
                    <a:pt x="75" y="113"/>
                  </a:lnTo>
                  <a:lnTo>
                    <a:pt x="57" y="116"/>
                  </a:lnTo>
                  <a:lnTo>
                    <a:pt x="39" y="113"/>
                  </a:lnTo>
                  <a:lnTo>
                    <a:pt x="23" y="105"/>
                  </a:lnTo>
                  <a:lnTo>
                    <a:pt x="11" y="93"/>
                  </a:lnTo>
                  <a:lnTo>
                    <a:pt x="3" y="76"/>
                  </a:lnTo>
                  <a:lnTo>
                    <a:pt x="0" y="59"/>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7">
              <a:extLst>
                <a:ext uri="{FF2B5EF4-FFF2-40B4-BE49-F238E27FC236}">
                  <a16:creationId xmlns:a16="http://schemas.microsoft.com/office/drawing/2014/main" id="{BCE47621-C515-426F-8144-ECD76415092A}"/>
                </a:ext>
              </a:extLst>
            </p:cNvPr>
            <p:cNvSpPr>
              <a:spLocks/>
            </p:cNvSpPr>
            <p:nvPr/>
          </p:nvSpPr>
          <p:spPr bwMode="auto">
            <a:xfrm>
              <a:off x="1936750" y="3748088"/>
              <a:ext cx="17462" cy="19050"/>
            </a:xfrm>
            <a:custGeom>
              <a:avLst/>
              <a:gdLst>
                <a:gd name="T0" fmla="*/ 58 w 115"/>
                <a:gd name="T1" fmla="*/ 0 h 116"/>
                <a:gd name="T2" fmla="*/ 76 w 115"/>
                <a:gd name="T3" fmla="*/ 3 h 116"/>
                <a:gd name="T4" fmla="*/ 92 w 115"/>
                <a:gd name="T5" fmla="*/ 11 h 116"/>
                <a:gd name="T6" fmla="*/ 104 w 115"/>
                <a:gd name="T7" fmla="*/ 24 h 116"/>
                <a:gd name="T8" fmla="*/ 112 w 115"/>
                <a:gd name="T9" fmla="*/ 40 h 116"/>
                <a:gd name="T10" fmla="*/ 115 w 115"/>
                <a:gd name="T11" fmla="*/ 58 h 116"/>
                <a:gd name="T12" fmla="*/ 112 w 115"/>
                <a:gd name="T13" fmla="*/ 76 h 116"/>
                <a:gd name="T14" fmla="*/ 104 w 115"/>
                <a:gd name="T15" fmla="*/ 93 h 116"/>
                <a:gd name="T16" fmla="*/ 92 w 115"/>
                <a:gd name="T17" fmla="*/ 105 h 116"/>
                <a:gd name="T18" fmla="*/ 76 w 115"/>
                <a:gd name="T19" fmla="*/ 113 h 116"/>
                <a:gd name="T20" fmla="*/ 58 w 115"/>
                <a:gd name="T21" fmla="*/ 116 h 116"/>
                <a:gd name="T22" fmla="*/ 39 w 115"/>
                <a:gd name="T23" fmla="*/ 113 h 116"/>
                <a:gd name="T24" fmla="*/ 24 w 115"/>
                <a:gd name="T25" fmla="*/ 105 h 116"/>
                <a:gd name="T26" fmla="*/ 12 w 115"/>
                <a:gd name="T27" fmla="*/ 93 h 116"/>
                <a:gd name="T28" fmla="*/ 3 w 115"/>
                <a:gd name="T29" fmla="*/ 76 h 116"/>
                <a:gd name="T30" fmla="*/ 0 w 115"/>
                <a:gd name="T31" fmla="*/ 58 h 116"/>
                <a:gd name="T32" fmla="*/ 3 w 115"/>
                <a:gd name="T33" fmla="*/ 40 h 116"/>
                <a:gd name="T34" fmla="*/ 12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2" y="11"/>
                  </a:lnTo>
                  <a:lnTo>
                    <a:pt x="104" y="24"/>
                  </a:lnTo>
                  <a:lnTo>
                    <a:pt x="112" y="40"/>
                  </a:lnTo>
                  <a:lnTo>
                    <a:pt x="115" y="58"/>
                  </a:lnTo>
                  <a:lnTo>
                    <a:pt x="112" y="76"/>
                  </a:lnTo>
                  <a:lnTo>
                    <a:pt x="104" y="93"/>
                  </a:lnTo>
                  <a:lnTo>
                    <a:pt x="92" y="105"/>
                  </a:lnTo>
                  <a:lnTo>
                    <a:pt x="76" y="113"/>
                  </a:lnTo>
                  <a:lnTo>
                    <a:pt x="58" y="116"/>
                  </a:lnTo>
                  <a:lnTo>
                    <a:pt x="39" y="113"/>
                  </a:lnTo>
                  <a:lnTo>
                    <a:pt x="24" y="105"/>
                  </a:lnTo>
                  <a:lnTo>
                    <a:pt x="12" y="93"/>
                  </a:lnTo>
                  <a:lnTo>
                    <a:pt x="3" y="76"/>
                  </a:lnTo>
                  <a:lnTo>
                    <a:pt x="0" y="58"/>
                  </a:lnTo>
                  <a:lnTo>
                    <a:pt x="3" y="40"/>
                  </a:lnTo>
                  <a:lnTo>
                    <a:pt x="12"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8">
              <a:extLst>
                <a:ext uri="{FF2B5EF4-FFF2-40B4-BE49-F238E27FC236}">
                  <a16:creationId xmlns:a16="http://schemas.microsoft.com/office/drawing/2014/main" id="{2D8E127D-F553-456F-B857-E7FC5F141D4A}"/>
                </a:ext>
              </a:extLst>
            </p:cNvPr>
            <p:cNvSpPr>
              <a:spLocks/>
            </p:cNvSpPr>
            <p:nvPr/>
          </p:nvSpPr>
          <p:spPr bwMode="auto">
            <a:xfrm>
              <a:off x="1963738" y="3721101"/>
              <a:ext cx="19050" cy="19050"/>
            </a:xfrm>
            <a:custGeom>
              <a:avLst/>
              <a:gdLst>
                <a:gd name="T0" fmla="*/ 57 w 115"/>
                <a:gd name="T1" fmla="*/ 0 h 115"/>
                <a:gd name="T2" fmla="*/ 75 w 115"/>
                <a:gd name="T3" fmla="*/ 3 h 115"/>
                <a:gd name="T4" fmla="*/ 92 w 115"/>
                <a:gd name="T5" fmla="*/ 11 h 115"/>
                <a:gd name="T6" fmla="*/ 104 w 115"/>
                <a:gd name="T7" fmla="*/ 24 h 115"/>
                <a:gd name="T8" fmla="*/ 112 w 115"/>
                <a:gd name="T9" fmla="*/ 39 h 115"/>
                <a:gd name="T10" fmla="*/ 115 w 115"/>
                <a:gd name="T11" fmla="*/ 58 h 115"/>
                <a:gd name="T12" fmla="*/ 112 w 115"/>
                <a:gd name="T13" fmla="*/ 76 h 115"/>
                <a:gd name="T14" fmla="*/ 104 w 115"/>
                <a:gd name="T15" fmla="*/ 92 h 115"/>
                <a:gd name="T16" fmla="*/ 92 w 115"/>
                <a:gd name="T17" fmla="*/ 104 h 115"/>
                <a:gd name="T18" fmla="*/ 75 w 115"/>
                <a:gd name="T19" fmla="*/ 112 h 115"/>
                <a:gd name="T20" fmla="*/ 57 w 115"/>
                <a:gd name="T21" fmla="*/ 115 h 115"/>
                <a:gd name="T22" fmla="*/ 40 w 115"/>
                <a:gd name="T23" fmla="*/ 112 h 115"/>
                <a:gd name="T24" fmla="*/ 23 w 115"/>
                <a:gd name="T25" fmla="*/ 104 h 115"/>
                <a:gd name="T26" fmla="*/ 11 w 115"/>
                <a:gd name="T27" fmla="*/ 92 h 115"/>
                <a:gd name="T28" fmla="*/ 3 w 115"/>
                <a:gd name="T29" fmla="*/ 76 h 115"/>
                <a:gd name="T30" fmla="*/ 0 w 115"/>
                <a:gd name="T31" fmla="*/ 58 h 115"/>
                <a:gd name="T32" fmla="*/ 3 w 115"/>
                <a:gd name="T33" fmla="*/ 39 h 115"/>
                <a:gd name="T34" fmla="*/ 11 w 115"/>
                <a:gd name="T35" fmla="*/ 24 h 115"/>
                <a:gd name="T36" fmla="*/ 23 w 115"/>
                <a:gd name="T37" fmla="*/ 11 h 115"/>
                <a:gd name="T38" fmla="*/ 40 w 115"/>
                <a:gd name="T39" fmla="*/ 3 h 115"/>
                <a:gd name="T40" fmla="*/ 57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7" y="0"/>
                  </a:moveTo>
                  <a:lnTo>
                    <a:pt x="75" y="3"/>
                  </a:lnTo>
                  <a:lnTo>
                    <a:pt x="92" y="11"/>
                  </a:lnTo>
                  <a:lnTo>
                    <a:pt x="104" y="24"/>
                  </a:lnTo>
                  <a:lnTo>
                    <a:pt x="112" y="39"/>
                  </a:lnTo>
                  <a:lnTo>
                    <a:pt x="115" y="58"/>
                  </a:lnTo>
                  <a:lnTo>
                    <a:pt x="112" y="76"/>
                  </a:lnTo>
                  <a:lnTo>
                    <a:pt x="104" y="92"/>
                  </a:lnTo>
                  <a:lnTo>
                    <a:pt x="92" y="104"/>
                  </a:lnTo>
                  <a:lnTo>
                    <a:pt x="75" y="112"/>
                  </a:lnTo>
                  <a:lnTo>
                    <a:pt x="57" y="115"/>
                  </a:lnTo>
                  <a:lnTo>
                    <a:pt x="40" y="112"/>
                  </a:lnTo>
                  <a:lnTo>
                    <a:pt x="23" y="104"/>
                  </a:lnTo>
                  <a:lnTo>
                    <a:pt x="11" y="92"/>
                  </a:lnTo>
                  <a:lnTo>
                    <a:pt x="3" y="76"/>
                  </a:lnTo>
                  <a:lnTo>
                    <a:pt x="0" y="58"/>
                  </a:lnTo>
                  <a:lnTo>
                    <a:pt x="3" y="39"/>
                  </a:lnTo>
                  <a:lnTo>
                    <a:pt x="11" y="24"/>
                  </a:lnTo>
                  <a:lnTo>
                    <a:pt x="23" y="11"/>
                  </a:lnTo>
                  <a:lnTo>
                    <a:pt x="40"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269">
              <a:extLst>
                <a:ext uri="{FF2B5EF4-FFF2-40B4-BE49-F238E27FC236}">
                  <a16:creationId xmlns:a16="http://schemas.microsoft.com/office/drawing/2014/main" id="{2B2DD107-7FD2-46DC-A0C8-7C607C0220C7}"/>
                </a:ext>
              </a:extLst>
            </p:cNvPr>
            <p:cNvSpPr>
              <a:spLocks/>
            </p:cNvSpPr>
            <p:nvPr/>
          </p:nvSpPr>
          <p:spPr bwMode="auto">
            <a:xfrm>
              <a:off x="1963738" y="3776663"/>
              <a:ext cx="19050" cy="17463"/>
            </a:xfrm>
            <a:custGeom>
              <a:avLst/>
              <a:gdLst>
                <a:gd name="T0" fmla="*/ 57 w 115"/>
                <a:gd name="T1" fmla="*/ 0 h 115"/>
                <a:gd name="T2" fmla="*/ 75 w 115"/>
                <a:gd name="T3" fmla="*/ 2 h 115"/>
                <a:gd name="T4" fmla="*/ 92 w 115"/>
                <a:gd name="T5" fmla="*/ 10 h 115"/>
                <a:gd name="T6" fmla="*/ 104 w 115"/>
                <a:gd name="T7" fmla="*/ 24 h 115"/>
                <a:gd name="T8" fmla="*/ 112 w 115"/>
                <a:gd name="T9" fmla="*/ 39 h 115"/>
                <a:gd name="T10" fmla="*/ 115 w 115"/>
                <a:gd name="T11" fmla="*/ 58 h 115"/>
                <a:gd name="T12" fmla="*/ 112 w 115"/>
                <a:gd name="T13" fmla="*/ 76 h 115"/>
                <a:gd name="T14" fmla="*/ 104 w 115"/>
                <a:gd name="T15" fmla="*/ 92 h 115"/>
                <a:gd name="T16" fmla="*/ 92 w 115"/>
                <a:gd name="T17" fmla="*/ 104 h 115"/>
                <a:gd name="T18" fmla="*/ 75 w 115"/>
                <a:gd name="T19" fmla="*/ 112 h 115"/>
                <a:gd name="T20" fmla="*/ 57 w 115"/>
                <a:gd name="T21" fmla="*/ 115 h 115"/>
                <a:gd name="T22" fmla="*/ 40 w 115"/>
                <a:gd name="T23" fmla="*/ 112 h 115"/>
                <a:gd name="T24" fmla="*/ 23 w 115"/>
                <a:gd name="T25" fmla="*/ 104 h 115"/>
                <a:gd name="T26" fmla="*/ 11 w 115"/>
                <a:gd name="T27" fmla="*/ 92 h 115"/>
                <a:gd name="T28" fmla="*/ 3 w 115"/>
                <a:gd name="T29" fmla="*/ 76 h 115"/>
                <a:gd name="T30" fmla="*/ 0 w 115"/>
                <a:gd name="T31" fmla="*/ 58 h 115"/>
                <a:gd name="T32" fmla="*/ 3 w 115"/>
                <a:gd name="T33" fmla="*/ 39 h 115"/>
                <a:gd name="T34" fmla="*/ 11 w 115"/>
                <a:gd name="T35" fmla="*/ 24 h 115"/>
                <a:gd name="T36" fmla="*/ 23 w 115"/>
                <a:gd name="T37" fmla="*/ 10 h 115"/>
                <a:gd name="T38" fmla="*/ 40 w 115"/>
                <a:gd name="T39" fmla="*/ 2 h 115"/>
                <a:gd name="T40" fmla="*/ 57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7" y="0"/>
                  </a:moveTo>
                  <a:lnTo>
                    <a:pt x="75" y="2"/>
                  </a:lnTo>
                  <a:lnTo>
                    <a:pt x="92" y="10"/>
                  </a:lnTo>
                  <a:lnTo>
                    <a:pt x="104" y="24"/>
                  </a:lnTo>
                  <a:lnTo>
                    <a:pt x="112" y="39"/>
                  </a:lnTo>
                  <a:lnTo>
                    <a:pt x="115" y="58"/>
                  </a:lnTo>
                  <a:lnTo>
                    <a:pt x="112" y="76"/>
                  </a:lnTo>
                  <a:lnTo>
                    <a:pt x="104" y="92"/>
                  </a:lnTo>
                  <a:lnTo>
                    <a:pt x="92" y="104"/>
                  </a:lnTo>
                  <a:lnTo>
                    <a:pt x="75" y="112"/>
                  </a:lnTo>
                  <a:lnTo>
                    <a:pt x="57" y="115"/>
                  </a:lnTo>
                  <a:lnTo>
                    <a:pt x="40" y="112"/>
                  </a:lnTo>
                  <a:lnTo>
                    <a:pt x="23" y="104"/>
                  </a:lnTo>
                  <a:lnTo>
                    <a:pt x="11" y="92"/>
                  </a:lnTo>
                  <a:lnTo>
                    <a:pt x="3" y="76"/>
                  </a:lnTo>
                  <a:lnTo>
                    <a:pt x="0" y="58"/>
                  </a:lnTo>
                  <a:lnTo>
                    <a:pt x="3" y="39"/>
                  </a:lnTo>
                  <a:lnTo>
                    <a:pt x="11" y="24"/>
                  </a:lnTo>
                  <a:lnTo>
                    <a:pt x="23" y="10"/>
                  </a:lnTo>
                  <a:lnTo>
                    <a:pt x="40" y="2"/>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70">
              <a:extLst>
                <a:ext uri="{FF2B5EF4-FFF2-40B4-BE49-F238E27FC236}">
                  <a16:creationId xmlns:a16="http://schemas.microsoft.com/office/drawing/2014/main" id="{F5E99A43-CF36-486A-B7EE-D616836264CD}"/>
                </a:ext>
              </a:extLst>
            </p:cNvPr>
            <p:cNvSpPr>
              <a:spLocks/>
            </p:cNvSpPr>
            <p:nvPr/>
          </p:nvSpPr>
          <p:spPr bwMode="auto">
            <a:xfrm>
              <a:off x="1990725" y="3748088"/>
              <a:ext cx="19050" cy="19050"/>
            </a:xfrm>
            <a:custGeom>
              <a:avLst/>
              <a:gdLst>
                <a:gd name="T0" fmla="*/ 57 w 115"/>
                <a:gd name="T1" fmla="*/ 0 h 116"/>
                <a:gd name="T2" fmla="*/ 76 w 115"/>
                <a:gd name="T3" fmla="*/ 3 h 116"/>
                <a:gd name="T4" fmla="*/ 91 w 115"/>
                <a:gd name="T5" fmla="*/ 11 h 116"/>
                <a:gd name="T6" fmla="*/ 103 w 115"/>
                <a:gd name="T7" fmla="*/ 24 h 116"/>
                <a:gd name="T8" fmla="*/ 112 w 115"/>
                <a:gd name="T9" fmla="*/ 40 h 116"/>
                <a:gd name="T10" fmla="*/ 115 w 115"/>
                <a:gd name="T11" fmla="*/ 58 h 116"/>
                <a:gd name="T12" fmla="*/ 112 w 115"/>
                <a:gd name="T13" fmla="*/ 76 h 116"/>
                <a:gd name="T14" fmla="*/ 103 w 115"/>
                <a:gd name="T15" fmla="*/ 93 h 116"/>
                <a:gd name="T16" fmla="*/ 91 w 115"/>
                <a:gd name="T17" fmla="*/ 105 h 116"/>
                <a:gd name="T18" fmla="*/ 76 w 115"/>
                <a:gd name="T19" fmla="*/ 113 h 116"/>
                <a:gd name="T20" fmla="*/ 57 w 115"/>
                <a:gd name="T21" fmla="*/ 116 h 116"/>
                <a:gd name="T22" fmla="*/ 39 w 115"/>
                <a:gd name="T23" fmla="*/ 113 h 116"/>
                <a:gd name="T24" fmla="*/ 23 w 115"/>
                <a:gd name="T25" fmla="*/ 105 h 116"/>
                <a:gd name="T26" fmla="*/ 11 w 115"/>
                <a:gd name="T27" fmla="*/ 93 h 116"/>
                <a:gd name="T28" fmla="*/ 3 w 115"/>
                <a:gd name="T29" fmla="*/ 76 h 116"/>
                <a:gd name="T30" fmla="*/ 0 w 115"/>
                <a:gd name="T31" fmla="*/ 58 h 116"/>
                <a:gd name="T32" fmla="*/ 3 w 115"/>
                <a:gd name="T33" fmla="*/ 40 h 116"/>
                <a:gd name="T34" fmla="*/ 11 w 115"/>
                <a:gd name="T35" fmla="*/ 24 h 116"/>
                <a:gd name="T36" fmla="*/ 23 w 115"/>
                <a:gd name="T37" fmla="*/ 11 h 116"/>
                <a:gd name="T38" fmla="*/ 39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1" y="11"/>
                  </a:lnTo>
                  <a:lnTo>
                    <a:pt x="103" y="24"/>
                  </a:lnTo>
                  <a:lnTo>
                    <a:pt x="112" y="40"/>
                  </a:lnTo>
                  <a:lnTo>
                    <a:pt x="115" y="58"/>
                  </a:lnTo>
                  <a:lnTo>
                    <a:pt x="112" y="76"/>
                  </a:lnTo>
                  <a:lnTo>
                    <a:pt x="103" y="93"/>
                  </a:lnTo>
                  <a:lnTo>
                    <a:pt x="91" y="105"/>
                  </a:lnTo>
                  <a:lnTo>
                    <a:pt x="76" y="113"/>
                  </a:lnTo>
                  <a:lnTo>
                    <a:pt x="57" y="116"/>
                  </a:lnTo>
                  <a:lnTo>
                    <a:pt x="39" y="113"/>
                  </a:lnTo>
                  <a:lnTo>
                    <a:pt x="23" y="105"/>
                  </a:lnTo>
                  <a:lnTo>
                    <a:pt x="11" y="93"/>
                  </a:lnTo>
                  <a:lnTo>
                    <a:pt x="3" y="76"/>
                  </a:lnTo>
                  <a:lnTo>
                    <a:pt x="0" y="58"/>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271">
              <a:extLst>
                <a:ext uri="{FF2B5EF4-FFF2-40B4-BE49-F238E27FC236}">
                  <a16:creationId xmlns:a16="http://schemas.microsoft.com/office/drawing/2014/main" id="{4F754914-4A6C-4987-99C2-877A1A3A1370}"/>
                </a:ext>
              </a:extLst>
            </p:cNvPr>
            <p:cNvSpPr>
              <a:spLocks/>
            </p:cNvSpPr>
            <p:nvPr/>
          </p:nvSpPr>
          <p:spPr bwMode="auto">
            <a:xfrm>
              <a:off x="2046288" y="3748088"/>
              <a:ext cx="17462" cy="19050"/>
            </a:xfrm>
            <a:custGeom>
              <a:avLst/>
              <a:gdLst>
                <a:gd name="T0" fmla="*/ 58 w 115"/>
                <a:gd name="T1" fmla="*/ 0 h 116"/>
                <a:gd name="T2" fmla="*/ 76 w 115"/>
                <a:gd name="T3" fmla="*/ 3 h 116"/>
                <a:gd name="T4" fmla="*/ 91 w 115"/>
                <a:gd name="T5" fmla="*/ 11 h 116"/>
                <a:gd name="T6" fmla="*/ 104 w 115"/>
                <a:gd name="T7" fmla="*/ 24 h 116"/>
                <a:gd name="T8" fmla="*/ 112 w 115"/>
                <a:gd name="T9" fmla="*/ 40 h 116"/>
                <a:gd name="T10" fmla="*/ 115 w 115"/>
                <a:gd name="T11" fmla="*/ 58 h 116"/>
                <a:gd name="T12" fmla="*/ 112 w 115"/>
                <a:gd name="T13" fmla="*/ 76 h 116"/>
                <a:gd name="T14" fmla="*/ 104 w 115"/>
                <a:gd name="T15" fmla="*/ 93 h 116"/>
                <a:gd name="T16" fmla="*/ 91 w 115"/>
                <a:gd name="T17" fmla="*/ 105 h 116"/>
                <a:gd name="T18" fmla="*/ 76 w 115"/>
                <a:gd name="T19" fmla="*/ 113 h 116"/>
                <a:gd name="T20" fmla="*/ 58 w 115"/>
                <a:gd name="T21" fmla="*/ 116 h 116"/>
                <a:gd name="T22" fmla="*/ 39 w 115"/>
                <a:gd name="T23" fmla="*/ 113 h 116"/>
                <a:gd name="T24" fmla="*/ 24 w 115"/>
                <a:gd name="T25" fmla="*/ 105 h 116"/>
                <a:gd name="T26" fmla="*/ 11 w 115"/>
                <a:gd name="T27" fmla="*/ 93 h 116"/>
                <a:gd name="T28" fmla="*/ 3 w 115"/>
                <a:gd name="T29" fmla="*/ 76 h 116"/>
                <a:gd name="T30" fmla="*/ 0 w 115"/>
                <a:gd name="T31" fmla="*/ 58 h 116"/>
                <a:gd name="T32" fmla="*/ 3 w 115"/>
                <a:gd name="T33" fmla="*/ 40 h 116"/>
                <a:gd name="T34" fmla="*/ 11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1" y="11"/>
                  </a:lnTo>
                  <a:lnTo>
                    <a:pt x="104" y="24"/>
                  </a:lnTo>
                  <a:lnTo>
                    <a:pt x="112" y="40"/>
                  </a:lnTo>
                  <a:lnTo>
                    <a:pt x="115" y="58"/>
                  </a:lnTo>
                  <a:lnTo>
                    <a:pt x="112" y="76"/>
                  </a:lnTo>
                  <a:lnTo>
                    <a:pt x="104" y="93"/>
                  </a:lnTo>
                  <a:lnTo>
                    <a:pt x="91" y="105"/>
                  </a:lnTo>
                  <a:lnTo>
                    <a:pt x="76" y="113"/>
                  </a:lnTo>
                  <a:lnTo>
                    <a:pt x="58" y="116"/>
                  </a:lnTo>
                  <a:lnTo>
                    <a:pt x="39" y="113"/>
                  </a:lnTo>
                  <a:lnTo>
                    <a:pt x="24" y="105"/>
                  </a:lnTo>
                  <a:lnTo>
                    <a:pt x="11" y="93"/>
                  </a:lnTo>
                  <a:lnTo>
                    <a:pt x="3" y="76"/>
                  </a:lnTo>
                  <a:lnTo>
                    <a:pt x="0" y="58"/>
                  </a:lnTo>
                  <a:lnTo>
                    <a:pt x="3" y="40"/>
                  </a:lnTo>
                  <a:lnTo>
                    <a:pt x="11"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72">
              <a:extLst>
                <a:ext uri="{FF2B5EF4-FFF2-40B4-BE49-F238E27FC236}">
                  <a16:creationId xmlns:a16="http://schemas.microsoft.com/office/drawing/2014/main" id="{848E4888-5ED3-49BB-9F71-55C7538CA081}"/>
                </a:ext>
              </a:extLst>
            </p:cNvPr>
            <p:cNvSpPr>
              <a:spLocks/>
            </p:cNvSpPr>
            <p:nvPr/>
          </p:nvSpPr>
          <p:spPr bwMode="auto">
            <a:xfrm>
              <a:off x="2019300" y="3721101"/>
              <a:ext cx="17462" cy="19050"/>
            </a:xfrm>
            <a:custGeom>
              <a:avLst/>
              <a:gdLst>
                <a:gd name="T0" fmla="*/ 58 w 116"/>
                <a:gd name="T1" fmla="*/ 0 h 115"/>
                <a:gd name="T2" fmla="*/ 76 w 116"/>
                <a:gd name="T3" fmla="*/ 3 h 115"/>
                <a:gd name="T4" fmla="*/ 92 w 116"/>
                <a:gd name="T5" fmla="*/ 11 h 115"/>
                <a:gd name="T6" fmla="*/ 105 w 116"/>
                <a:gd name="T7" fmla="*/ 24 h 115"/>
                <a:gd name="T8" fmla="*/ 113 w 116"/>
                <a:gd name="T9" fmla="*/ 39 h 115"/>
                <a:gd name="T10" fmla="*/ 116 w 116"/>
                <a:gd name="T11" fmla="*/ 58 h 115"/>
                <a:gd name="T12" fmla="*/ 113 w 116"/>
                <a:gd name="T13" fmla="*/ 76 h 115"/>
                <a:gd name="T14" fmla="*/ 105 w 116"/>
                <a:gd name="T15" fmla="*/ 92 h 115"/>
                <a:gd name="T16" fmla="*/ 92 w 116"/>
                <a:gd name="T17" fmla="*/ 104 h 115"/>
                <a:gd name="T18" fmla="*/ 76 w 116"/>
                <a:gd name="T19" fmla="*/ 112 h 115"/>
                <a:gd name="T20" fmla="*/ 58 w 116"/>
                <a:gd name="T21" fmla="*/ 115 h 115"/>
                <a:gd name="T22" fmla="*/ 40 w 116"/>
                <a:gd name="T23" fmla="*/ 112 h 115"/>
                <a:gd name="T24" fmla="*/ 24 w 116"/>
                <a:gd name="T25" fmla="*/ 104 h 115"/>
                <a:gd name="T26" fmla="*/ 11 w 116"/>
                <a:gd name="T27" fmla="*/ 92 h 115"/>
                <a:gd name="T28" fmla="*/ 3 w 116"/>
                <a:gd name="T29" fmla="*/ 76 h 115"/>
                <a:gd name="T30" fmla="*/ 0 w 116"/>
                <a:gd name="T31" fmla="*/ 58 h 115"/>
                <a:gd name="T32" fmla="*/ 3 w 116"/>
                <a:gd name="T33" fmla="*/ 39 h 115"/>
                <a:gd name="T34" fmla="*/ 11 w 116"/>
                <a:gd name="T35" fmla="*/ 24 h 115"/>
                <a:gd name="T36" fmla="*/ 24 w 116"/>
                <a:gd name="T37" fmla="*/ 11 h 115"/>
                <a:gd name="T38" fmla="*/ 40 w 116"/>
                <a:gd name="T39" fmla="*/ 3 h 115"/>
                <a:gd name="T40" fmla="*/ 58 w 116"/>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5">
                  <a:moveTo>
                    <a:pt x="58" y="0"/>
                  </a:moveTo>
                  <a:lnTo>
                    <a:pt x="76" y="3"/>
                  </a:lnTo>
                  <a:lnTo>
                    <a:pt x="92" y="11"/>
                  </a:lnTo>
                  <a:lnTo>
                    <a:pt x="105" y="24"/>
                  </a:lnTo>
                  <a:lnTo>
                    <a:pt x="113" y="39"/>
                  </a:lnTo>
                  <a:lnTo>
                    <a:pt x="116" y="58"/>
                  </a:lnTo>
                  <a:lnTo>
                    <a:pt x="113" y="76"/>
                  </a:lnTo>
                  <a:lnTo>
                    <a:pt x="105" y="92"/>
                  </a:lnTo>
                  <a:lnTo>
                    <a:pt x="92" y="104"/>
                  </a:lnTo>
                  <a:lnTo>
                    <a:pt x="76" y="112"/>
                  </a:lnTo>
                  <a:lnTo>
                    <a:pt x="58" y="115"/>
                  </a:lnTo>
                  <a:lnTo>
                    <a:pt x="40" y="112"/>
                  </a:lnTo>
                  <a:lnTo>
                    <a:pt x="24" y="104"/>
                  </a:lnTo>
                  <a:lnTo>
                    <a:pt x="11" y="92"/>
                  </a:lnTo>
                  <a:lnTo>
                    <a:pt x="3" y="76"/>
                  </a:lnTo>
                  <a:lnTo>
                    <a:pt x="0" y="58"/>
                  </a:lnTo>
                  <a:lnTo>
                    <a:pt x="3" y="39"/>
                  </a:lnTo>
                  <a:lnTo>
                    <a:pt x="11"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73">
              <a:extLst>
                <a:ext uri="{FF2B5EF4-FFF2-40B4-BE49-F238E27FC236}">
                  <a16:creationId xmlns:a16="http://schemas.microsoft.com/office/drawing/2014/main" id="{ADBC8DFA-3D3E-424C-9A45-6002BB24D928}"/>
                </a:ext>
              </a:extLst>
            </p:cNvPr>
            <p:cNvSpPr>
              <a:spLocks/>
            </p:cNvSpPr>
            <p:nvPr/>
          </p:nvSpPr>
          <p:spPr bwMode="auto">
            <a:xfrm>
              <a:off x="2073275" y="3721101"/>
              <a:ext cx="19050" cy="19050"/>
            </a:xfrm>
            <a:custGeom>
              <a:avLst/>
              <a:gdLst>
                <a:gd name="T0" fmla="*/ 59 w 115"/>
                <a:gd name="T1" fmla="*/ 0 h 115"/>
                <a:gd name="T2" fmla="*/ 76 w 115"/>
                <a:gd name="T3" fmla="*/ 3 h 115"/>
                <a:gd name="T4" fmla="*/ 93 w 115"/>
                <a:gd name="T5" fmla="*/ 11 h 115"/>
                <a:gd name="T6" fmla="*/ 105 w 115"/>
                <a:gd name="T7" fmla="*/ 24 h 115"/>
                <a:gd name="T8" fmla="*/ 113 w 115"/>
                <a:gd name="T9" fmla="*/ 39 h 115"/>
                <a:gd name="T10" fmla="*/ 115 w 115"/>
                <a:gd name="T11" fmla="*/ 58 h 115"/>
                <a:gd name="T12" fmla="*/ 113 w 115"/>
                <a:gd name="T13" fmla="*/ 76 h 115"/>
                <a:gd name="T14" fmla="*/ 105 w 115"/>
                <a:gd name="T15" fmla="*/ 92 h 115"/>
                <a:gd name="T16" fmla="*/ 93 w 115"/>
                <a:gd name="T17" fmla="*/ 104 h 115"/>
                <a:gd name="T18" fmla="*/ 76 w 115"/>
                <a:gd name="T19" fmla="*/ 112 h 115"/>
                <a:gd name="T20" fmla="*/ 59 w 115"/>
                <a:gd name="T21" fmla="*/ 115 h 115"/>
                <a:gd name="T22" fmla="*/ 40 w 115"/>
                <a:gd name="T23" fmla="*/ 112 h 115"/>
                <a:gd name="T24" fmla="*/ 24 w 115"/>
                <a:gd name="T25" fmla="*/ 104 h 115"/>
                <a:gd name="T26" fmla="*/ 12 w 115"/>
                <a:gd name="T27" fmla="*/ 92 h 115"/>
                <a:gd name="T28" fmla="*/ 3 w 115"/>
                <a:gd name="T29" fmla="*/ 76 h 115"/>
                <a:gd name="T30" fmla="*/ 0 w 115"/>
                <a:gd name="T31" fmla="*/ 58 h 115"/>
                <a:gd name="T32" fmla="*/ 3 w 115"/>
                <a:gd name="T33" fmla="*/ 39 h 115"/>
                <a:gd name="T34" fmla="*/ 12 w 115"/>
                <a:gd name="T35" fmla="*/ 24 h 115"/>
                <a:gd name="T36" fmla="*/ 24 w 115"/>
                <a:gd name="T37" fmla="*/ 11 h 115"/>
                <a:gd name="T38" fmla="*/ 40 w 115"/>
                <a:gd name="T39" fmla="*/ 3 h 115"/>
                <a:gd name="T40" fmla="*/ 59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9" y="0"/>
                  </a:moveTo>
                  <a:lnTo>
                    <a:pt x="76" y="3"/>
                  </a:lnTo>
                  <a:lnTo>
                    <a:pt x="93" y="11"/>
                  </a:lnTo>
                  <a:lnTo>
                    <a:pt x="105" y="24"/>
                  </a:lnTo>
                  <a:lnTo>
                    <a:pt x="113" y="39"/>
                  </a:lnTo>
                  <a:lnTo>
                    <a:pt x="115" y="58"/>
                  </a:lnTo>
                  <a:lnTo>
                    <a:pt x="113" y="76"/>
                  </a:lnTo>
                  <a:lnTo>
                    <a:pt x="105" y="92"/>
                  </a:lnTo>
                  <a:lnTo>
                    <a:pt x="93" y="104"/>
                  </a:lnTo>
                  <a:lnTo>
                    <a:pt x="76" y="112"/>
                  </a:lnTo>
                  <a:lnTo>
                    <a:pt x="59" y="115"/>
                  </a:lnTo>
                  <a:lnTo>
                    <a:pt x="40" y="112"/>
                  </a:lnTo>
                  <a:lnTo>
                    <a:pt x="24" y="104"/>
                  </a:lnTo>
                  <a:lnTo>
                    <a:pt x="12" y="92"/>
                  </a:lnTo>
                  <a:lnTo>
                    <a:pt x="3" y="76"/>
                  </a:lnTo>
                  <a:lnTo>
                    <a:pt x="0" y="58"/>
                  </a:lnTo>
                  <a:lnTo>
                    <a:pt x="3" y="39"/>
                  </a:lnTo>
                  <a:lnTo>
                    <a:pt x="12" y="24"/>
                  </a:lnTo>
                  <a:lnTo>
                    <a:pt x="24" y="11"/>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74">
              <a:extLst>
                <a:ext uri="{FF2B5EF4-FFF2-40B4-BE49-F238E27FC236}">
                  <a16:creationId xmlns:a16="http://schemas.microsoft.com/office/drawing/2014/main" id="{38F05159-BDAF-4D26-9913-8EA223FBE861}"/>
                </a:ext>
              </a:extLst>
            </p:cNvPr>
            <p:cNvSpPr>
              <a:spLocks/>
            </p:cNvSpPr>
            <p:nvPr/>
          </p:nvSpPr>
          <p:spPr bwMode="auto">
            <a:xfrm>
              <a:off x="2019300" y="3776663"/>
              <a:ext cx="17462" cy="17463"/>
            </a:xfrm>
            <a:custGeom>
              <a:avLst/>
              <a:gdLst>
                <a:gd name="T0" fmla="*/ 58 w 116"/>
                <a:gd name="T1" fmla="*/ 0 h 115"/>
                <a:gd name="T2" fmla="*/ 76 w 116"/>
                <a:gd name="T3" fmla="*/ 2 h 115"/>
                <a:gd name="T4" fmla="*/ 92 w 116"/>
                <a:gd name="T5" fmla="*/ 10 h 115"/>
                <a:gd name="T6" fmla="*/ 105 w 116"/>
                <a:gd name="T7" fmla="*/ 24 h 115"/>
                <a:gd name="T8" fmla="*/ 113 w 116"/>
                <a:gd name="T9" fmla="*/ 39 h 115"/>
                <a:gd name="T10" fmla="*/ 116 w 116"/>
                <a:gd name="T11" fmla="*/ 58 h 115"/>
                <a:gd name="T12" fmla="*/ 113 w 116"/>
                <a:gd name="T13" fmla="*/ 76 h 115"/>
                <a:gd name="T14" fmla="*/ 105 w 116"/>
                <a:gd name="T15" fmla="*/ 92 h 115"/>
                <a:gd name="T16" fmla="*/ 92 w 116"/>
                <a:gd name="T17" fmla="*/ 104 h 115"/>
                <a:gd name="T18" fmla="*/ 76 w 116"/>
                <a:gd name="T19" fmla="*/ 112 h 115"/>
                <a:gd name="T20" fmla="*/ 58 w 116"/>
                <a:gd name="T21" fmla="*/ 115 h 115"/>
                <a:gd name="T22" fmla="*/ 40 w 116"/>
                <a:gd name="T23" fmla="*/ 112 h 115"/>
                <a:gd name="T24" fmla="*/ 24 w 116"/>
                <a:gd name="T25" fmla="*/ 104 h 115"/>
                <a:gd name="T26" fmla="*/ 11 w 116"/>
                <a:gd name="T27" fmla="*/ 92 h 115"/>
                <a:gd name="T28" fmla="*/ 3 w 116"/>
                <a:gd name="T29" fmla="*/ 76 h 115"/>
                <a:gd name="T30" fmla="*/ 0 w 116"/>
                <a:gd name="T31" fmla="*/ 58 h 115"/>
                <a:gd name="T32" fmla="*/ 3 w 116"/>
                <a:gd name="T33" fmla="*/ 39 h 115"/>
                <a:gd name="T34" fmla="*/ 11 w 116"/>
                <a:gd name="T35" fmla="*/ 24 h 115"/>
                <a:gd name="T36" fmla="*/ 24 w 116"/>
                <a:gd name="T37" fmla="*/ 10 h 115"/>
                <a:gd name="T38" fmla="*/ 40 w 116"/>
                <a:gd name="T39" fmla="*/ 2 h 115"/>
                <a:gd name="T40" fmla="*/ 58 w 116"/>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5">
                  <a:moveTo>
                    <a:pt x="58" y="0"/>
                  </a:moveTo>
                  <a:lnTo>
                    <a:pt x="76" y="2"/>
                  </a:lnTo>
                  <a:lnTo>
                    <a:pt x="92" y="10"/>
                  </a:lnTo>
                  <a:lnTo>
                    <a:pt x="105" y="24"/>
                  </a:lnTo>
                  <a:lnTo>
                    <a:pt x="113" y="39"/>
                  </a:lnTo>
                  <a:lnTo>
                    <a:pt x="116" y="58"/>
                  </a:lnTo>
                  <a:lnTo>
                    <a:pt x="113" y="76"/>
                  </a:lnTo>
                  <a:lnTo>
                    <a:pt x="105" y="92"/>
                  </a:lnTo>
                  <a:lnTo>
                    <a:pt x="92" y="104"/>
                  </a:lnTo>
                  <a:lnTo>
                    <a:pt x="76" y="112"/>
                  </a:lnTo>
                  <a:lnTo>
                    <a:pt x="58" y="115"/>
                  </a:lnTo>
                  <a:lnTo>
                    <a:pt x="40" y="112"/>
                  </a:lnTo>
                  <a:lnTo>
                    <a:pt x="24" y="104"/>
                  </a:lnTo>
                  <a:lnTo>
                    <a:pt x="11" y="92"/>
                  </a:lnTo>
                  <a:lnTo>
                    <a:pt x="3" y="76"/>
                  </a:lnTo>
                  <a:lnTo>
                    <a:pt x="0" y="58"/>
                  </a:lnTo>
                  <a:lnTo>
                    <a:pt x="3" y="39"/>
                  </a:lnTo>
                  <a:lnTo>
                    <a:pt x="11" y="24"/>
                  </a:lnTo>
                  <a:lnTo>
                    <a:pt x="24" y="10"/>
                  </a:lnTo>
                  <a:lnTo>
                    <a:pt x="40"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75">
              <a:extLst>
                <a:ext uri="{FF2B5EF4-FFF2-40B4-BE49-F238E27FC236}">
                  <a16:creationId xmlns:a16="http://schemas.microsoft.com/office/drawing/2014/main" id="{B5069430-4E71-42D2-A2C1-1460855190B3}"/>
                </a:ext>
              </a:extLst>
            </p:cNvPr>
            <p:cNvSpPr>
              <a:spLocks/>
            </p:cNvSpPr>
            <p:nvPr/>
          </p:nvSpPr>
          <p:spPr bwMode="auto">
            <a:xfrm>
              <a:off x="2073275" y="3776663"/>
              <a:ext cx="19050" cy="17463"/>
            </a:xfrm>
            <a:custGeom>
              <a:avLst/>
              <a:gdLst>
                <a:gd name="T0" fmla="*/ 59 w 115"/>
                <a:gd name="T1" fmla="*/ 0 h 115"/>
                <a:gd name="T2" fmla="*/ 76 w 115"/>
                <a:gd name="T3" fmla="*/ 2 h 115"/>
                <a:gd name="T4" fmla="*/ 93 w 115"/>
                <a:gd name="T5" fmla="*/ 10 h 115"/>
                <a:gd name="T6" fmla="*/ 105 w 115"/>
                <a:gd name="T7" fmla="*/ 24 h 115"/>
                <a:gd name="T8" fmla="*/ 113 w 115"/>
                <a:gd name="T9" fmla="*/ 39 h 115"/>
                <a:gd name="T10" fmla="*/ 115 w 115"/>
                <a:gd name="T11" fmla="*/ 58 h 115"/>
                <a:gd name="T12" fmla="*/ 113 w 115"/>
                <a:gd name="T13" fmla="*/ 76 h 115"/>
                <a:gd name="T14" fmla="*/ 105 w 115"/>
                <a:gd name="T15" fmla="*/ 92 h 115"/>
                <a:gd name="T16" fmla="*/ 93 w 115"/>
                <a:gd name="T17" fmla="*/ 104 h 115"/>
                <a:gd name="T18" fmla="*/ 76 w 115"/>
                <a:gd name="T19" fmla="*/ 112 h 115"/>
                <a:gd name="T20" fmla="*/ 59 w 115"/>
                <a:gd name="T21" fmla="*/ 115 h 115"/>
                <a:gd name="T22" fmla="*/ 40 w 115"/>
                <a:gd name="T23" fmla="*/ 112 h 115"/>
                <a:gd name="T24" fmla="*/ 24 w 115"/>
                <a:gd name="T25" fmla="*/ 104 h 115"/>
                <a:gd name="T26" fmla="*/ 12 w 115"/>
                <a:gd name="T27" fmla="*/ 92 h 115"/>
                <a:gd name="T28" fmla="*/ 3 w 115"/>
                <a:gd name="T29" fmla="*/ 76 h 115"/>
                <a:gd name="T30" fmla="*/ 0 w 115"/>
                <a:gd name="T31" fmla="*/ 58 h 115"/>
                <a:gd name="T32" fmla="*/ 3 w 115"/>
                <a:gd name="T33" fmla="*/ 39 h 115"/>
                <a:gd name="T34" fmla="*/ 12 w 115"/>
                <a:gd name="T35" fmla="*/ 24 h 115"/>
                <a:gd name="T36" fmla="*/ 24 w 115"/>
                <a:gd name="T37" fmla="*/ 10 h 115"/>
                <a:gd name="T38" fmla="*/ 40 w 115"/>
                <a:gd name="T39" fmla="*/ 2 h 115"/>
                <a:gd name="T40" fmla="*/ 59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9" y="0"/>
                  </a:moveTo>
                  <a:lnTo>
                    <a:pt x="76" y="2"/>
                  </a:lnTo>
                  <a:lnTo>
                    <a:pt x="93" y="10"/>
                  </a:lnTo>
                  <a:lnTo>
                    <a:pt x="105" y="24"/>
                  </a:lnTo>
                  <a:lnTo>
                    <a:pt x="113" y="39"/>
                  </a:lnTo>
                  <a:lnTo>
                    <a:pt x="115" y="58"/>
                  </a:lnTo>
                  <a:lnTo>
                    <a:pt x="113" y="76"/>
                  </a:lnTo>
                  <a:lnTo>
                    <a:pt x="105" y="92"/>
                  </a:lnTo>
                  <a:lnTo>
                    <a:pt x="93" y="104"/>
                  </a:lnTo>
                  <a:lnTo>
                    <a:pt x="76" y="112"/>
                  </a:lnTo>
                  <a:lnTo>
                    <a:pt x="59" y="115"/>
                  </a:lnTo>
                  <a:lnTo>
                    <a:pt x="40" y="112"/>
                  </a:lnTo>
                  <a:lnTo>
                    <a:pt x="24" y="104"/>
                  </a:lnTo>
                  <a:lnTo>
                    <a:pt x="12" y="92"/>
                  </a:lnTo>
                  <a:lnTo>
                    <a:pt x="3" y="76"/>
                  </a:lnTo>
                  <a:lnTo>
                    <a:pt x="0" y="58"/>
                  </a:lnTo>
                  <a:lnTo>
                    <a:pt x="3" y="39"/>
                  </a:lnTo>
                  <a:lnTo>
                    <a:pt x="12" y="24"/>
                  </a:lnTo>
                  <a:lnTo>
                    <a:pt x="24" y="10"/>
                  </a:lnTo>
                  <a:lnTo>
                    <a:pt x="40" y="2"/>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76">
              <a:extLst>
                <a:ext uri="{FF2B5EF4-FFF2-40B4-BE49-F238E27FC236}">
                  <a16:creationId xmlns:a16="http://schemas.microsoft.com/office/drawing/2014/main" id="{55322DD7-F2DD-4050-AEAB-D2637F529D78}"/>
                </a:ext>
              </a:extLst>
            </p:cNvPr>
            <p:cNvSpPr>
              <a:spLocks/>
            </p:cNvSpPr>
            <p:nvPr/>
          </p:nvSpPr>
          <p:spPr bwMode="auto">
            <a:xfrm>
              <a:off x="1936750" y="3803651"/>
              <a:ext cx="17462" cy="19050"/>
            </a:xfrm>
            <a:custGeom>
              <a:avLst/>
              <a:gdLst>
                <a:gd name="T0" fmla="*/ 58 w 115"/>
                <a:gd name="T1" fmla="*/ 0 h 116"/>
                <a:gd name="T2" fmla="*/ 76 w 115"/>
                <a:gd name="T3" fmla="*/ 3 h 116"/>
                <a:gd name="T4" fmla="*/ 92 w 115"/>
                <a:gd name="T5" fmla="*/ 11 h 116"/>
                <a:gd name="T6" fmla="*/ 104 w 115"/>
                <a:gd name="T7" fmla="*/ 24 h 116"/>
                <a:gd name="T8" fmla="*/ 112 w 115"/>
                <a:gd name="T9" fmla="*/ 40 h 116"/>
                <a:gd name="T10" fmla="*/ 115 w 115"/>
                <a:gd name="T11" fmla="*/ 59 h 116"/>
                <a:gd name="T12" fmla="*/ 112 w 115"/>
                <a:gd name="T13" fmla="*/ 76 h 116"/>
                <a:gd name="T14" fmla="*/ 104 w 115"/>
                <a:gd name="T15" fmla="*/ 93 h 116"/>
                <a:gd name="T16" fmla="*/ 92 w 115"/>
                <a:gd name="T17" fmla="*/ 105 h 116"/>
                <a:gd name="T18" fmla="*/ 76 w 115"/>
                <a:gd name="T19" fmla="*/ 113 h 116"/>
                <a:gd name="T20" fmla="*/ 58 w 115"/>
                <a:gd name="T21" fmla="*/ 116 h 116"/>
                <a:gd name="T22" fmla="*/ 39 w 115"/>
                <a:gd name="T23" fmla="*/ 113 h 116"/>
                <a:gd name="T24" fmla="*/ 24 w 115"/>
                <a:gd name="T25" fmla="*/ 105 h 116"/>
                <a:gd name="T26" fmla="*/ 12 w 115"/>
                <a:gd name="T27" fmla="*/ 93 h 116"/>
                <a:gd name="T28" fmla="*/ 3 w 115"/>
                <a:gd name="T29" fmla="*/ 76 h 116"/>
                <a:gd name="T30" fmla="*/ 0 w 115"/>
                <a:gd name="T31" fmla="*/ 59 h 116"/>
                <a:gd name="T32" fmla="*/ 3 w 115"/>
                <a:gd name="T33" fmla="*/ 40 h 116"/>
                <a:gd name="T34" fmla="*/ 12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2" y="11"/>
                  </a:lnTo>
                  <a:lnTo>
                    <a:pt x="104" y="24"/>
                  </a:lnTo>
                  <a:lnTo>
                    <a:pt x="112" y="40"/>
                  </a:lnTo>
                  <a:lnTo>
                    <a:pt x="115" y="59"/>
                  </a:lnTo>
                  <a:lnTo>
                    <a:pt x="112" y="76"/>
                  </a:lnTo>
                  <a:lnTo>
                    <a:pt x="104" y="93"/>
                  </a:lnTo>
                  <a:lnTo>
                    <a:pt x="92" y="105"/>
                  </a:lnTo>
                  <a:lnTo>
                    <a:pt x="76" y="113"/>
                  </a:lnTo>
                  <a:lnTo>
                    <a:pt x="58" y="116"/>
                  </a:lnTo>
                  <a:lnTo>
                    <a:pt x="39" y="113"/>
                  </a:lnTo>
                  <a:lnTo>
                    <a:pt x="24" y="105"/>
                  </a:lnTo>
                  <a:lnTo>
                    <a:pt x="12" y="93"/>
                  </a:lnTo>
                  <a:lnTo>
                    <a:pt x="3" y="76"/>
                  </a:lnTo>
                  <a:lnTo>
                    <a:pt x="0" y="59"/>
                  </a:lnTo>
                  <a:lnTo>
                    <a:pt x="3" y="40"/>
                  </a:lnTo>
                  <a:lnTo>
                    <a:pt x="12"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77">
              <a:extLst>
                <a:ext uri="{FF2B5EF4-FFF2-40B4-BE49-F238E27FC236}">
                  <a16:creationId xmlns:a16="http://schemas.microsoft.com/office/drawing/2014/main" id="{72653893-3A9E-421C-976B-6A2A13A6BC24}"/>
                </a:ext>
              </a:extLst>
            </p:cNvPr>
            <p:cNvSpPr>
              <a:spLocks/>
            </p:cNvSpPr>
            <p:nvPr/>
          </p:nvSpPr>
          <p:spPr bwMode="auto">
            <a:xfrm>
              <a:off x="1963738" y="3832226"/>
              <a:ext cx="19050" cy="17463"/>
            </a:xfrm>
            <a:custGeom>
              <a:avLst/>
              <a:gdLst>
                <a:gd name="T0" fmla="*/ 57 w 115"/>
                <a:gd name="T1" fmla="*/ 0 h 116"/>
                <a:gd name="T2" fmla="*/ 75 w 115"/>
                <a:gd name="T3" fmla="*/ 3 h 116"/>
                <a:gd name="T4" fmla="*/ 92 w 115"/>
                <a:gd name="T5" fmla="*/ 12 h 116"/>
                <a:gd name="T6" fmla="*/ 104 w 115"/>
                <a:gd name="T7" fmla="*/ 24 h 116"/>
                <a:gd name="T8" fmla="*/ 112 w 115"/>
                <a:gd name="T9" fmla="*/ 39 h 116"/>
                <a:gd name="T10" fmla="*/ 115 w 115"/>
                <a:gd name="T11" fmla="*/ 58 h 116"/>
                <a:gd name="T12" fmla="*/ 112 w 115"/>
                <a:gd name="T13" fmla="*/ 76 h 116"/>
                <a:gd name="T14" fmla="*/ 104 w 115"/>
                <a:gd name="T15" fmla="*/ 92 h 116"/>
                <a:gd name="T16" fmla="*/ 92 w 115"/>
                <a:gd name="T17" fmla="*/ 104 h 116"/>
                <a:gd name="T18" fmla="*/ 75 w 115"/>
                <a:gd name="T19" fmla="*/ 113 h 116"/>
                <a:gd name="T20" fmla="*/ 57 w 115"/>
                <a:gd name="T21" fmla="*/ 116 h 116"/>
                <a:gd name="T22" fmla="*/ 40 w 115"/>
                <a:gd name="T23" fmla="*/ 113 h 116"/>
                <a:gd name="T24" fmla="*/ 23 w 115"/>
                <a:gd name="T25" fmla="*/ 104 h 116"/>
                <a:gd name="T26" fmla="*/ 11 w 115"/>
                <a:gd name="T27" fmla="*/ 92 h 116"/>
                <a:gd name="T28" fmla="*/ 3 w 115"/>
                <a:gd name="T29" fmla="*/ 76 h 116"/>
                <a:gd name="T30" fmla="*/ 0 w 115"/>
                <a:gd name="T31" fmla="*/ 58 h 116"/>
                <a:gd name="T32" fmla="*/ 3 w 115"/>
                <a:gd name="T33" fmla="*/ 39 h 116"/>
                <a:gd name="T34" fmla="*/ 11 w 115"/>
                <a:gd name="T35" fmla="*/ 24 h 116"/>
                <a:gd name="T36" fmla="*/ 23 w 115"/>
                <a:gd name="T37" fmla="*/ 12 h 116"/>
                <a:gd name="T38" fmla="*/ 40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5" y="3"/>
                  </a:lnTo>
                  <a:lnTo>
                    <a:pt x="92" y="12"/>
                  </a:lnTo>
                  <a:lnTo>
                    <a:pt x="104" y="24"/>
                  </a:lnTo>
                  <a:lnTo>
                    <a:pt x="112" y="39"/>
                  </a:lnTo>
                  <a:lnTo>
                    <a:pt x="115" y="58"/>
                  </a:lnTo>
                  <a:lnTo>
                    <a:pt x="112" y="76"/>
                  </a:lnTo>
                  <a:lnTo>
                    <a:pt x="104" y="92"/>
                  </a:lnTo>
                  <a:lnTo>
                    <a:pt x="92" y="104"/>
                  </a:lnTo>
                  <a:lnTo>
                    <a:pt x="75" y="113"/>
                  </a:lnTo>
                  <a:lnTo>
                    <a:pt x="57" y="116"/>
                  </a:lnTo>
                  <a:lnTo>
                    <a:pt x="40" y="113"/>
                  </a:lnTo>
                  <a:lnTo>
                    <a:pt x="23" y="104"/>
                  </a:lnTo>
                  <a:lnTo>
                    <a:pt x="11" y="92"/>
                  </a:lnTo>
                  <a:lnTo>
                    <a:pt x="3" y="76"/>
                  </a:lnTo>
                  <a:lnTo>
                    <a:pt x="0" y="58"/>
                  </a:lnTo>
                  <a:lnTo>
                    <a:pt x="3" y="39"/>
                  </a:lnTo>
                  <a:lnTo>
                    <a:pt x="11" y="24"/>
                  </a:lnTo>
                  <a:lnTo>
                    <a:pt x="23" y="12"/>
                  </a:lnTo>
                  <a:lnTo>
                    <a:pt x="40"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78">
              <a:extLst>
                <a:ext uri="{FF2B5EF4-FFF2-40B4-BE49-F238E27FC236}">
                  <a16:creationId xmlns:a16="http://schemas.microsoft.com/office/drawing/2014/main" id="{995C143B-5186-45A5-AD60-EB5A51DA9244}"/>
                </a:ext>
              </a:extLst>
            </p:cNvPr>
            <p:cNvSpPr>
              <a:spLocks/>
            </p:cNvSpPr>
            <p:nvPr/>
          </p:nvSpPr>
          <p:spPr bwMode="auto">
            <a:xfrm>
              <a:off x="1990725" y="3803651"/>
              <a:ext cx="19050" cy="19050"/>
            </a:xfrm>
            <a:custGeom>
              <a:avLst/>
              <a:gdLst>
                <a:gd name="T0" fmla="*/ 57 w 115"/>
                <a:gd name="T1" fmla="*/ 0 h 116"/>
                <a:gd name="T2" fmla="*/ 76 w 115"/>
                <a:gd name="T3" fmla="*/ 3 h 116"/>
                <a:gd name="T4" fmla="*/ 91 w 115"/>
                <a:gd name="T5" fmla="*/ 11 h 116"/>
                <a:gd name="T6" fmla="*/ 103 w 115"/>
                <a:gd name="T7" fmla="*/ 24 h 116"/>
                <a:gd name="T8" fmla="*/ 112 w 115"/>
                <a:gd name="T9" fmla="*/ 40 h 116"/>
                <a:gd name="T10" fmla="*/ 115 w 115"/>
                <a:gd name="T11" fmla="*/ 59 h 116"/>
                <a:gd name="T12" fmla="*/ 112 w 115"/>
                <a:gd name="T13" fmla="*/ 76 h 116"/>
                <a:gd name="T14" fmla="*/ 103 w 115"/>
                <a:gd name="T15" fmla="*/ 93 h 116"/>
                <a:gd name="T16" fmla="*/ 91 w 115"/>
                <a:gd name="T17" fmla="*/ 105 h 116"/>
                <a:gd name="T18" fmla="*/ 76 w 115"/>
                <a:gd name="T19" fmla="*/ 113 h 116"/>
                <a:gd name="T20" fmla="*/ 57 w 115"/>
                <a:gd name="T21" fmla="*/ 116 h 116"/>
                <a:gd name="T22" fmla="*/ 39 w 115"/>
                <a:gd name="T23" fmla="*/ 113 h 116"/>
                <a:gd name="T24" fmla="*/ 23 w 115"/>
                <a:gd name="T25" fmla="*/ 105 h 116"/>
                <a:gd name="T26" fmla="*/ 11 w 115"/>
                <a:gd name="T27" fmla="*/ 93 h 116"/>
                <a:gd name="T28" fmla="*/ 3 w 115"/>
                <a:gd name="T29" fmla="*/ 76 h 116"/>
                <a:gd name="T30" fmla="*/ 0 w 115"/>
                <a:gd name="T31" fmla="*/ 59 h 116"/>
                <a:gd name="T32" fmla="*/ 3 w 115"/>
                <a:gd name="T33" fmla="*/ 40 h 116"/>
                <a:gd name="T34" fmla="*/ 11 w 115"/>
                <a:gd name="T35" fmla="*/ 24 h 116"/>
                <a:gd name="T36" fmla="*/ 23 w 115"/>
                <a:gd name="T37" fmla="*/ 11 h 116"/>
                <a:gd name="T38" fmla="*/ 39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1" y="11"/>
                  </a:lnTo>
                  <a:lnTo>
                    <a:pt x="103" y="24"/>
                  </a:lnTo>
                  <a:lnTo>
                    <a:pt x="112" y="40"/>
                  </a:lnTo>
                  <a:lnTo>
                    <a:pt x="115" y="59"/>
                  </a:lnTo>
                  <a:lnTo>
                    <a:pt x="112" y="76"/>
                  </a:lnTo>
                  <a:lnTo>
                    <a:pt x="103" y="93"/>
                  </a:lnTo>
                  <a:lnTo>
                    <a:pt x="91" y="105"/>
                  </a:lnTo>
                  <a:lnTo>
                    <a:pt x="76" y="113"/>
                  </a:lnTo>
                  <a:lnTo>
                    <a:pt x="57" y="116"/>
                  </a:lnTo>
                  <a:lnTo>
                    <a:pt x="39" y="113"/>
                  </a:lnTo>
                  <a:lnTo>
                    <a:pt x="23" y="105"/>
                  </a:lnTo>
                  <a:lnTo>
                    <a:pt x="11" y="93"/>
                  </a:lnTo>
                  <a:lnTo>
                    <a:pt x="3" y="76"/>
                  </a:lnTo>
                  <a:lnTo>
                    <a:pt x="0" y="59"/>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79">
              <a:extLst>
                <a:ext uri="{FF2B5EF4-FFF2-40B4-BE49-F238E27FC236}">
                  <a16:creationId xmlns:a16="http://schemas.microsoft.com/office/drawing/2014/main" id="{43664155-37D1-4AB8-B562-900DB5B49B1F}"/>
                </a:ext>
              </a:extLst>
            </p:cNvPr>
            <p:cNvSpPr>
              <a:spLocks/>
            </p:cNvSpPr>
            <p:nvPr/>
          </p:nvSpPr>
          <p:spPr bwMode="auto">
            <a:xfrm>
              <a:off x="2046288" y="3803651"/>
              <a:ext cx="17462" cy="19050"/>
            </a:xfrm>
            <a:custGeom>
              <a:avLst/>
              <a:gdLst>
                <a:gd name="T0" fmla="*/ 58 w 115"/>
                <a:gd name="T1" fmla="*/ 0 h 116"/>
                <a:gd name="T2" fmla="*/ 76 w 115"/>
                <a:gd name="T3" fmla="*/ 3 h 116"/>
                <a:gd name="T4" fmla="*/ 91 w 115"/>
                <a:gd name="T5" fmla="*/ 11 h 116"/>
                <a:gd name="T6" fmla="*/ 104 w 115"/>
                <a:gd name="T7" fmla="*/ 24 h 116"/>
                <a:gd name="T8" fmla="*/ 112 w 115"/>
                <a:gd name="T9" fmla="*/ 40 h 116"/>
                <a:gd name="T10" fmla="*/ 115 w 115"/>
                <a:gd name="T11" fmla="*/ 59 h 116"/>
                <a:gd name="T12" fmla="*/ 112 w 115"/>
                <a:gd name="T13" fmla="*/ 76 h 116"/>
                <a:gd name="T14" fmla="*/ 104 w 115"/>
                <a:gd name="T15" fmla="*/ 93 h 116"/>
                <a:gd name="T16" fmla="*/ 91 w 115"/>
                <a:gd name="T17" fmla="*/ 105 h 116"/>
                <a:gd name="T18" fmla="*/ 76 w 115"/>
                <a:gd name="T19" fmla="*/ 113 h 116"/>
                <a:gd name="T20" fmla="*/ 58 w 115"/>
                <a:gd name="T21" fmla="*/ 116 h 116"/>
                <a:gd name="T22" fmla="*/ 39 w 115"/>
                <a:gd name="T23" fmla="*/ 113 h 116"/>
                <a:gd name="T24" fmla="*/ 24 w 115"/>
                <a:gd name="T25" fmla="*/ 105 h 116"/>
                <a:gd name="T26" fmla="*/ 11 w 115"/>
                <a:gd name="T27" fmla="*/ 93 h 116"/>
                <a:gd name="T28" fmla="*/ 3 w 115"/>
                <a:gd name="T29" fmla="*/ 76 h 116"/>
                <a:gd name="T30" fmla="*/ 0 w 115"/>
                <a:gd name="T31" fmla="*/ 59 h 116"/>
                <a:gd name="T32" fmla="*/ 3 w 115"/>
                <a:gd name="T33" fmla="*/ 40 h 116"/>
                <a:gd name="T34" fmla="*/ 11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1" y="11"/>
                  </a:lnTo>
                  <a:lnTo>
                    <a:pt x="104" y="24"/>
                  </a:lnTo>
                  <a:lnTo>
                    <a:pt x="112" y="40"/>
                  </a:lnTo>
                  <a:lnTo>
                    <a:pt x="115" y="59"/>
                  </a:lnTo>
                  <a:lnTo>
                    <a:pt x="112" y="76"/>
                  </a:lnTo>
                  <a:lnTo>
                    <a:pt x="104" y="93"/>
                  </a:lnTo>
                  <a:lnTo>
                    <a:pt x="91" y="105"/>
                  </a:lnTo>
                  <a:lnTo>
                    <a:pt x="76" y="113"/>
                  </a:lnTo>
                  <a:lnTo>
                    <a:pt x="58" y="116"/>
                  </a:lnTo>
                  <a:lnTo>
                    <a:pt x="39" y="113"/>
                  </a:lnTo>
                  <a:lnTo>
                    <a:pt x="24" y="105"/>
                  </a:lnTo>
                  <a:lnTo>
                    <a:pt x="11" y="93"/>
                  </a:lnTo>
                  <a:lnTo>
                    <a:pt x="3" y="76"/>
                  </a:lnTo>
                  <a:lnTo>
                    <a:pt x="0" y="59"/>
                  </a:lnTo>
                  <a:lnTo>
                    <a:pt x="3" y="40"/>
                  </a:lnTo>
                  <a:lnTo>
                    <a:pt x="11"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80">
              <a:extLst>
                <a:ext uri="{FF2B5EF4-FFF2-40B4-BE49-F238E27FC236}">
                  <a16:creationId xmlns:a16="http://schemas.microsoft.com/office/drawing/2014/main" id="{E659D16E-849F-4EF2-838B-ED95904041A4}"/>
                </a:ext>
              </a:extLst>
            </p:cNvPr>
            <p:cNvSpPr>
              <a:spLocks/>
            </p:cNvSpPr>
            <p:nvPr/>
          </p:nvSpPr>
          <p:spPr bwMode="auto">
            <a:xfrm>
              <a:off x="2019300" y="3832226"/>
              <a:ext cx="17462" cy="17463"/>
            </a:xfrm>
            <a:custGeom>
              <a:avLst/>
              <a:gdLst>
                <a:gd name="T0" fmla="*/ 58 w 116"/>
                <a:gd name="T1" fmla="*/ 0 h 116"/>
                <a:gd name="T2" fmla="*/ 76 w 116"/>
                <a:gd name="T3" fmla="*/ 3 h 116"/>
                <a:gd name="T4" fmla="*/ 92 w 116"/>
                <a:gd name="T5" fmla="*/ 12 h 116"/>
                <a:gd name="T6" fmla="*/ 105 w 116"/>
                <a:gd name="T7" fmla="*/ 24 h 116"/>
                <a:gd name="T8" fmla="*/ 113 w 116"/>
                <a:gd name="T9" fmla="*/ 39 h 116"/>
                <a:gd name="T10" fmla="*/ 116 w 116"/>
                <a:gd name="T11" fmla="*/ 58 h 116"/>
                <a:gd name="T12" fmla="*/ 113 w 116"/>
                <a:gd name="T13" fmla="*/ 76 h 116"/>
                <a:gd name="T14" fmla="*/ 105 w 116"/>
                <a:gd name="T15" fmla="*/ 92 h 116"/>
                <a:gd name="T16" fmla="*/ 92 w 116"/>
                <a:gd name="T17" fmla="*/ 104 h 116"/>
                <a:gd name="T18" fmla="*/ 76 w 116"/>
                <a:gd name="T19" fmla="*/ 113 h 116"/>
                <a:gd name="T20" fmla="*/ 58 w 116"/>
                <a:gd name="T21" fmla="*/ 116 h 116"/>
                <a:gd name="T22" fmla="*/ 40 w 116"/>
                <a:gd name="T23" fmla="*/ 113 h 116"/>
                <a:gd name="T24" fmla="*/ 24 w 116"/>
                <a:gd name="T25" fmla="*/ 104 h 116"/>
                <a:gd name="T26" fmla="*/ 11 w 116"/>
                <a:gd name="T27" fmla="*/ 92 h 116"/>
                <a:gd name="T28" fmla="*/ 3 w 116"/>
                <a:gd name="T29" fmla="*/ 76 h 116"/>
                <a:gd name="T30" fmla="*/ 0 w 116"/>
                <a:gd name="T31" fmla="*/ 58 h 116"/>
                <a:gd name="T32" fmla="*/ 3 w 116"/>
                <a:gd name="T33" fmla="*/ 39 h 116"/>
                <a:gd name="T34" fmla="*/ 11 w 116"/>
                <a:gd name="T35" fmla="*/ 24 h 116"/>
                <a:gd name="T36" fmla="*/ 24 w 116"/>
                <a:gd name="T37" fmla="*/ 12 h 116"/>
                <a:gd name="T38" fmla="*/ 40 w 116"/>
                <a:gd name="T39" fmla="*/ 3 h 116"/>
                <a:gd name="T40" fmla="*/ 58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8" y="0"/>
                  </a:moveTo>
                  <a:lnTo>
                    <a:pt x="76" y="3"/>
                  </a:lnTo>
                  <a:lnTo>
                    <a:pt x="92" y="12"/>
                  </a:lnTo>
                  <a:lnTo>
                    <a:pt x="105" y="24"/>
                  </a:lnTo>
                  <a:lnTo>
                    <a:pt x="113" y="39"/>
                  </a:lnTo>
                  <a:lnTo>
                    <a:pt x="116" y="58"/>
                  </a:lnTo>
                  <a:lnTo>
                    <a:pt x="113" y="76"/>
                  </a:lnTo>
                  <a:lnTo>
                    <a:pt x="105" y="92"/>
                  </a:lnTo>
                  <a:lnTo>
                    <a:pt x="92" y="104"/>
                  </a:lnTo>
                  <a:lnTo>
                    <a:pt x="76" y="113"/>
                  </a:lnTo>
                  <a:lnTo>
                    <a:pt x="58" y="116"/>
                  </a:lnTo>
                  <a:lnTo>
                    <a:pt x="40" y="113"/>
                  </a:lnTo>
                  <a:lnTo>
                    <a:pt x="24" y="104"/>
                  </a:lnTo>
                  <a:lnTo>
                    <a:pt x="11" y="92"/>
                  </a:lnTo>
                  <a:lnTo>
                    <a:pt x="3" y="76"/>
                  </a:lnTo>
                  <a:lnTo>
                    <a:pt x="0" y="58"/>
                  </a:lnTo>
                  <a:lnTo>
                    <a:pt x="3" y="39"/>
                  </a:lnTo>
                  <a:lnTo>
                    <a:pt x="11"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81">
              <a:extLst>
                <a:ext uri="{FF2B5EF4-FFF2-40B4-BE49-F238E27FC236}">
                  <a16:creationId xmlns:a16="http://schemas.microsoft.com/office/drawing/2014/main" id="{1745F9B0-C9AF-46A8-93C1-0DEB346481C7}"/>
                </a:ext>
              </a:extLst>
            </p:cNvPr>
            <p:cNvSpPr>
              <a:spLocks/>
            </p:cNvSpPr>
            <p:nvPr/>
          </p:nvSpPr>
          <p:spPr bwMode="auto">
            <a:xfrm>
              <a:off x="2073275" y="3832226"/>
              <a:ext cx="19050" cy="17463"/>
            </a:xfrm>
            <a:custGeom>
              <a:avLst/>
              <a:gdLst>
                <a:gd name="T0" fmla="*/ 59 w 115"/>
                <a:gd name="T1" fmla="*/ 0 h 116"/>
                <a:gd name="T2" fmla="*/ 76 w 115"/>
                <a:gd name="T3" fmla="*/ 3 h 116"/>
                <a:gd name="T4" fmla="*/ 93 w 115"/>
                <a:gd name="T5" fmla="*/ 12 h 116"/>
                <a:gd name="T6" fmla="*/ 105 w 115"/>
                <a:gd name="T7" fmla="*/ 24 h 116"/>
                <a:gd name="T8" fmla="*/ 113 w 115"/>
                <a:gd name="T9" fmla="*/ 39 h 116"/>
                <a:gd name="T10" fmla="*/ 115 w 115"/>
                <a:gd name="T11" fmla="*/ 58 h 116"/>
                <a:gd name="T12" fmla="*/ 113 w 115"/>
                <a:gd name="T13" fmla="*/ 76 h 116"/>
                <a:gd name="T14" fmla="*/ 105 w 115"/>
                <a:gd name="T15" fmla="*/ 92 h 116"/>
                <a:gd name="T16" fmla="*/ 93 w 115"/>
                <a:gd name="T17" fmla="*/ 104 h 116"/>
                <a:gd name="T18" fmla="*/ 76 w 115"/>
                <a:gd name="T19" fmla="*/ 113 h 116"/>
                <a:gd name="T20" fmla="*/ 59 w 115"/>
                <a:gd name="T21" fmla="*/ 116 h 116"/>
                <a:gd name="T22" fmla="*/ 40 w 115"/>
                <a:gd name="T23" fmla="*/ 113 h 116"/>
                <a:gd name="T24" fmla="*/ 24 w 115"/>
                <a:gd name="T25" fmla="*/ 104 h 116"/>
                <a:gd name="T26" fmla="*/ 12 w 115"/>
                <a:gd name="T27" fmla="*/ 92 h 116"/>
                <a:gd name="T28" fmla="*/ 3 w 115"/>
                <a:gd name="T29" fmla="*/ 76 h 116"/>
                <a:gd name="T30" fmla="*/ 0 w 115"/>
                <a:gd name="T31" fmla="*/ 58 h 116"/>
                <a:gd name="T32" fmla="*/ 3 w 115"/>
                <a:gd name="T33" fmla="*/ 39 h 116"/>
                <a:gd name="T34" fmla="*/ 12 w 115"/>
                <a:gd name="T35" fmla="*/ 24 h 116"/>
                <a:gd name="T36" fmla="*/ 24 w 115"/>
                <a:gd name="T37" fmla="*/ 12 h 116"/>
                <a:gd name="T38" fmla="*/ 40 w 115"/>
                <a:gd name="T39" fmla="*/ 3 h 116"/>
                <a:gd name="T40" fmla="*/ 59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9" y="0"/>
                  </a:moveTo>
                  <a:lnTo>
                    <a:pt x="76" y="3"/>
                  </a:lnTo>
                  <a:lnTo>
                    <a:pt x="93" y="12"/>
                  </a:lnTo>
                  <a:lnTo>
                    <a:pt x="105" y="24"/>
                  </a:lnTo>
                  <a:lnTo>
                    <a:pt x="113" y="39"/>
                  </a:lnTo>
                  <a:lnTo>
                    <a:pt x="115" y="58"/>
                  </a:lnTo>
                  <a:lnTo>
                    <a:pt x="113" y="76"/>
                  </a:lnTo>
                  <a:lnTo>
                    <a:pt x="105" y="92"/>
                  </a:lnTo>
                  <a:lnTo>
                    <a:pt x="93" y="104"/>
                  </a:lnTo>
                  <a:lnTo>
                    <a:pt x="76" y="113"/>
                  </a:lnTo>
                  <a:lnTo>
                    <a:pt x="59" y="116"/>
                  </a:lnTo>
                  <a:lnTo>
                    <a:pt x="40" y="113"/>
                  </a:lnTo>
                  <a:lnTo>
                    <a:pt x="24" y="104"/>
                  </a:lnTo>
                  <a:lnTo>
                    <a:pt x="12" y="92"/>
                  </a:lnTo>
                  <a:lnTo>
                    <a:pt x="3" y="76"/>
                  </a:lnTo>
                  <a:lnTo>
                    <a:pt x="0" y="58"/>
                  </a:lnTo>
                  <a:lnTo>
                    <a:pt x="3" y="39"/>
                  </a:lnTo>
                  <a:lnTo>
                    <a:pt x="12" y="24"/>
                  </a:lnTo>
                  <a:lnTo>
                    <a:pt x="24" y="12"/>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82">
              <a:extLst>
                <a:ext uri="{FF2B5EF4-FFF2-40B4-BE49-F238E27FC236}">
                  <a16:creationId xmlns:a16="http://schemas.microsoft.com/office/drawing/2014/main" id="{6504CC19-C108-46C6-8E03-AA2C00434B92}"/>
                </a:ext>
              </a:extLst>
            </p:cNvPr>
            <p:cNvSpPr>
              <a:spLocks/>
            </p:cNvSpPr>
            <p:nvPr/>
          </p:nvSpPr>
          <p:spPr bwMode="auto">
            <a:xfrm>
              <a:off x="1881188" y="3748088"/>
              <a:ext cx="19050" cy="19050"/>
            </a:xfrm>
            <a:custGeom>
              <a:avLst/>
              <a:gdLst>
                <a:gd name="T0" fmla="*/ 57 w 115"/>
                <a:gd name="T1" fmla="*/ 0 h 116"/>
                <a:gd name="T2" fmla="*/ 76 w 115"/>
                <a:gd name="T3" fmla="*/ 3 h 116"/>
                <a:gd name="T4" fmla="*/ 91 w 115"/>
                <a:gd name="T5" fmla="*/ 11 h 116"/>
                <a:gd name="T6" fmla="*/ 104 w 115"/>
                <a:gd name="T7" fmla="*/ 24 h 116"/>
                <a:gd name="T8" fmla="*/ 112 w 115"/>
                <a:gd name="T9" fmla="*/ 40 h 116"/>
                <a:gd name="T10" fmla="*/ 115 w 115"/>
                <a:gd name="T11" fmla="*/ 58 h 116"/>
                <a:gd name="T12" fmla="*/ 112 w 115"/>
                <a:gd name="T13" fmla="*/ 76 h 116"/>
                <a:gd name="T14" fmla="*/ 104 w 115"/>
                <a:gd name="T15" fmla="*/ 93 h 116"/>
                <a:gd name="T16" fmla="*/ 91 w 115"/>
                <a:gd name="T17" fmla="*/ 105 h 116"/>
                <a:gd name="T18" fmla="*/ 76 w 115"/>
                <a:gd name="T19" fmla="*/ 113 h 116"/>
                <a:gd name="T20" fmla="*/ 57 w 115"/>
                <a:gd name="T21" fmla="*/ 116 h 116"/>
                <a:gd name="T22" fmla="*/ 39 w 115"/>
                <a:gd name="T23" fmla="*/ 113 h 116"/>
                <a:gd name="T24" fmla="*/ 24 w 115"/>
                <a:gd name="T25" fmla="*/ 105 h 116"/>
                <a:gd name="T26" fmla="*/ 11 w 115"/>
                <a:gd name="T27" fmla="*/ 93 h 116"/>
                <a:gd name="T28" fmla="*/ 3 w 115"/>
                <a:gd name="T29" fmla="*/ 76 h 116"/>
                <a:gd name="T30" fmla="*/ 0 w 115"/>
                <a:gd name="T31" fmla="*/ 58 h 116"/>
                <a:gd name="T32" fmla="*/ 3 w 115"/>
                <a:gd name="T33" fmla="*/ 40 h 116"/>
                <a:gd name="T34" fmla="*/ 11 w 115"/>
                <a:gd name="T35" fmla="*/ 24 h 116"/>
                <a:gd name="T36" fmla="*/ 24 w 115"/>
                <a:gd name="T37" fmla="*/ 11 h 116"/>
                <a:gd name="T38" fmla="*/ 39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1" y="11"/>
                  </a:lnTo>
                  <a:lnTo>
                    <a:pt x="104" y="24"/>
                  </a:lnTo>
                  <a:lnTo>
                    <a:pt x="112" y="40"/>
                  </a:lnTo>
                  <a:lnTo>
                    <a:pt x="115" y="58"/>
                  </a:lnTo>
                  <a:lnTo>
                    <a:pt x="112" y="76"/>
                  </a:lnTo>
                  <a:lnTo>
                    <a:pt x="104" y="93"/>
                  </a:lnTo>
                  <a:lnTo>
                    <a:pt x="91" y="105"/>
                  </a:lnTo>
                  <a:lnTo>
                    <a:pt x="76" y="113"/>
                  </a:lnTo>
                  <a:lnTo>
                    <a:pt x="57" y="116"/>
                  </a:lnTo>
                  <a:lnTo>
                    <a:pt x="39" y="113"/>
                  </a:lnTo>
                  <a:lnTo>
                    <a:pt x="24" y="105"/>
                  </a:lnTo>
                  <a:lnTo>
                    <a:pt x="11" y="93"/>
                  </a:lnTo>
                  <a:lnTo>
                    <a:pt x="3" y="76"/>
                  </a:lnTo>
                  <a:lnTo>
                    <a:pt x="0" y="58"/>
                  </a:lnTo>
                  <a:lnTo>
                    <a:pt x="3" y="40"/>
                  </a:lnTo>
                  <a:lnTo>
                    <a:pt x="11" y="24"/>
                  </a:lnTo>
                  <a:lnTo>
                    <a:pt x="24"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3">
              <a:extLst>
                <a:ext uri="{FF2B5EF4-FFF2-40B4-BE49-F238E27FC236}">
                  <a16:creationId xmlns:a16="http://schemas.microsoft.com/office/drawing/2014/main" id="{6147AF3C-091B-487F-920B-58980D6DAEDB}"/>
                </a:ext>
              </a:extLst>
            </p:cNvPr>
            <p:cNvSpPr>
              <a:spLocks/>
            </p:cNvSpPr>
            <p:nvPr/>
          </p:nvSpPr>
          <p:spPr bwMode="auto">
            <a:xfrm>
              <a:off x="1909763" y="3721101"/>
              <a:ext cx="17462" cy="19050"/>
            </a:xfrm>
            <a:custGeom>
              <a:avLst/>
              <a:gdLst>
                <a:gd name="T0" fmla="*/ 58 w 116"/>
                <a:gd name="T1" fmla="*/ 0 h 115"/>
                <a:gd name="T2" fmla="*/ 76 w 116"/>
                <a:gd name="T3" fmla="*/ 3 h 115"/>
                <a:gd name="T4" fmla="*/ 92 w 116"/>
                <a:gd name="T5" fmla="*/ 11 h 115"/>
                <a:gd name="T6" fmla="*/ 105 w 116"/>
                <a:gd name="T7" fmla="*/ 24 h 115"/>
                <a:gd name="T8" fmla="*/ 113 w 116"/>
                <a:gd name="T9" fmla="*/ 39 h 115"/>
                <a:gd name="T10" fmla="*/ 116 w 116"/>
                <a:gd name="T11" fmla="*/ 58 h 115"/>
                <a:gd name="T12" fmla="*/ 113 w 116"/>
                <a:gd name="T13" fmla="*/ 76 h 115"/>
                <a:gd name="T14" fmla="*/ 105 w 116"/>
                <a:gd name="T15" fmla="*/ 92 h 115"/>
                <a:gd name="T16" fmla="*/ 92 w 116"/>
                <a:gd name="T17" fmla="*/ 104 h 115"/>
                <a:gd name="T18" fmla="*/ 76 w 116"/>
                <a:gd name="T19" fmla="*/ 112 h 115"/>
                <a:gd name="T20" fmla="*/ 58 w 116"/>
                <a:gd name="T21" fmla="*/ 115 h 115"/>
                <a:gd name="T22" fmla="*/ 40 w 116"/>
                <a:gd name="T23" fmla="*/ 112 h 115"/>
                <a:gd name="T24" fmla="*/ 24 w 116"/>
                <a:gd name="T25" fmla="*/ 104 h 115"/>
                <a:gd name="T26" fmla="*/ 11 w 116"/>
                <a:gd name="T27" fmla="*/ 92 h 115"/>
                <a:gd name="T28" fmla="*/ 3 w 116"/>
                <a:gd name="T29" fmla="*/ 76 h 115"/>
                <a:gd name="T30" fmla="*/ 0 w 116"/>
                <a:gd name="T31" fmla="*/ 58 h 115"/>
                <a:gd name="T32" fmla="*/ 3 w 116"/>
                <a:gd name="T33" fmla="*/ 39 h 115"/>
                <a:gd name="T34" fmla="*/ 11 w 116"/>
                <a:gd name="T35" fmla="*/ 24 h 115"/>
                <a:gd name="T36" fmla="*/ 24 w 116"/>
                <a:gd name="T37" fmla="*/ 11 h 115"/>
                <a:gd name="T38" fmla="*/ 40 w 116"/>
                <a:gd name="T39" fmla="*/ 3 h 115"/>
                <a:gd name="T40" fmla="*/ 58 w 116"/>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5">
                  <a:moveTo>
                    <a:pt x="58" y="0"/>
                  </a:moveTo>
                  <a:lnTo>
                    <a:pt x="76" y="3"/>
                  </a:lnTo>
                  <a:lnTo>
                    <a:pt x="92" y="11"/>
                  </a:lnTo>
                  <a:lnTo>
                    <a:pt x="105" y="24"/>
                  </a:lnTo>
                  <a:lnTo>
                    <a:pt x="113" y="39"/>
                  </a:lnTo>
                  <a:lnTo>
                    <a:pt x="116" y="58"/>
                  </a:lnTo>
                  <a:lnTo>
                    <a:pt x="113" y="76"/>
                  </a:lnTo>
                  <a:lnTo>
                    <a:pt x="105" y="92"/>
                  </a:lnTo>
                  <a:lnTo>
                    <a:pt x="92" y="104"/>
                  </a:lnTo>
                  <a:lnTo>
                    <a:pt x="76" y="112"/>
                  </a:lnTo>
                  <a:lnTo>
                    <a:pt x="58" y="115"/>
                  </a:lnTo>
                  <a:lnTo>
                    <a:pt x="40" y="112"/>
                  </a:lnTo>
                  <a:lnTo>
                    <a:pt x="24" y="104"/>
                  </a:lnTo>
                  <a:lnTo>
                    <a:pt x="11" y="92"/>
                  </a:lnTo>
                  <a:lnTo>
                    <a:pt x="3" y="76"/>
                  </a:lnTo>
                  <a:lnTo>
                    <a:pt x="0" y="58"/>
                  </a:lnTo>
                  <a:lnTo>
                    <a:pt x="3" y="39"/>
                  </a:lnTo>
                  <a:lnTo>
                    <a:pt x="11" y="24"/>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4">
              <a:extLst>
                <a:ext uri="{FF2B5EF4-FFF2-40B4-BE49-F238E27FC236}">
                  <a16:creationId xmlns:a16="http://schemas.microsoft.com/office/drawing/2014/main" id="{6ECE5DE7-35A2-4D36-BCB3-E5C4CFBF6C2B}"/>
                </a:ext>
              </a:extLst>
            </p:cNvPr>
            <p:cNvSpPr>
              <a:spLocks/>
            </p:cNvSpPr>
            <p:nvPr/>
          </p:nvSpPr>
          <p:spPr bwMode="auto">
            <a:xfrm>
              <a:off x="1909763" y="3776663"/>
              <a:ext cx="17462" cy="17463"/>
            </a:xfrm>
            <a:custGeom>
              <a:avLst/>
              <a:gdLst>
                <a:gd name="T0" fmla="*/ 58 w 116"/>
                <a:gd name="T1" fmla="*/ 0 h 115"/>
                <a:gd name="T2" fmla="*/ 76 w 116"/>
                <a:gd name="T3" fmla="*/ 2 h 115"/>
                <a:gd name="T4" fmla="*/ 92 w 116"/>
                <a:gd name="T5" fmla="*/ 10 h 115"/>
                <a:gd name="T6" fmla="*/ 105 w 116"/>
                <a:gd name="T7" fmla="*/ 24 h 115"/>
                <a:gd name="T8" fmla="*/ 113 w 116"/>
                <a:gd name="T9" fmla="*/ 39 h 115"/>
                <a:gd name="T10" fmla="*/ 116 w 116"/>
                <a:gd name="T11" fmla="*/ 58 h 115"/>
                <a:gd name="T12" fmla="*/ 113 w 116"/>
                <a:gd name="T13" fmla="*/ 76 h 115"/>
                <a:gd name="T14" fmla="*/ 105 w 116"/>
                <a:gd name="T15" fmla="*/ 92 h 115"/>
                <a:gd name="T16" fmla="*/ 92 w 116"/>
                <a:gd name="T17" fmla="*/ 104 h 115"/>
                <a:gd name="T18" fmla="*/ 76 w 116"/>
                <a:gd name="T19" fmla="*/ 112 h 115"/>
                <a:gd name="T20" fmla="*/ 58 w 116"/>
                <a:gd name="T21" fmla="*/ 115 h 115"/>
                <a:gd name="T22" fmla="*/ 40 w 116"/>
                <a:gd name="T23" fmla="*/ 112 h 115"/>
                <a:gd name="T24" fmla="*/ 24 w 116"/>
                <a:gd name="T25" fmla="*/ 104 h 115"/>
                <a:gd name="T26" fmla="*/ 11 w 116"/>
                <a:gd name="T27" fmla="*/ 92 h 115"/>
                <a:gd name="T28" fmla="*/ 3 w 116"/>
                <a:gd name="T29" fmla="*/ 76 h 115"/>
                <a:gd name="T30" fmla="*/ 0 w 116"/>
                <a:gd name="T31" fmla="*/ 58 h 115"/>
                <a:gd name="T32" fmla="*/ 3 w 116"/>
                <a:gd name="T33" fmla="*/ 39 h 115"/>
                <a:gd name="T34" fmla="*/ 11 w 116"/>
                <a:gd name="T35" fmla="*/ 24 h 115"/>
                <a:gd name="T36" fmla="*/ 24 w 116"/>
                <a:gd name="T37" fmla="*/ 10 h 115"/>
                <a:gd name="T38" fmla="*/ 40 w 116"/>
                <a:gd name="T39" fmla="*/ 2 h 115"/>
                <a:gd name="T40" fmla="*/ 58 w 116"/>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5">
                  <a:moveTo>
                    <a:pt x="58" y="0"/>
                  </a:moveTo>
                  <a:lnTo>
                    <a:pt x="76" y="2"/>
                  </a:lnTo>
                  <a:lnTo>
                    <a:pt x="92" y="10"/>
                  </a:lnTo>
                  <a:lnTo>
                    <a:pt x="105" y="24"/>
                  </a:lnTo>
                  <a:lnTo>
                    <a:pt x="113" y="39"/>
                  </a:lnTo>
                  <a:lnTo>
                    <a:pt x="116" y="58"/>
                  </a:lnTo>
                  <a:lnTo>
                    <a:pt x="113" y="76"/>
                  </a:lnTo>
                  <a:lnTo>
                    <a:pt x="105" y="92"/>
                  </a:lnTo>
                  <a:lnTo>
                    <a:pt x="92" y="104"/>
                  </a:lnTo>
                  <a:lnTo>
                    <a:pt x="76" y="112"/>
                  </a:lnTo>
                  <a:lnTo>
                    <a:pt x="58" y="115"/>
                  </a:lnTo>
                  <a:lnTo>
                    <a:pt x="40" y="112"/>
                  </a:lnTo>
                  <a:lnTo>
                    <a:pt x="24" y="104"/>
                  </a:lnTo>
                  <a:lnTo>
                    <a:pt x="11" y="92"/>
                  </a:lnTo>
                  <a:lnTo>
                    <a:pt x="3" y="76"/>
                  </a:lnTo>
                  <a:lnTo>
                    <a:pt x="0" y="58"/>
                  </a:lnTo>
                  <a:lnTo>
                    <a:pt x="3" y="39"/>
                  </a:lnTo>
                  <a:lnTo>
                    <a:pt x="11" y="24"/>
                  </a:lnTo>
                  <a:lnTo>
                    <a:pt x="24" y="10"/>
                  </a:lnTo>
                  <a:lnTo>
                    <a:pt x="40" y="2"/>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85">
              <a:extLst>
                <a:ext uri="{FF2B5EF4-FFF2-40B4-BE49-F238E27FC236}">
                  <a16:creationId xmlns:a16="http://schemas.microsoft.com/office/drawing/2014/main" id="{345315A3-6EA5-4092-9ACE-816FE53FC2CB}"/>
                </a:ext>
              </a:extLst>
            </p:cNvPr>
            <p:cNvSpPr>
              <a:spLocks/>
            </p:cNvSpPr>
            <p:nvPr/>
          </p:nvSpPr>
          <p:spPr bwMode="auto">
            <a:xfrm>
              <a:off x="1881188" y="3803651"/>
              <a:ext cx="19050" cy="19050"/>
            </a:xfrm>
            <a:custGeom>
              <a:avLst/>
              <a:gdLst>
                <a:gd name="T0" fmla="*/ 57 w 115"/>
                <a:gd name="T1" fmla="*/ 0 h 116"/>
                <a:gd name="T2" fmla="*/ 76 w 115"/>
                <a:gd name="T3" fmla="*/ 3 h 116"/>
                <a:gd name="T4" fmla="*/ 91 w 115"/>
                <a:gd name="T5" fmla="*/ 11 h 116"/>
                <a:gd name="T6" fmla="*/ 104 w 115"/>
                <a:gd name="T7" fmla="*/ 24 h 116"/>
                <a:gd name="T8" fmla="*/ 112 w 115"/>
                <a:gd name="T9" fmla="*/ 40 h 116"/>
                <a:gd name="T10" fmla="*/ 115 w 115"/>
                <a:gd name="T11" fmla="*/ 59 h 116"/>
                <a:gd name="T12" fmla="*/ 112 w 115"/>
                <a:gd name="T13" fmla="*/ 76 h 116"/>
                <a:gd name="T14" fmla="*/ 104 w 115"/>
                <a:gd name="T15" fmla="*/ 93 h 116"/>
                <a:gd name="T16" fmla="*/ 91 w 115"/>
                <a:gd name="T17" fmla="*/ 105 h 116"/>
                <a:gd name="T18" fmla="*/ 76 w 115"/>
                <a:gd name="T19" fmla="*/ 113 h 116"/>
                <a:gd name="T20" fmla="*/ 57 w 115"/>
                <a:gd name="T21" fmla="*/ 116 h 116"/>
                <a:gd name="T22" fmla="*/ 39 w 115"/>
                <a:gd name="T23" fmla="*/ 113 h 116"/>
                <a:gd name="T24" fmla="*/ 24 w 115"/>
                <a:gd name="T25" fmla="*/ 105 h 116"/>
                <a:gd name="T26" fmla="*/ 11 w 115"/>
                <a:gd name="T27" fmla="*/ 93 h 116"/>
                <a:gd name="T28" fmla="*/ 3 w 115"/>
                <a:gd name="T29" fmla="*/ 76 h 116"/>
                <a:gd name="T30" fmla="*/ 0 w 115"/>
                <a:gd name="T31" fmla="*/ 59 h 116"/>
                <a:gd name="T32" fmla="*/ 3 w 115"/>
                <a:gd name="T33" fmla="*/ 40 h 116"/>
                <a:gd name="T34" fmla="*/ 11 w 115"/>
                <a:gd name="T35" fmla="*/ 24 h 116"/>
                <a:gd name="T36" fmla="*/ 24 w 115"/>
                <a:gd name="T37" fmla="*/ 11 h 116"/>
                <a:gd name="T38" fmla="*/ 39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1" y="11"/>
                  </a:lnTo>
                  <a:lnTo>
                    <a:pt x="104" y="24"/>
                  </a:lnTo>
                  <a:lnTo>
                    <a:pt x="112" y="40"/>
                  </a:lnTo>
                  <a:lnTo>
                    <a:pt x="115" y="59"/>
                  </a:lnTo>
                  <a:lnTo>
                    <a:pt x="112" y="76"/>
                  </a:lnTo>
                  <a:lnTo>
                    <a:pt x="104" y="93"/>
                  </a:lnTo>
                  <a:lnTo>
                    <a:pt x="91" y="105"/>
                  </a:lnTo>
                  <a:lnTo>
                    <a:pt x="76" y="113"/>
                  </a:lnTo>
                  <a:lnTo>
                    <a:pt x="57" y="116"/>
                  </a:lnTo>
                  <a:lnTo>
                    <a:pt x="39" y="113"/>
                  </a:lnTo>
                  <a:lnTo>
                    <a:pt x="24" y="105"/>
                  </a:lnTo>
                  <a:lnTo>
                    <a:pt x="11" y="93"/>
                  </a:lnTo>
                  <a:lnTo>
                    <a:pt x="3" y="76"/>
                  </a:lnTo>
                  <a:lnTo>
                    <a:pt x="0" y="59"/>
                  </a:lnTo>
                  <a:lnTo>
                    <a:pt x="3" y="40"/>
                  </a:lnTo>
                  <a:lnTo>
                    <a:pt x="11" y="24"/>
                  </a:lnTo>
                  <a:lnTo>
                    <a:pt x="24"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6">
              <a:extLst>
                <a:ext uri="{FF2B5EF4-FFF2-40B4-BE49-F238E27FC236}">
                  <a16:creationId xmlns:a16="http://schemas.microsoft.com/office/drawing/2014/main" id="{811FBD53-07BC-47FD-BC03-D11F1452282F}"/>
                </a:ext>
              </a:extLst>
            </p:cNvPr>
            <p:cNvSpPr>
              <a:spLocks/>
            </p:cNvSpPr>
            <p:nvPr/>
          </p:nvSpPr>
          <p:spPr bwMode="auto">
            <a:xfrm>
              <a:off x="1909763" y="3832226"/>
              <a:ext cx="17462" cy="17463"/>
            </a:xfrm>
            <a:custGeom>
              <a:avLst/>
              <a:gdLst>
                <a:gd name="T0" fmla="*/ 58 w 116"/>
                <a:gd name="T1" fmla="*/ 0 h 116"/>
                <a:gd name="T2" fmla="*/ 76 w 116"/>
                <a:gd name="T3" fmla="*/ 3 h 116"/>
                <a:gd name="T4" fmla="*/ 92 w 116"/>
                <a:gd name="T5" fmla="*/ 12 h 116"/>
                <a:gd name="T6" fmla="*/ 105 w 116"/>
                <a:gd name="T7" fmla="*/ 24 h 116"/>
                <a:gd name="T8" fmla="*/ 113 w 116"/>
                <a:gd name="T9" fmla="*/ 39 h 116"/>
                <a:gd name="T10" fmla="*/ 116 w 116"/>
                <a:gd name="T11" fmla="*/ 58 h 116"/>
                <a:gd name="T12" fmla="*/ 113 w 116"/>
                <a:gd name="T13" fmla="*/ 76 h 116"/>
                <a:gd name="T14" fmla="*/ 105 w 116"/>
                <a:gd name="T15" fmla="*/ 92 h 116"/>
                <a:gd name="T16" fmla="*/ 92 w 116"/>
                <a:gd name="T17" fmla="*/ 104 h 116"/>
                <a:gd name="T18" fmla="*/ 76 w 116"/>
                <a:gd name="T19" fmla="*/ 113 h 116"/>
                <a:gd name="T20" fmla="*/ 58 w 116"/>
                <a:gd name="T21" fmla="*/ 116 h 116"/>
                <a:gd name="T22" fmla="*/ 40 w 116"/>
                <a:gd name="T23" fmla="*/ 113 h 116"/>
                <a:gd name="T24" fmla="*/ 24 w 116"/>
                <a:gd name="T25" fmla="*/ 104 h 116"/>
                <a:gd name="T26" fmla="*/ 11 w 116"/>
                <a:gd name="T27" fmla="*/ 92 h 116"/>
                <a:gd name="T28" fmla="*/ 3 w 116"/>
                <a:gd name="T29" fmla="*/ 76 h 116"/>
                <a:gd name="T30" fmla="*/ 0 w 116"/>
                <a:gd name="T31" fmla="*/ 58 h 116"/>
                <a:gd name="T32" fmla="*/ 3 w 116"/>
                <a:gd name="T33" fmla="*/ 39 h 116"/>
                <a:gd name="T34" fmla="*/ 11 w 116"/>
                <a:gd name="T35" fmla="*/ 24 h 116"/>
                <a:gd name="T36" fmla="*/ 24 w 116"/>
                <a:gd name="T37" fmla="*/ 12 h 116"/>
                <a:gd name="T38" fmla="*/ 40 w 116"/>
                <a:gd name="T39" fmla="*/ 3 h 116"/>
                <a:gd name="T40" fmla="*/ 58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8" y="0"/>
                  </a:moveTo>
                  <a:lnTo>
                    <a:pt x="76" y="3"/>
                  </a:lnTo>
                  <a:lnTo>
                    <a:pt x="92" y="12"/>
                  </a:lnTo>
                  <a:lnTo>
                    <a:pt x="105" y="24"/>
                  </a:lnTo>
                  <a:lnTo>
                    <a:pt x="113" y="39"/>
                  </a:lnTo>
                  <a:lnTo>
                    <a:pt x="116" y="58"/>
                  </a:lnTo>
                  <a:lnTo>
                    <a:pt x="113" y="76"/>
                  </a:lnTo>
                  <a:lnTo>
                    <a:pt x="105" y="92"/>
                  </a:lnTo>
                  <a:lnTo>
                    <a:pt x="92" y="104"/>
                  </a:lnTo>
                  <a:lnTo>
                    <a:pt x="76" y="113"/>
                  </a:lnTo>
                  <a:lnTo>
                    <a:pt x="58" y="116"/>
                  </a:lnTo>
                  <a:lnTo>
                    <a:pt x="40" y="113"/>
                  </a:lnTo>
                  <a:lnTo>
                    <a:pt x="24" y="104"/>
                  </a:lnTo>
                  <a:lnTo>
                    <a:pt x="11" y="92"/>
                  </a:lnTo>
                  <a:lnTo>
                    <a:pt x="3" y="76"/>
                  </a:lnTo>
                  <a:lnTo>
                    <a:pt x="0" y="58"/>
                  </a:lnTo>
                  <a:lnTo>
                    <a:pt x="3" y="39"/>
                  </a:lnTo>
                  <a:lnTo>
                    <a:pt x="11" y="24"/>
                  </a:lnTo>
                  <a:lnTo>
                    <a:pt x="24" y="12"/>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7">
              <a:extLst>
                <a:ext uri="{FF2B5EF4-FFF2-40B4-BE49-F238E27FC236}">
                  <a16:creationId xmlns:a16="http://schemas.microsoft.com/office/drawing/2014/main" id="{24DF7D0D-9961-4888-A1A6-AFE1378763FC}"/>
                </a:ext>
              </a:extLst>
            </p:cNvPr>
            <p:cNvSpPr>
              <a:spLocks/>
            </p:cNvSpPr>
            <p:nvPr/>
          </p:nvSpPr>
          <p:spPr bwMode="auto">
            <a:xfrm>
              <a:off x="1771650" y="3748088"/>
              <a:ext cx="19050" cy="19050"/>
            </a:xfrm>
            <a:custGeom>
              <a:avLst/>
              <a:gdLst>
                <a:gd name="T0" fmla="*/ 58 w 115"/>
                <a:gd name="T1" fmla="*/ 0 h 116"/>
                <a:gd name="T2" fmla="*/ 76 w 115"/>
                <a:gd name="T3" fmla="*/ 3 h 116"/>
                <a:gd name="T4" fmla="*/ 91 w 115"/>
                <a:gd name="T5" fmla="*/ 11 h 116"/>
                <a:gd name="T6" fmla="*/ 104 w 115"/>
                <a:gd name="T7" fmla="*/ 24 h 116"/>
                <a:gd name="T8" fmla="*/ 112 w 115"/>
                <a:gd name="T9" fmla="*/ 40 h 116"/>
                <a:gd name="T10" fmla="*/ 115 w 115"/>
                <a:gd name="T11" fmla="*/ 58 h 116"/>
                <a:gd name="T12" fmla="*/ 112 w 115"/>
                <a:gd name="T13" fmla="*/ 76 h 116"/>
                <a:gd name="T14" fmla="*/ 104 w 115"/>
                <a:gd name="T15" fmla="*/ 93 h 116"/>
                <a:gd name="T16" fmla="*/ 91 w 115"/>
                <a:gd name="T17" fmla="*/ 105 h 116"/>
                <a:gd name="T18" fmla="*/ 76 w 115"/>
                <a:gd name="T19" fmla="*/ 113 h 116"/>
                <a:gd name="T20" fmla="*/ 58 w 115"/>
                <a:gd name="T21" fmla="*/ 116 h 116"/>
                <a:gd name="T22" fmla="*/ 39 w 115"/>
                <a:gd name="T23" fmla="*/ 113 h 116"/>
                <a:gd name="T24" fmla="*/ 24 w 115"/>
                <a:gd name="T25" fmla="*/ 105 h 116"/>
                <a:gd name="T26" fmla="*/ 10 w 115"/>
                <a:gd name="T27" fmla="*/ 93 h 116"/>
                <a:gd name="T28" fmla="*/ 2 w 115"/>
                <a:gd name="T29" fmla="*/ 76 h 116"/>
                <a:gd name="T30" fmla="*/ 0 w 115"/>
                <a:gd name="T31" fmla="*/ 58 h 116"/>
                <a:gd name="T32" fmla="*/ 2 w 115"/>
                <a:gd name="T33" fmla="*/ 40 h 116"/>
                <a:gd name="T34" fmla="*/ 10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1" y="11"/>
                  </a:lnTo>
                  <a:lnTo>
                    <a:pt x="104" y="24"/>
                  </a:lnTo>
                  <a:lnTo>
                    <a:pt x="112" y="40"/>
                  </a:lnTo>
                  <a:lnTo>
                    <a:pt x="115" y="58"/>
                  </a:lnTo>
                  <a:lnTo>
                    <a:pt x="112" y="76"/>
                  </a:lnTo>
                  <a:lnTo>
                    <a:pt x="104" y="93"/>
                  </a:lnTo>
                  <a:lnTo>
                    <a:pt x="91" y="105"/>
                  </a:lnTo>
                  <a:lnTo>
                    <a:pt x="76" y="113"/>
                  </a:lnTo>
                  <a:lnTo>
                    <a:pt x="58" y="116"/>
                  </a:lnTo>
                  <a:lnTo>
                    <a:pt x="39" y="113"/>
                  </a:lnTo>
                  <a:lnTo>
                    <a:pt x="24" y="105"/>
                  </a:lnTo>
                  <a:lnTo>
                    <a:pt x="10" y="93"/>
                  </a:lnTo>
                  <a:lnTo>
                    <a:pt x="2" y="76"/>
                  </a:lnTo>
                  <a:lnTo>
                    <a:pt x="0" y="58"/>
                  </a:lnTo>
                  <a:lnTo>
                    <a:pt x="2" y="40"/>
                  </a:lnTo>
                  <a:lnTo>
                    <a:pt x="10"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88">
              <a:extLst>
                <a:ext uri="{FF2B5EF4-FFF2-40B4-BE49-F238E27FC236}">
                  <a16:creationId xmlns:a16="http://schemas.microsoft.com/office/drawing/2014/main" id="{5B4F4AB4-6646-46EE-858F-88762E84AA1C}"/>
                </a:ext>
              </a:extLst>
            </p:cNvPr>
            <p:cNvSpPr>
              <a:spLocks/>
            </p:cNvSpPr>
            <p:nvPr/>
          </p:nvSpPr>
          <p:spPr bwMode="auto">
            <a:xfrm>
              <a:off x="1827213" y="3748088"/>
              <a:ext cx="17462" cy="19050"/>
            </a:xfrm>
            <a:custGeom>
              <a:avLst/>
              <a:gdLst>
                <a:gd name="T0" fmla="*/ 57 w 114"/>
                <a:gd name="T1" fmla="*/ 0 h 116"/>
                <a:gd name="T2" fmla="*/ 75 w 114"/>
                <a:gd name="T3" fmla="*/ 3 h 116"/>
                <a:gd name="T4" fmla="*/ 91 w 114"/>
                <a:gd name="T5" fmla="*/ 11 h 116"/>
                <a:gd name="T6" fmla="*/ 103 w 114"/>
                <a:gd name="T7" fmla="*/ 24 h 116"/>
                <a:gd name="T8" fmla="*/ 111 w 114"/>
                <a:gd name="T9" fmla="*/ 40 h 116"/>
                <a:gd name="T10" fmla="*/ 114 w 114"/>
                <a:gd name="T11" fmla="*/ 58 h 116"/>
                <a:gd name="T12" fmla="*/ 111 w 114"/>
                <a:gd name="T13" fmla="*/ 76 h 116"/>
                <a:gd name="T14" fmla="*/ 103 w 114"/>
                <a:gd name="T15" fmla="*/ 93 h 116"/>
                <a:gd name="T16" fmla="*/ 91 w 114"/>
                <a:gd name="T17" fmla="*/ 105 h 116"/>
                <a:gd name="T18" fmla="*/ 75 w 114"/>
                <a:gd name="T19" fmla="*/ 113 h 116"/>
                <a:gd name="T20" fmla="*/ 57 w 114"/>
                <a:gd name="T21" fmla="*/ 116 h 116"/>
                <a:gd name="T22" fmla="*/ 39 w 114"/>
                <a:gd name="T23" fmla="*/ 113 h 116"/>
                <a:gd name="T24" fmla="*/ 23 w 114"/>
                <a:gd name="T25" fmla="*/ 105 h 116"/>
                <a:gd name="T26" fmla="*/ 11 w 114"/>
                <a:gd name="T27" fmla="*/ 93 h 116"/>
                <a:gd name="T28" fmla="*/ 3 w 114"/>
                <a:gd name="T29" fmla="*/ 76 h 116"/>
                <a:gd name="T30" fmla="*/ 0 w 114"/>
                <a:gd name="T31" fmla="*/ 58 h 116"/>
                <a:gd name="T32" fmla="*/ 3 w 114"/>
                <a:gd name="T33" fmla="*/ 40 h 116"/>
                <a:gd name="T34" fmla="*/ 11 w 114"/>
                <a:gd name="T35" fmla="*/ 24 h 116"/>
                <a:gd name="T36" fmla="*/ 23 w 114"/>
                <a:gd name="T37" fmla="*/ 11 h 116"/>
                <a:gd name="T38" fmla="*/ 39 w 114"/>
                <a:gd name="T39" fmla="*/ 3 h 116"/>
                <a:gd name="T40" fmla="*/ 57 w 114"/>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16">
                  <a:moveTo>
                    <a:pt x="57" y="0"/>
                  </a:moveTo>
                  <a:lnTo>
                    <a:pt x="75" y="3"/>
                  </a:lnTo>
                  <a:lnTo>
                    <a:pt x="91" y="11"/>
                  </a:lnTo>
                  <a:lnTo>
                    <a:pt x="103" y="24"/>
                  </a:lnTo>
                  <a:lnTo>
                    <a:pt x="111" y="40"/>
                  </a:lnTo>
                  <a:lnTo>
                    <a:pt x="114" y="58"/>
                  </a:lnTo>
                  <a:lnTo>
                    <a:pt x="111" y="76"/>
                  </a:lnTo>
                  <a:lnTo>
                    <a:pt x="103" y="93"/>
                  </a:lnTo>
                  <a:lnTo>
                    <a:pt x="91" y="105"/>
                  </a:lnTo>
                  <a:lnTo>
                    <a:pt x="75" y="113"/>
                  </a:lnTo>
                  <a:lnTo>
                    <a:pt x="57" y="116"/>
                  </a:lnTo>
                  <a:lnTo>
                    <a:pt x="39" y="113"/>
                  </a:lnTo>
                  <a:lnTo>
                    <a:pt x="23" y="105"/>
                  </a:lnTo>
                  <a:lnTo>
                    <a:pt x="11" y="93"/>
                  </a:lnTo>
                  <a:lnTo>
                    <a:pt x="3" y="76"/>
                  </a:lnTo>
                  <a:lnTo>
                    <a:pt x="0" y="58"/>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89">
              <a:extLst>
                <a:ext uri="{FF2B5EF4-FFF2-40B4-BE49-F238E27FC236}">
                  <a16:creationId xmlns:a16="http://schemas.microsoft.com/office/drawing/2014/main" id="{B7AED5DE-8AF9-4976-ADCA-DEBCAE7F3E5D}"/>
                </a:ext>
              </a:extLst>
            </p:cNvPr>
            <p:cNvSpPr>
              <a:spLocks/>
            </p:cNvSpPr>
            <p:nvPr/>
          </p:nvSpPr>
          <p:spPr bwMode="auto">
            <a:xfrm>
              <a:off x="1798638" y="3721101"/>
              <a:ext cx="19050" cy="19050"/>
            </a:xfrm>
            <a:custGeom>
              <a:avLst/>
              <a:gdLst>
                <a:gd name="T0" fmla="*/ 59 w 115"/>
                <a:gd name="T1" fmla="*/ 0 h 115"/>
                <a:gd name="T2" fmla="*/ 76 w 115"/>
                <a:gd name="T3" fmla="*/ 3 h 115"/>
                <a:gd name="T4" fmla="*/ 93 w 115"/>
                <a:gd name="T5" fmla="*/ 11 h 115"/>
                <a:gd name="T6" fmla="*/ 105 w 115"/>
                <a:gd name="T7" fmla="*/ 24 h 115"/>
                <a:gd name="T8" fmla="*/ 113 w 115"/>
                <a:gd name="T9" fmla="*/ 39 h 115"/>
                <a:gd name="T10" fmla="*/ 115 w 115"/>
                <a:gd name="T11" fmla="*/ 58 h 115"/>
                <a:gd name="T12" fmla="*/ 113 w 115"/>
                <a:gd name="T13" fmla="*/ 76 h 115"/>
                <a:gd name="T14" fmla="*/ 105 w 115"/>
                <a:gd name="T15" fmla="*/ 92 h 115"/>
                <a:gd name="T16" fmla="*/ 93 w 115"/>
                <a:gd name="T17" fmla="*/ 104 h 115"/>
                <a:gd name="T18" fmla="*/ 76 w 115"/>
                <a:gd name="T19" fmla="*/ 112 h 115"/>
                <a:gd name="T20" fmla="*/ 59 w 115"/>
                <a:gd name="T21" fmla="*/ 115 h 115"/>
                <a:gd name="T22" fmla="*/ 40 w 115"/>
                <a:gd name="T23" fmla="*/ 112 h 115"/>
                <a:gd name="T24" fmla="*/ 24 w 115"/>
                <a:gd name="T25" fmla="*/ 104 h 115"/>
                <a:gd name="T26" fmla="*/ 12 w 115"/>
                <a:gd name="T27" fmla="*/ 92 h 115"/>
                <a:gd name="T28" fmla="*/ 3 w 115"/>
                <a:gd name="T29" fmla="*/ 76 h 115"/>
                <a:gd name="T30" fmla="*/ 0 w 115"/>
                <a:gd name="T31" fmla="*/ 58 h 115"/>
                <a:gd name="T32" fmla="*/ 3 w 115"/>
                <a:gd name="T33" fmla="*/ 39 h 115"/>
                <a:gd name="T34" fmla="*/ 12 w 115"/>
                <a:gd name="T35" fmla="*/ 24 h 115"/>
                <a:gd name="T36" fmla="*/ 24 w 115"/>
                <a:gd name="T37" fmla="*/ 11 h 115"/>
                <a:gd name="T38" fmla="*/ 40 w 115"/>
                <a:gd name="T39" fmla="*/ 3 h 115"/>
                <a:gd name="T40" fmla="*/ 59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9" y="0"/>
                  </a:moveTo>
                  <a:lnTo>
                    <a:pt x="76" y="3"/>
                  </a:lnTo>
                  <a:lnTo>
                    <a:pt x="93" y="11"/>
                  </a:lnTo>
                  <a:lnTo>
                    <a:pt x="105" y="24"/>
                  </a:lnTo>
                  <a:lnTo>
                    <a:pt x="113" y="39"/>
                  </a:lnTo>
                  <a:lnTo>
                    <a:pt x="115" y="58"/>
                  </a:lnTo>
                  <a:lnTo>
                    <a:pt x="113" y="76"/>
                  </a:lnTo>
                  <a:lnTo>
                    <a:pt x="105" y="92"/>
                  </a:lnTo>
                  <a:lnTo>
                    <a:pt x="93" y="104"/>
                  </a:lnTo>
                  <a:lnTo>
                    <a:pt x="76" y="112"/>
                  </a:lnTo>
                  <a:lnTo>
                    <a:pt x="59" y="115"/>
                  </a:lnTo>
                  <a:lnTo>
                    <a:pt x="40" y="112"/>
                  </a:lnTo>
                  <a:lnTo>
                    <a:pt x="24" y="104"/>
                  </a:lnTo>
                  <a:lnTo>
                    <a:pt x="12" y="92"/>
                  </a:lnTo>
                  <a:lnTo>
                    <a:pt x="3" y="76"/>
                  </a:lnTo>
                  <a:lnTo>
                    <a:pt x="0" y="58"/>
                  </a:lnTo>
                  <a:lnTo>
                    <a:pt x="3" y="39"/>
                  </a:lnTo>
                  <a:lnTo>
                    <a:pt x="12" y="24"/>
                  </a:lnTo>
                  <a:lnTo>
                    <a:pt x="24" y="11"/>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90">
              <a:extLst>
                <a:ext uri="{FF2B5EF4-FFF2-40B4-BE49-F238E27FC236}">
                  <a16:creationId xmlns:a16="http://schemas.microsoft.com/office/drawing/2014/main" id="{FB0A8F4A-889A-4B33-BCC9-A60646F7E50C}"/>
                </a:ext>
              </a:extLst>
            </p:cNvPr>
            <p:cNvSpPr>
              <a:spLocks/>
            </p:cNvSpPr>
            <p:nvPr/>
          </p:nvSpPr>
          <p:spPr bwMode="auto">
            <a:xfrm>
              <a:off x="1854200" y="3721101"/>
              <a:ext cx="17462" cy="19050"/>
            </a:xfrm>
            <a:custGeom>
              <a:avLst/>
              <a:gdLst>
                <a:gd name="T0" fmla="*/ 57 w 115"/>
                <a:gd name="T1" fmla="*/ 0 h 115"/>
                <a:gd name="T2" fmla="*/ 76 w 115"/>
                <a:gd name="T3" fmla="*/ 3 h 115"/>
                <a:gd name="T4" fmla="*/ 92 w 115"/>
                <a:gd name="T5" fmla="*/ 11 h 115"/>
                <a:gd name="T6" fmla="*/ 104 w 115"/>
                <a:gd name="T7" fmla="*/ 24 h 115"/>
                <a:gd name="T8" fmla="*/ 113 w 115"/>
                <a:gd name="T9" fmla="*/ 39 h 115"/>
                <a:gd name="T10" fmla="*/ 115 w 115"/>
                <a:gd name="T11" fmla="*/ 58 h 115"/>
                <a:gd name="T12" fmla="*/ 113 w 115"/>
                <a:gd name="T13" fmla="*/ 76 h 115"/>
                <a:gd name="T14" fmla="*/ 104 w 115"/>
                <a:gd name="T15" fmla="*/ 92 h 115"/>
                <a:gd name="T16" fmla="*/ 92 w 115"/>
                <a:gd name="T17" fmla="*/ 104 h 115"/>
                <a:gd name="T18" fmla="*/ 76 w 115"/>
                <a:gd name="T19" fmla="*/ 112 h 115"/>
                <a:gd name="T20" fmla="*/ 57 w 115"/>
                <a:gd name="T21" fmla="*/ 115 h 115"/>
                <a:gd name="T22" fmla="*/ 40 w 115"/>
                <a:gd name="T23" fmla="*/ 112 h 115"/>
                <a:gd name="T24" fmla="*/ 23 w 115"/>
                <a:gd name="T25" fmla="*/ 104 h 115"/>
                <a:gd name="T26" fmla="*/ 11 w 115"/>
                <a:gd name="T27" fmla="*/ 92 h 115"/>
                <a:gd name="T28" fmla="*/ 3 w 115"/>
                <a:gd name="T29" fmla="*/ 76 h 115"/>
                <a:gd name="T30" fmla="*/ 0 w 115"/>
                <a:gd name="T31" fmla="*/ 58 h 115"/>
                <a:gd name="T32" fmla="*/ 3 w 115"/>
                <a:gd name="T33" fmla="*/ 39 h 115"/>
                <a:gd name="T34" fmla="*/ 11 w 115"/>
                <a:gd name="T35" fmla="*/ 24 h 115"/>
                <a:gd name="T36" fmla="*/ 23 w 115"/>
                <a:gd name="T37" fmla="*/ 11 h 115"/>
                <a:gd name="T38" fmla="*/ 40 w 115"/>
                <a:gd name="T39" fmla="*/ 3 h 115"/>
                <a:gd name="T40" fmla="*/ 57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7" y="0"/>
                  </a:moveTo>
                  <a:lnTo>
                    <a:pt x="76" y="3"/>
                  </a:lnTo>
                  <a:lnTo>
                    <a:pt x="92" y="11"/>
                  </a:lnTo>
                  <a:lnTo>
                    <a:pt x="104" y="24"/>
                  </a:lnTo>
                  <a:lnTo>
                    <a:pt x="113" y="39"/>
                  </a:lnTo>
                  <a:lnTo>
                    <a:pt x="115" y="58"/>
                  </a:lnTo>
                  <a:lnTo>
                    <a:pt x="113" y="76"/>
                  </a:lnTo>
                  <a:lnTo>
                    <a:pt x="104" y="92"/>
                  </a:lnTo>
                  <a:lnTo>
                    <a:pt x="92" y="104"/>
                  </a:lnTo>
                  <a:lnTo>
                    <a:pt x="76" y="112"/>
                  </a:lnTo>
                  <a:lnTo>
                    <a:pt x="57" y="115"/>
                  </a:lnTo>
                  <a:lnTo>
                    <a:pt x="40" y="112"/>
                  </a:lnTo>
                  <a:lnTo>
                    <a:pt x="23" y="104"/>
                  </a:lnTo>
                  <a:lnTo>
                    <a:pt x="11" y="92"/>
                  </a:lnTo>
                  <a:lnTo>
                    <a:pt x="3" y="76"/>
                  </a:lnTo>
                  <a:lnTo>
                    <a:pt x="0" y="58"/>
                  </a:lnTo>
                  <a:lnTo>
                    <a:pt x="3" y="39"/>
                  </a:lnTo>
                  <a:lnTo>
                    <a:pt x="11" y="24"/>
                  </a:lnTo>
                  <a:lnTo>
                    <a:pt x="23" y="11"/>
                  </a:lnTo>
                  <a:lnTo>
                    <a:pt x="40"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91">
              <a:extLst>
                <a:ext uri="{FF2B5EF4-FFF2-40B4-BE49-F238E27FC236}">
                  <a16:creationId xmlns:a16="http://schemas.microsoft.com/office/drawing/2014/main" id="{735ECE23-F733-48DE-ADCF-C954D7E45672}"/>
                </a:ext>
              </a:extLst>
            </p:cNvPr>
            <p:cNvSpPr>
              <a:spLocks/>
            </p:cNvSpPr>
            <p:nvPr/>
          </p:nvSpPr>
          <p:spPr bwMode="auto">
            <a:xfrm>
              <a:off x="1798638" y="3776663"/>
              <a:ext cx="19050" cy="17463"/>
            </a:xfrm>
            <a:custGeom>
              <a:avLst/>
              <a:gdLst>
                <a:gd name="T0" fmla="*/ 59 w 115"/>
                <a:gd name="T1" fmla="*/ 0 h 115"/>
                <a:gd name="T2" fmla="*/ 76 w 115"/>
                <a:gd name="T3" fmla="*/ 2 h 115"/>
                <a:gd name="T4" fmla="*/ 93 w 115"/>
                <a:gd name="T5" fmla="*/ 10 h 115"/>
                <a:gd name="T6" fmla="*/ 105 w 115"/>
                <a:gd name="T7" fmla="*/ 24 h 115"/>
                <a:gd name="T8" fmla="*/ 113 w 115"/>
                <a:gd name="T9" fmla="*/ 39 h 115"/>
                <a:gd name="T10" fmla="*/ 115 w 115"/>
                <a:gd name="T11" fmla="*/ 58 h 115"/>
                <a:gd name="T12" fmla="*/ 113 w 115"/>
                <a:gd name="T13" fmla="*/ 76 h 115"/>
                <a:gd name="T14" fmla="*/ 105 w 115"/>
                <a:gd name="T15" fmla="*/ 92 h 115"/>
                <a:gd name="T16" fmla="*/ 93 w 115"/>
                <a:gd name="T17" fmla="*/ 104 h 115"/>
                <a:gd name="T18" fmla="*/ 76 w 115"/>
                <a:gd name="T19" fmla="*/ 112 h 115"/>
                <a:gd name="T20" fmla="*/ 59 w 115"/>
                <a:gd name="T21" fmla="*/ 115 h 115"/>
                <a:gd name="T22" fmla="*/ 40 w 115"/>
                <a:gd name="T23" fmla="*/ 112 h 115"/>
                <a:gd name="T24" fmla="*/ 24 w 115"/>
                <a:gd name="T25" fmla="*/ 104 h 115"/>
                <a:gd name="T26" fmla="*/ 12 w 115"/>
                <a:gd name="T27" fmla="*/ 92 h 115"/>
                <a:gd name="T28" fmla="*/ 3 w 115"/>
                <a:gd name="T29" fmla="*/ 76 h 115"/>
                <a:gd name="T30" fmla="*/ 0 w 115"/>
                <a:gd name="T31" fmla="*/ 58 h 115"/>
                <a:gd name="T32" fmla="*/ 3 w 115"/>
                <a:gd name="T33" fmla="*/ 39 h 115"/>
                <a:gd name="T34" fmla="*/ 12 w 115"/>
                <a:gd name="T35" fmla="*/ 24 h 115"/>
                <a:gd name="T36" fmla="*/ 24 w 115"/>
                <a:gd name="T37" fmla="*/ 10 h 115"/>
                <a:gd name="T38" fmla="*/ 40 w 115"/>
                <a:gd name="T39" fmla="*/ 2 h 115"/>
                <a:gd name="T40" fmla="*/ 59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9" y="0"/>
                  </a:moveTo>
                  <a:lnTo>
                    <a:pt x="76" y="2"/>
                  </a:lnTo>
                  <a:lnTo>
                    <a:pt x="93" y="10"/>
                  </a:lnTo>
                  <a:lnTo>
                    <a:pt x="105" y="24"/>
                  </a:lnTo>
                  <a:lnTo>
                    <a:pt x="113" y="39"/>
                  </a:lnTo>
                  <a:lnTo>
                    <a:pt x="115" y="58"/>
                  </a:lnTo>
                  <a:lnTo>
                    <a:pt x="113" y="76"/>
                  </a:lnTo>
                  <a:lnTo>
                    <a:pt x="105" y="92"/>
                  </a:lnTo>
                  <a:lnTo>
                    <a:pt x="93" y="104"/>
                  </a:lnTo>
                  <a:lnTo>
                    <a:pt x="76" y="112"/>
                  </a:lnTo>
                  <a:lnTo>
                    <a:pt x="59" y="115"/>
                  </a:lnTo>
                  <a:lnTo>
                    <a:pt x="40" y="112"/>
                  </a:lnTo>
                  <a:lnTo>
                    <a:pt x="24" y="104"/>
                  </a:lnTo>
                  <a:lnTo>
                    <a:pt x="12" y="92"/>
                  </a:lnTo>
                  <a:lnTo>
                    <a:pt x="3" y="76"/>
                  </a:lnTo>
                  <a:lnTo>
                    <a:pt x="0" y="58"/>
                  </a:lnTo>
                  <a:lnTo>
                    <a:pt x="3" y="39"/>
                  </a:lnTo>
                  <a:lnTo>
                    <a:pt x="12" y="24"/>
                  </a:lnTo>
                  <a:lnTo>
                    <a:pt x="24" y="10"/>
                  </a:lnTo>
                  <a:lnTo>
                    <a:pt x="40" y="2"/>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292">
              <a:extLst>
                <a:ext uri="{FF2B5EF4-FFF2-40B4-BE49-F238E27FC236}">
                  <a16:creationId xmlns:a16="http://schemas.microsoft.com/office/drawing/2014/main" id="{C00C2DE4-4F00-4CB8-833B-3D00E4C7D6AB}"/>
                </a:ext>
              </a:extLst>
            </p:cNvPr>
            <p:cNvSpPr>
              <a:spLocks/>
            </p:cNvSpPr>
            <p:nvPr/>
          </p:nvSpPr>
          <p:spPr bwMode="auto">
            <a:xfrm>
              <a:off x="1854200" y="3776663"/>
              <a:ext cx="17462" cy="17463"/>
            </a:xfrm>
            <a:custGeom>
              <a:avLst/>
              <a:gdLst>
                <a:gd name="T0" fmla="*/ 57 w 115"/>
                <a:gd name="T1" fmla="*/ 0 h 115"/>
                <a:gd name="T2" fmla="*/ 76 w 115"/>
                <a:gd name="T3" fmla="*/ 2 h 115"/>
                <a:gd name="T4" fmla="*/ 92 w 115"/>
                <a:gd name="T5" fmla="*/ 10 h 115"/>
                <a:gd name="T6" fmla="*/ 104 w 115"/>
                <a:gd name="T7" fmla="*/ 24 h 115"/>
                <a:gd name="T8" fmla="*/ 113 w 115"/>
                <a:gd name="T9" fmla="*/ 39 h 115"/>
                <a:gd name="T10" fmla="*/ 115 w 115"/>
                <a:gd name="T11" fmla="*/ 58 h 115"/>
                <a:gd name="T12" fmla="*/ 113 w 115"/>
                <a:gd name="T13" fmla="*/ 76 h 115"/>
                <a:gd name="T14" fmla="*/ 104 w 115"/>
                <a:gd name="T15" fmla="*/ 92 h 115"/>
                <a:gd name="T16" fmla="*/ 92 w 115"/>
                <a:gd name="T17" fmla="*/ 104 h 115"/>
                <a:gd name="T18" fmla="*/ 76 w 115"/>
                <a:gd name="T19" fmla="*/ 112 h 115"/>
                <a:gd name="T20" fmla="*/ 57 w 115"/>
                <a:gd name="T21" fmla="*/ 115 h 115"/>
                <a:gd name="T22" fmla="*/ 40 w 115"/>
                <a:gd name="T23" fmla="*/ 112 h 115"/>
                <a:gd name="T24" fmla="*/ 23 w 115"/>
                <a:gd name="T25" fmla="*/ 104 h 115"/>
                <a:gd name="T26" fmla="*/ 11 w 115"/>
                <a:gd name="T27" fmla="*/ 92 h 115"/>
                <a:gd name="T28" fmla="*/ 3 w 115"/>
                <a:gd name="T29" fmla="*/ 76 h 115"/>
                <a:gd name="T30" fmla="*/ 0 w 115"/>
                <a:gd name="T31" fmla="*/ 58 h 115"/>
                <a:gd name="T32" fmla="*/ 3 w 115"/>
                <a:gd name="T33" fmla="*/ 39 h 115"/>
                <a:gd name="T34" fmla="*/ 11 w 115"/>
                <a:gd name="T35" fmla="*/ 24 h 115"/>
                <a:gd name="T36" fmla="*/ 23 w 115"/>
                <a:gd name="T37" fmla="*/ 10 h 115"/>
                <a:gd name="T38" fmla="*/ 40 w 115"/>
                <a:gd name="T39" fmla="*/ 2 h 115"/>
                <a:gd name="T40" fmla="*/ 57 w 115"/>
                <a:gd name="T4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5">
                  <a:moveTo>
                    <a:pt x="57" y="0"/>
                  </a:moveTo>
                  <a:lnTo>
                    <a:pt x="76" y="2"/>
                  </a:lnTo>
                  <a:lnTo>
                    <a:pt x="92" y="10"/>
                  </a:lnTo>
                  <a:lnTo>
                    <a:pt x="104" y="24"/>
                  </a:lnTo>
                  <a:lnTo>
                    <a:pt x="113" y="39"/>
                  </a:lnTo>
                  <a:lnTo>
                    <a:pt x="115" y="58"/>
                  </a:lnTo>
                  <a:lnTo>
                    <a:pt x="113" y="76"/>
                  </a:lnTo>
                  <a:lnTo>
                    <a:pt x="104" y="92"/>
                  </a:lnTo>
                  <a:lnTo>
                    <a:pt x="92" y="104"/>
                  </a:lnTo>
                  <a:lnTo>
                    <a:pt x="76" y="112"/>
                  </a:lnTo>
                  <a:lnTo>
                    <a:pt x="57" y="115"/>
                  </a:lnTo>
                  <a:lnTo>
                    <a:pt x="40" y="112"/>
                  </a:lnTo>
                  <a:lnTo>
                    <a:pt x="23" y="104"/>
                  </a:lnTo>
                  <a:lnTo>
                    <a:pt x="11" y="92"/>
                  </a:lnTo>
                  <a:lnTo>
                    <a:pt x="3" y="76"/>
                  </a:lnTo>
                  <a:lnTo>
                    <a:pt x="0" y="58"/>
                  </a:lnTo>
                  <a:lnTo>
                    <a:pt x="3" y="39"/>
                  </a:lnTo>
                  <a:lnTo>
                    <a:pt x="11" y="24"/>
                  </a:lnTo>
                  <a:lnTo>
                    <a:pt x="23" y="10"/>
                  </a:lnTo>
                  <a:lnTo>
                    <a:pt x="40" y="2"/>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293">
              <a:extLst>
                <a:ext uri="{FF2B5EF4-FFF2-40B4-BE49-F238E27FC236}">
                  <a16:creationId xmlns:a16="http://schemas.microsoft.com/office/drawing/2014/main" id="{BF2B3E98-936D-46C2-AE88-0E18345A6B4D}"/>
                </a:ext>
              </a:extLst>
            </p:cNvPr>
            <p:cNvSpPr>
              <a:spLocks/>
            </p:cNvSpPr>
            <p:nvPr/>
          </p:nvSpPr>
          <p:spPr bwMode="auto">
            <a:xfrm>
              <a:off x="1771650" y="3803651"/>
              <a:ext cx="19050" cy="19050"/>
            </a:xfrm>
            <a:custGeom>
              <a:avLst/>
              <a:gdLst>
                <a:gd name="T0" fmla="*/ 58 w 115"/>
                <a:gd name="T1" fmla="*/ 0 h 116"/>
                <a:gd name="T2" fmla="*/ 76 w 115"/>
                <a:gd name="T3" fmla="*/ 3 h 116"/>
                <a:gd name="T4" fmla="*/ 91 w 115"/>
                <a:gd name="T5" fmla="*/ 11 h 116"/>
                <a:gd name="T6" fmla="*/ 104 w 115"/>
                <a:gd name="T7" fmla="*/ 24 h 116"/>
                <a:gd name="T8" fmla="*/ 112 w 115"/>
                <a:gd name="T9" fmla="*/ 40 h 116"/>
                <a:gd name="T10" fmla="*/ 115 w 115"/>
                <a:gd name="T11" fmla="*/ 59 h 116"/>
                <a:gd name="T12" fmla="*/ 112 w 115"/>
                <a:gd name="T13" fmla="*/ 76 h 116"/>
                <a:gd name="T14" fmla="*/ 104 w 115"/>
                <a:gd name="T15" fmla="*/ 93 h 116"/>
                <a:gd name="T16" fmla="*/ 91 w 115"/>
                <a:gd name="T17" fmla="*/ 105 h 116"/>
                <a:gd name="T18" fmla="*/ 76 w 115"/>
                <a:gd name="T19" fmla="*/ 113 h 116"/>
                <a:gd name="T20" fmla="*/ 58 w 115"/>
                <a:gd name="T21" fmla="*/ 116 h 116"/>
                <a:gd name="T22" fmla="*/ 39 w 115"/>
                <a:gd name="T23" fmla="*/ 113 h 116"/>
                <a:gd name="T24" fmla="*/ 24 w 115"/>
                <a:gd name="T25" fmla="*/ 105 h 116"/>
                <a:gd name="T26" fmla="*/ 10 w 115"/>
                <a:gd name="T27" fmla="*/ 93 h 116"/>
                <a:gd name="T28" fmla="*/ 2 w 115"/>
                <a:gd name="T29" fmla="*/ 76 h 116"/>
                <a:gd name="T30" fmla="*/ 0 w 115"/>
                <a:gd name="T31" fmla="*/ 59 h 116"/>
                <a:gd name="T32" fmla="*/ 2 w 115"/>
                <a:gd name="T33" fmla="*/ 40 h 116"/>
                <a:gd name="T34" fmla="*/ 10 w 115"/>
                <a:gd name="T35" fmla="*/ 24 h 116"/>
                <a:gd name="T36" fmla="*/ 24 w 115"/>
                <a:gd name="T37" fmla="*/ 11 h 116"/>
                <a:gd name="T38" fmla="*/ 39 w 115"/>
                <a:gd name="T39" fmla="*/ 3 h 116"/>
                <a:gd name="T40" fmla="*/ 58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8" y="0"/>
                  </a:moveTo>
                  <a:lnTo>
                    <a:pt x="76" y="3"/>
                  </a:lnTo>
                  <a:lnTo>
                    <a:pt x="91" y="11"/>
                  </a:lnTo>
                  <a:lnTo>
                    <a:pt x="104" y="24"/>
                  </a:lnTo>
                  <a:lnTo>
                    <a:pt x="112" y="40"/>
                  </a:lnTo>
                  <a:lnTo>
                    <a:pt x="115" y="59"/>
                  </a:lnTo>
                  <a:lnTo>
                    <a:pt x="112" y="76"/>
                  </a:lnTo>
                  <a:lnTo>
                    <a:pt x="104" y="93"/>
                  </a:lnTo>
                  <a:lnTo>
                    <a:pt x="91" y="105"/>
                  </a:lnTo>
                  <a:lnTo>
                    <a:pt x="76" y="113"/>
                  </a:lnTo>
                  <a:lnTo>
                    <a:pt x="58" y="116"/>
                  </a:lnTo>
                  <a:lnTo>
                    <a:pt x="39" y="113"/>
                  </a:lnTo>
                  <a:lnTo>
                    <a:pt x="24" y="105"/>
                  </a:lnTo>
                  <a:lnTo>
                    <a:pt x="10" y="93"/>
                  </a:lnTo>
                  <a:lnTo>
                    <a:pt x="2" y="76"/>
                  </a:lnTo>
                  <a:lnTo>
                    <a:pt x="0" y="59"/>
                  </a:lnTo>
                  <a:lnTo>
                    <a:pt x="2" y="40"/>
                  </a:lnTo>
                  <a:lnTo>
                    <a:pt x="10" y="24"/>
                  </a:lnTo>
                  <a:lnTo>
                    <a:pt x="24" y="11"/>
                  </a:lnTo>
                  <a:lnTo>
                    <a:pt x="39"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94">
              <a:extLst>
                <a:ext uri="{FF2B5EF4-FFF2-40B4-BE49-F238E27FC236}">
                  <a16:creationId xmlns:a16="http://schemas.microsoft.com/office/drawing/2014/main" id="{B54F8D22-FAD3-4986-89E9-547540CC8303}"/>
                </a:ext>
              </a:extLst>
            </p:cNvPr>
            <p:cNvSpPr>
              <a:spLocks/>
            </p:cNvSpPr>
            <p:nvPr/>
          </p:nvSpPr>
          <p:spPr bwMode="auto">
            <a:xfrm>
              <a:off x="1827213" y="3803651"/>
              <a:ext cx="17462" cy="19050"/>
            </a:xfrm>
            <a:custGeom>
              <a:avLst/>
              <a:gdLst>
                <a:gd name="T0" fmla="*/ 57 w 114"/>
                <a:gd name="T1" fmla="*/ 0 h 116"/>
                <a:gd name="T2" fmla="*/ 75 w 114"/>
                <a:gd name="T3" fmla="*/ 3 h 116"/>
                <a:gd name="T4" fmla="*/ 91 w 114"/>
                <a:gd name="T5" fmla="*/ 11 h 116"/>
                <a:gd name="T6" fmla="*/ 103 w 114"/>
                <a:gd name="T7" fmla="*/ 24 h 116"/>
                <a:gd name="T8" fmla="*/ 111 w 114"/>
                <a:gd name="T9" fmla="*/ 40 h 116"/>
                <a:gd name="T10" fmla="*/ 114 w 114"/>
                <a:gd name="T11" fmla="*/ 59 h 116"/>
                <a:gd name="T12" fmla="*/ 111 w 114"/>
                <a:gd name="T13" fmla="*/ 76 h 116"/>
                <a:gd name="T14" fmla="*/ 103 w 114"/>
                <a:gd name="T15" fmla="*/ 93 h 116"/>
                <a:gd name="T16" fmla="*/ 91 w 114"/>
                <a:gd name="T17" fmla="*/ 105 h 116"/>
                <a:gd name="T18" fmla="*/ 75 w 114"/>
                <a:gd name="T19" fmla="*/ 113 h 116"/>
                <a:gd name="T20" fmla="*/ 57 w 114"/>
                <a:gd name="T21" fmla="*/ 116 h 116"/>
                <a:gd name="T22" fmla="*/ 39 w 114"/>
                <a:gd name="T23" fmla="*/ 113 h 116"/>
                <a:gd name="T24" fmla="*/ 23 w 114"/>
                <a:gd name="T25" fmla="*/ 105 h 116"/>
                <a:gd name="T26" fmla="*/ 11 w 114"/>
                <a:gd name="T27" fmla="*/ 93 h 116"/>
                <a:gd name="T28" fmla="*/ 3 w 114"/>
                <a:gd name="T29" fmla="*/ 76 h 116"/>
                <a:gd name="T30" fmla="*/ 0 w 114"/>
                <a:gd name="T31" fmla="*/ 59 h 116"/>
                <a:gd name="T32" fmla="*/ 3 w 114"/>
                <a:gd name="T33" fmla="*/ 40 h 116"/>
                <a:gd name="T34" fmla="*/ 11 w 114"/>
                <a:gd name="T35" fmla="*/ 24 h 116"/>
                <a:gd name="T36" fmla="*/ 23 w 114"/>
                <a:gd name="T37" fmla="*/ 11 h 116"/>
                <a:gd name="T38" fmla="*/ 39 w 114"/>
                <a:gd name="T39" fmla="*/ 3 h 116"/>
                <a:gd name="T40" fmla="*/ 57 w 114"/>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116">
                  <a:moveTo>
                    <a:pt x="57" y="0"/>
                  </a:moveTo>
                  <a:lnTo>
                    <a:pt x="75" y="3"/>
                  </a:lnTo>
                  <a:lnTo>
                    <a:pt x="91" y="11"/>
                  </a:lnTo>
                  <a:lnTo>
                    <a:pt x="103" y="24"/>
                  </a:lnTo>
                  <a:lnTo>
                    <a:pt x="111" y="40"/>
                  </a:lnTo>
                  <a:lnTo>
                    <a:pt x="114" y="59"/>
                  </a:lnTo>
                  <a:lnTo>
                    <a:pt x="111" y="76"/>
                  </a:lnTo>
                  <a:lnTo>
                    <a:pt x="103" y="93"/>
                  </a:lnTo>
                  <a:lnTo>
                    <a:pt x="91" y="105"/>
                  </a:lnTo>
                  <a:lnTo>
                    <a:pt x="75" y="113"/>
                  </a:lnTo>
                  <a:lnTo>
                    <a:pt x="57" y="116"/>
                  </a:lnTo>
                  <a:lnTo>
                    <a:pt x="39" y="113"/>
                  </a:lnTo>
                  <a:lnTo>
                    <a:pt x="23" y="105"/>
                  </a:lnTo>
                  <a:lnTo>
                    <a:pt x="11" y="93"/>
                  </a:lnTo>
                  <a:lnTo>
                    <a:pt x="3" y="76"/>
                  </a:lnTo>
                  <a:lnTo>
                    <a:pt x="0" y="59"/>
                  </a:lnTo>
                  <a:lnTo>
                    <a:pt x="3" y="40"/>
                  </a:lnTo>
                  <a:lnTo>
                    <a:pt x="11" y="24"/>
                  </a:lnTo>
                  <a:lnTo>
                    <a:pt x="23"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295">
              <a:extLst>
                <a:ext uri="{FF2B5EF4-FFF2-40B4-BE49-F238E27FC236}">
                  <a16:creationId xmlns:a16="http://schemas.microsoft.com/office/drawing/2014/main" id="{FD19E177-1102-40AE-9BA7-BCE98C8A3E17}"/>
                </a:ext>
              </a:extLst>
            </p:cNvPr>
            <p:cNvSpPr>
              <a:spLocks/>
            </p:cNvSpPr>
            <p:nvPr/>
          </p:nvSpPr>
          <p:spPr bwMode="auto">
            <a:xfrm>
              <a:off x="1798638" y="3832226"/>
              <a:ext cx="19050" cy="17463"/>
            </a:xfrm>
            <a:custGeom>
              <a:avLst/>
              <a:gdLst>
                <a:gd name="T0" fmla="*/ 59 w 115"/>
                <a:gd name="T1" fmla="*/ 0 h 116"/>
                <a:gd name="T2" fmla="*/ 76 w 115"/>
                <a:gd name="T3" fmla="*/ 3 h 116"/>
                <a:gd name="T4" fmla="*/ 93 w 115"/>
                <a:gd name="T5" fmla="*/ 12 h 116"/>
                <a:gd name="T6" fmla="*/ 105 w 115"/>
                <a:gd name="T7" fmla="*/ 24 h 116"/>
                <a:gd name="T8" fmla="*/ 113 w 115"/>
                <a:gd name="T9" fmla="*/ 39 h 116"/>
                <a:gd name="T10" fmla="*/ 115 w 115"/>
                <a:gd name="T11" fmla="*/ 58 h 116"/>
                <a:gd name="T12" fmla="*/ 113 w 115"/>
                <a:gd name="T13" fmla="*/ 76 h 116"/>
                <a:gd name="T14" fmla="*/ 105 w 115"/>
                <a:gd name="T15" fmla="*/ 92 h 116"/>
                <a:gd name="T16" fmla="*/ 93 w 115"/>
                <a:gd name="T17" fmla="*/ 104 h 116"/>
                <a:gd name="T18" fmla="*/ 76 w 115"/>
                <a:gd name="T19" fmla="*/ 113 h 116"/>
                <a:gd name="T20" fmla="*/ 59 w 115"/>
                <a:gd name="T21" fmla="*/ 116 h 116"/>
                <a:gd name="T22" fmla="*/ 40 w 115"/>
                <a:gd name="T23" fmla="*/ 113 h 116"/>
                <a:gd name="T24" fmla="*/ 24 w 115"/>
                <a:gd name="T25" fmla="*/ 104 h 116"/>
                <a:gd name="T26" fmla="*/ 12 w 115"/>
                <a:gd name="T27" fmla="*/ 92 h 116"/>
                <a:gd name="T28" fmla="*/ 3 w 115"/>
                <a:gd name="T29" fmla="*/ 76 h 116"/>
                <a:gd name="T30" fmla="*/ 0 w 115"/>
                <a:gd name="T31" fmla="*/ 58 h 116"/>
                <a:gd name="T32" fmla="*/ 3 w 115"/>
                <a:gd name="T33" fmla="*/ 39 h 116"/>
                <a:gd name="T34" fmla="*/ 12 w 115"/>
                <a:gd name="T35" fmla="*/ 24 h 116"/>
                <a:gd name="T36" fmla="*/ 24 w 115"/>
                <a:gd name="T37" fmla="*/ 12 h 116"/>
                <a:gd name="T38" fmla="*/ 40 w 115"/>
                <a:gd name="T39" fmla="*/ 3 h 116"/>
                <a:gd name="T40" fmla="*/ 59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9" y="0"/>
                  </a:moveTo>
                  <a:lnTo>
                    <a:pt x="76" y="3"/>
                  </a:lnTo>
                  <a:lnTo>
                    <a:pt x="93" y="12"/>
                  </a:lnTo>
                  <a:lnTo>
                    <a:pt x="105" y="24"/>
                  </a:lnTo>
                  <a:lnTo>
                    <a:pt x="113" y="39"/>
                  </a:lnTo>
                  <a:lnTo>
                    <a:pt x="115" y="58"/>
                  </a:lnTo>
                  <a:lnTo>
                    <a:pt x="113" y="76"/>
                  </a:lnTo>
                  <a:lnTo>
                    <a:pt x="105" y="92"/>
                  </a:lnTo>
                  <a:lnTo>
                    <a:pt x="93" y="104"/>
                  </a:lnTo>
                  <a:lnTo>
                    <a:pt x="76" y="113"/>
                  </a:lnTo>
                  <a:lnTo>
                    <a:pt x="59" y="116"/>
                  </a:lnTo>
                  <a:lnTo>
                    <a:pt x="40" y="113"/>
                  </a:lnTo>
                  <a:lnTo>
                    <a:pt x="24" y="104"/>
                  </a:lnTo>
                  <a:lnTo>
                    <a:pt x="12" y="92"/>
                  </a:lnTo>
                  <a:lnTo>
                    <a:pt x="3" y="76"/>
                  </a:lnTo>
                  <a:lnTo>
                    <a:pt x="0" y="58"/>
                  </a:lnTo>
                  <a:lnTo>
                    <a:pt x="3" y="39"/>
                  </a:lnTo>
                  <a:lnTo>
                    <a:pt x="12" y="24"/>
                  </a:lnTo>
                  <a:lnTo>
                    <a:pt x="24" y="12"/>
                  </a:lnTo>
                  <a:lnTo>
                    <a:pt x="40" y="3"/>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96">
              <a:extLst>
                <a:ext uri="{FF2B5EF4-FFF2-40B4-BE49-F238E27FC236}">
                  <a16:creationId xmlns:a16="http://schemas.microsoft.com/office/drawing/2014/main" id="{31DE73CC-4448-4F39-8AA8-4C6A6DF6884C}"/>
                </a:ext>
              </a:extLst>
            </p:cNvPr>
            <p:cNvSpPr>
              <a:spLocks/>
            </p:cNvSpPr>
            <p:nvPr/>
          </p:nvSpPr>
          <p:spPr bwMode="auto">
            <a:xfrm>
              <a:off x="1854200" y="3832226"/>
              <a:ext cx="17462" cy="17463"/>
            </a:xfrm>
            <a:custGeom>
              <a:avLst/>
              <a:gdLst>
                <a:gd name="T0" fmla="*/ 57 w 115"/>
                <a:gd name="T1" fmla="*/ 0 h 116"/>
                <a:gd name="T2" fmla="*/ 76 w 115"/>
                <a:gd name="T3" fmla="*/ 3 h 116"/>
                <a:gd name="T4" fmla="*/ 92 w 115"/>
                <a:gd name="T5" fmla="*/ 12 h 116"/>
                <a:gd name="T6" fmla="*/ 104 w 115"/>
                <a:gd name="T7" fmla="*/ 24 h 116"/>
                <a:gd name="T8" fmla="*/ 113 w 115"/>
                <a:gd name="T9" fmla="*/ 39 h 116"/>
                <a:gd name="T10" fmla="*/ 115 w 115"/>
                <a:gd name="T11" fmla="*/ 58 h 116"/>
                <a:gd name="T12" fmla="*/ 113 w 115"/>
                <a:gd name="T13" fmla="*/ 76 h 116"/>
                <a:gd name="T14" fmla="*/ 104 w 115"/>
                <a:gd name="T15" fmla="*/ 92 h 116"/>
                <a:gd name="T16" fmla="*/ 92 w 115"/>
                <a:gd name="T17" fmla="*/ 104 h 116"/>
                <a:gd name="T18" fmla="*/ 76 w 115"/>
                <a:gd name="T19" fmla="*/ 113 h 116"/>
                <a:gd name="T20" fmla="*/ 57 w 115"/>
                <a:gd name="T21" fmla="*/ 116 h 116"/>
                <a:gd name="T22" fmla="*/ 40 w 115"/>
                <a:gd name="T23" fmla="*/ 113 h 116"/>
                <a:gd name="T24" fmla="*/ 23 w 115"/>
                <a:gd name="T25" fmla="*/ 104 h 116"/>
                <a:gd name="T26" fmla="*/ 11 w 115"/>
                <a:gd name="T27" fmla="*/ 92 h 116"/>
                <a:gd name="T28" fmla="*/ 3 w 115"/>
                <a:gd name="T29" fmla="*/ 76 h 116"/>
                <a:gd name="T30" fmla="*/ 0 w 115"/>
                <a:gd name="T31" fmla="*/ 58 h 116"/>
                <a:gd name="T32" fmla="*/ 3 w 115"/>
                <a:gd name="T33" fmla="*/ 39 h 116"/>
                <a:gd name="T34" fmla="*/ 11 w 115"/>
                <a:gd name="T35" fmla="*/ 24 h 116"/>
                <a:gd name="T36" fmla="*/ 23 w 115"/>
                <a:gd name="T37" fmla="*/ 12 h 116"/>
                <a:gd name="T38" fmla="*/ 40 w 115"/>
                <a:gd name="T39" fmla="*/ 3 h 116"/>
                <a:gd name="T40" fmla="*/ 57 w 115"/>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5" h="116">
                  <a:moveTo>
                    <a:pt x="57" y="0"/>
                  </a:moveTo>
                  <a:lnTo>
                    <a:pt x="76" y="3"/>
                  </a:lnTo>
                  <a:lnTo>
                    <a:pt x="92" y="12"/>
                  </a:lnTo>
                  <a:lnTo>
                    <a:pt x="104" y="24"/>
                  </a:lnTo>
                  <a:lnTo>
                    <a:pt x="113" y="39"/>
                  </a:lnTo>
                  <a:lnTo>
                    <a:pt x="115" y="58"/>
                  </a:lnTo>
                  <a:lnTo>
                    <a:pt x="113" y="76"/>
                  </a:lnTo>
                  <a:lnTo>
                    <a:pt x="104" y="92"/>
                  </a:lnTo>
                  <a:lnTo>
                    <a:pt x="92" y="104"/>
                  </a:lnTo>
                  <a:lnTo>
                    <a:pt x="76" y="113"/>
                  </a:lnTo>
                  <a:lnTo>
                    <a:pt x="57" y="116"/>
                  </a:lnTo>
                  <a:lnTo>
                    <a:pt x="40" y="113"/>
                  </a:lnTo>
                  <a:lnTo>
                    <a:pt x="23" y="104"/>
                  </a:lnTo>
                  <a:lnTo>
                    <a:pt x="11" y="92"/>
                  </a:lnTo>
                  <a:lnTo>
                    <a:pt x="3" y="76"/>
                  </a:lnTo>
                  <a:lnTo>
                    <a:pt x="0" y="58"/>
                  </a:lnTo>
                  <a:lnTo>
                    <a:pt x="3" y="39"/>
                  </a:lnTo>
                  <a:lnTo>
                    <a:pt x="11" y="24"/>
                  </a:lnTo>
                  <a:lnTo>
                    <a:pt x="23" y="12"/>
                  </a:lnTo>
                  <a:lnTo>
                    <a:pt x="40"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31103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out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outdoor, building, green, light&#10;&#10;Description automatically generated">
            <a:extLst>
              <a:ext uri="{FF2B5EF4-FFF2-40B4-BE49-F238E27FC236}">
                <a16:creationId xmlns:a16="http://schemas.microsoft.com/office/drawing/2014/main" id="{529CA9A2-1541-466A-82FF-A0E854BF947B}"/>
              </a:ext>
            </a:extLst>
          </p:cNvPr>
          <p:cNvPicPr>
            <a:picLocks noChangeAspect="1"/>
          </p:cNvPicPr>
          <p:nvPr/>
        </p:nvPicPr>
        <p:blipFill>
          <a:blip r:embed="rId3" cstate="print">
            <a:alphaModFix amt="20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ext Placeholder 4">
            <a:extLst>
              <a:ext uri="{FF2B5EF4-FFF2-40B4-BE49-F238E27FC236}">
                <a16:creationId xmlns:a16="http://schemas.microsoft.com/office/drawing/2014/main" id="{5A151683-2D07-41AB-9220-B5ED802EFD39}"/>
              </a:ext>
            </a:extLst>
          </p:cNvPr>
          <p:cNvSpPr txBox="1">
            <a:spLocks/>
          </p:cNvSpPr>
          <p:nvPr/>
        </p:nvSpPr>
        <p:spPr>
          <a:xfrm>
            <a:off x="381000" y="730530"/>
            <a:ext cx="8368363" cy="17325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rgbClr val="262626"/>
                </a:solidFill>
                <a:effectLst/>
                <a:uLnTx/>
                <a:uFillTx/>
                <a:latin typeface="Roboto"/>
                <a:ea typeface="+mn-ea"/>
              </a:rPr>
              <a:t>IoT SAFE</a:t>
            </a:r>
          </a:p>
        </p:txBody>
      </p:sp>
      <p:sp>
        <p:nvSpPr>
          <p:cNvPr id="6" name="Title 3">
            <a:extLst>
              <a:ext uri="{FF2B5EF4-FFF2-40B4-BE49-F238E27FC236}">
                <a16:creationId xmlns:a16="http://schemas.microsoft.com/office/drawing/2014/main" id="{800E91CC-058A-4AEC-A28A-3DCE2F0C1FDA}"/>
              </a:ext>
            </a:extLst>
          </p:cNvPr>
          <p:cNvSpPr>
            <a:spLocks noGrp="1"/>
          </p:cNvSpPr>
          <p:nvPr>
            <p:ph type="title"/>
          </p:nvPr>
        </p:nvSpPr>
        <p:spPr>
          <a:xfrm>
            <a:off x="381000" y="282611"/>
            <a:ext cx="8368363" cy="409459"/>
          </a:xfrm>
        </p:spPr>
        <p:txBody>
          <a:bodyPr/>
          <a:lstStyle/>
          <a:p>
            <a:pPr algn="ctr"/>
            <a:r>
              <a:rPr lang="en-US" sz="3000" dirty="0">
                <a:solidFill>
                  <a:schemeClr val="tx2"/>
                </a:solidFill>
              </a:rPr>
              <a:t>Benefits to 5G</a:t>
            </a:r>
          </a:p>
        </p:txBody>
      </p:sp>
      <p:sp>
        <p:nvSpPr>
          <p:cNvPr id="7" name="Rectangle 6">
            <a:extLst>
              <a:ext uri="{FF2B5EF4-FFF2-40B4-BE49-F238E27FC236}">
                <a16:creationId xmlns:a16="http://schemas.microsoft.com/office/drawing/2014/main" id="{04E93E99-776E-472C-BF5E-40C46D445644}"/>
              </a:ext>
            </a:extLst>
          </p:cNvPr>
          <p:cNvSpPr/>
          <p:nvPr/>
        </p:nvSpPr>
        <p:spPr>
          <a:xfrm>
            <a:off x="381000" y="1646903"/>
            <a:ext cx="3069590" cy="482183"/>
          </a:xfrm>
          <a:prstGeom prst="rect">
            <a:avLst/>
          </a:prstGeom>
        </p:spPr>
        <p:txBody>
          <a:bodyPr wrap="square" lIns="0" tIns="0" rIns="0" bIns="0" anchor="ctr">
            <a:spAutoFit/>
          </a:bodyPr>
          <a:lstStyle/>
          <a:p>
            <a:pPr marL="0" marR="0" lvl="0" indent="0" algn="r" defTabSz="6858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3C3CB"/>
                </a:solidFill>
                <a:effectLst/>
                <a:uLnTx/>
                <a:uFillTx/>
                <a:latin typeface="Roboto"/>
                <a:ea typeface="+mn-ea"/>
              </a:rPr>
              <a:t>Major Security Improvement</a:t>
            </a:r>
            <a:br>
              <a:rPr kumimoji="0" lang="en-US" sz="1050" b="0" i="0" u="none" strike="noStrike" kern="1200" cap="none" spc="0" normalizeH="0" baseline="0" noProof="0" dirty="0">
                <a:ln>
                  <a:noFill/>
                </a:ln>
                <a:solidFill>
                  <a:srgbClr val="FFFFFF">
                    <a:lumMod val="50000"/>
                  </a:srgbClr>
                </a:solidFill>
                <a:effectLst/>
                <a:uLnTx/>
                <a:uFillTx/>
                <a:latin typeface="Roboto"/>
                <a:ea typeface="+mn-ea"/>
              </a:rPr>
            </a:br>
            <a:r>
              <a:rPr kumimoji="0" lang="en-US" sz="1000" b="0" i="0" u="none" strike="noStrike" kern="1200" cap="none" spc="0" normalizeH="0" baseline="0" noProof="0" dirty="0">
                <a:ln>
                  <a:noFill/>
                </a:ln>
                <a:solidFill>
                  <a:srgbClr val="262626"/>
                </a:solidFill>
                <a:effectLst/>
                <a:uLnTx/>
                <a:uFillTx/>
                <a:latin typeface="Roboto"/>
                <a:ea typeface="+mn-ea"/>
              </a:rPr>
              <a:t>More secure and protects devices from attack.</a:t>
            </a:r>
            <a:r>
              <a:rPr kumimoji="0" lang="en-US" sz="1000" b="0" i="0" u="none" strike="noStrike" kern="1200" cap="none" spc="0" normalizeH="0" baseline="0" noProof="0" dirty="0">
                <a:ln>
                  <a:noFill/>
                </a:ln>
                <a:solidFill>
                  <a:srgbClr val="FFFFFF">
                    <a:lumMod val="65000"/>
                  </a:srgbClr>
                </a:solidFill>
                <a:effectLst/>
                <a:uLnTx/>
                <a:uFillTx/>
                <a:latin typeface="Roboto"/>
                <a:ea typeface="+mn-ea"/>
              </a:rPr>
              <a:t> </a:t>
            </a:r>
          </a:p>
        </p:txBody>
      </p:sp>
      <p:sp>
        <p:nvSpPr>
          <p:cNvPr id="8" name="Rectangle 7">
            <a:extLst>
              <a:ext uri="{FF2B5EF4-FFF2-40B4-BE49-F238E27FC236}">
                <a16:creationId xmlns:a16="http://schemas.microsoft.com/office/drawing/2014/main" id="{54D3C43A-B542-4F92-AE27-A1FA193EFAEE}"/>
              </a:ext>
            </a:extLst>
          </p:cNvPr>
          <p:cNvSpPr/>
          <p:nvPr/>
        </p:nvSpPr>
        <p:spPr>
          <a:xfrm>
            <a:off x="5680923" y="1646903"/>
            <a:ext cx="3068440" cy="482183"/>
          </a:xfrm>
          <a:prstGeom prst="rect">
            <a:avLst/>
          </a:prstGeom>
        </p:spPr>
        <p:txBody>
          <a:bodyPr wrap="square" lIns="0" tIns="0" rIns="0" bIns="0" anchor="ctr">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DB2C4"/>
                </a:solidFill>
                <a:effectLst/>
                <a:uLnTx/>
                <a:uFillTx/>
                <a:latin typeface="Roboto"/>
                <a:ea typeface="+mn-ea"/>
              </a:rPr>
              <a:t>Seamless Onboarding</a:t>
            </a:r>
            <a:br>
              <a:rPr kumimoji="0" lang="en-US" sz="1050" b="0" i="0" u="none" strike="noStrike" kern="1200" cap="none" spc="0" normalizeH="0" baseline="0" noProof="0" dirty="0">
                <a:ln>
                  <a:noFill/>
                </a:ln>
                <a:solidFill>
                  <a:srgbClr val="FFFFFF">
                    <a:lumMod val="50000"/>
                  </a:srgbClr>
                </a:solidFill>
                <a:effectLst/>
                <a:uLnTx/>
                <a:uFillTx/>
                <a:latin typeface="Roboto"/>
                <a:ea typeface="+mn-ea"/>
              </a:rPr>
            </a:br>
            <a:r>
              <a:rPr kumimoji="0" lang="en-US" sz="1000" b="0" i="0" u="none" strike="noStrike" kern="1200" cap="none" spc="0" normalizeH="0" baseline="0" noProof="0" dirty="0">
                <a:ln>
                  <a:noFill/>
                </a:ln>
                <a:solidFill>
                  <a:srgbClr val="262626"/>
                </a:solidFill>
                <a:effectLst/>
                <a:uLnTx/>
                <a:uFillTx/>
                <a:latin typeface="Roboto"/>
                <a:ea typeface="+mn-ea"/>
              </a:rPr>
              <a:t>Allows secure and fast access</a:t>
            </a:r>
            <a:r>
              <a:rPr kumimoji="0" lang="en-US" sz="1000" b="0" i="0" u="none" strike="noStrike" kern="1200" cap="none" spc="0" normalizeH="0" noProof="0" dirty="0">
                <a:ln>
                  <a:noFill/>
                </a:ln>
                <a:solidFill>
                  <a:srgbClr val="262626"/>
                </a:solidFill>
                <a:effectLst/>
                <a:uLnTx/>
                <a:uFillTx/>
                <a:latin typeface="Roboto"/>
                <a:ea typeface="+mn-ea"/>
              </a:rPr>
              <a:t> to mobile network.</a:t>
            </a:r>
            <a:endParaRPr kumimoji="0" lang="en-US" sz="1000" b="0" i="0" u="none" strike="noStrike" kern="1200" cap="none" spc="0" normalizeH="0" baseline="0" noProof="0" dirty="0">
              <a:ln>
                <a:noFill/>
              </a:ln>
              <a:solidFill>
                <a:srgbClr val="FFFFFF">
                  <a:lumMod val="65000"/>
                </a:srgbClr>
              </a:solidFill>
              <a:effectLst/>
              <a:uLnTx/>
              <a:uFillTx/>
              <a:latin typeface="Roboto"/>
              <a:ea typeface="+mn-ea"/>
            </a:endParaRPr>
          </a:p>
        </p:txBody>
      </p:sp>
      <p:sp>
        <p:nvSpPr>
          <p:cNvPr id="9" name="Rectangle 8">
            <a:extLst>
              <a:ext uri="{FF2B5EF4-FFF2-40B4-BE49-F238E27FC236}">
                <a16:creationId xmlns:a16="http://schemas.microsoft.com/office/drawing/2014/main" id="{1FDBF3ED-CCF1-497E-B1CC-9851309E8818}"/>
              </a:ext>
            </a:extLst>
          </p:cNvPr>
          <p:cNvSpPr/>
          <p:nvPr/>
        </p:nvSpPr>
        <p:spPr>
          <a:xfrm>
            <a:off x="381000" y="2805143"/>
            <a:ext cx="3069590" cy="482183"/>
          </a:xfrm>
          <a:prstGeom prst="rect">
            <a:avLst/>
          </a:prstGeom>
        </p:spPr>
        <p:txBody>
          <a:bodyPr wrap="square" lIns="0" tIns="0" rIns="0" bIns="0" anchor="ctr">
            <a:spAutoFit/>
          </a:bodyPr>
          <a:lstStyle/>
          <a:p>
            <a:pPr marL="0" marR="0" lvl="0" indent="0" algn="r" defTabSz="6858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1AA4BE"/>
                </a:solidFill>
                <a:effectLst/>
                <a:uLnTx/>
                <a:uFillTx/>
                <a:latin typeface="Roboto"/>
                <a:ea typeface="+mn-ea"/>
              </a:rPr>
              <a:t>Standards</a:t>
            </a:r>
            <a:r>
              <a:rPr kumimoji="0" lang="en-US" sz="1200" b="1" i="0" u="none" strike="noStrike" kern="1200" cap="none" spc="0" normalizeH="0" noProof="0" dirty="0">
                <a:ln>
                  <a:noFill/>
                </a:ln>
                <a:solidFill>
                  <a:srgbClr val="1AA4BE"/>
                </a:solidFill>
                <a:effectLst/>
                <a:uLnTx/>
                <a:uFillTx/>
                <a:latin typeface="Roboto"/>
                <a:ea typeface="+mn-ea"/>
              </a:rPr>
              <a:t> Based</a:t>
            </a:r>
            <a:br>
              <a:rPr kumimoji="0" lang="en-US" sz="1050" b="0" i="0" u="none" strike="noStrike" kern="1200" cap="none" spc="0" normalizeH="0" baseline="0" noProof="0" dirty="0">
                <a:ln>
                  <a:noFill/>
                </a:ln>
                <a:solidFill>
                  <a:srgbClr val="FFFFFF">
                    <a:lumMod val="50000"/>
                  </a:srgbClr>
                </a:solidFill>
                <a:effectLst/>
                <a:uLnTx/>
                <a:uFillTx/>
                <a:latin typeface="Roboto"/>
                <a:ea typeface="+mn-ea"/>
              </a:rPr>
            </a:br>
            <a:r>
              <a:rPr kumimoji="0" lang="en-US" sz="1000" b="0" i="0" u="none" strike="noStrike" kern="1200" cap="none" spc="0" normalizeH="0" baseline="0" noProof="0" dirty="0">
                <a:ln>
                  <a:noFill/>
                </a:ln>
                <a:solidFill>
                  <a:srgbClr val="262626"/>
                </a:solidFill>
                <a:effectLst/>
                <a:uLnTx/>
                <a:uFillTx/>
                <a:latin typeface="Roboto"/>
                <a:ea typeface="+mn-ea"/>
              </a:rPr>
              <a:t>Designed to utilize TLS. </a:t>
            </a:r>
          </a:p>
        </p:txBody>
      </p:sp>
      <p:sp>
        <p:nvSpPr>
          <p:cNvPr id="10" name="Rectangle 9">
            <a:extLst>
              <a:ext uri="{FF2B5EF4-FFF2-40B4-BE49-F238E27FC236}">
                <a16:creationId xmlns:a16="http://schemas.microsoft.com/office/drawing/2014/main" id="{F42D6FFD-8D9E-46BC-B0DD-B655D1156776}"/>
              </a:ext>
            </a:extLst>
          </p:cNvPr>
          <p:cNvSpPr/>
          <p:nvPr/>
        </p:nvSpPr>
        <p:spPr>
          <a:xfrm>
            <a:off x="5680923" y="2805143"/>
            <a:ext cx="3068440" cy="482183"/>
          </a:xfrm>
          <a:prstGeom prst="rect">
            <a:avLst/>
          </a:prstGeom>
        </p:spPr>
        <p:txBody>
          <a:bodyPr wrap="square" lIns="0" tIns="0" rIns="0" bIns="0" anchor="ctr">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197B8"/>
                </a:solidFill>
                <a:effectLst/>
                <a:uLnTx/>
                <a:uFillTx/>
                <a:latin typeface="Roboto"/>
                <a:ea typeface="+mn-ea"/>
              </a:rPr>
              <a:t>Zero Touch Provisioning</a:t>
            </a:r>
            <a:br>
              <a:rPr kumimoji="0" lang="en-US" sz="1050" b="0" i="0" u="none" strike="noStrike" kern="1200" cap="none" spc="0" normalizeH="0" baseline="0" noProof="0" dirty="0">
                <a:ln>
                  <a:noFill/>
                </a:ln>
                <a:solidFill>
                  <a:srgbClr val="FFFFFF">
                    <a:lumMod val="50000"/>
                  </a:srgbClr>
                </a:solidFill>
                <a:effectLst/>
                <a:uLnTx/>
                <a:uFillTx/>
                <a:latin typeface="Roboto"/>
                <a:ea typeface="+mn-ea"/>
              </a:rPr>
            </a:br>
            <a:r>
              <a:rPr kumimoji="0" lang="en-US" sz="1000" b="0" i="0" u="none" strike="noStrike" kern="1200" cap="none" spc="0" normalizeH="0" baseline="0" noProof="0" dirty="0">
                <a:ln>
                  <a:noFill/>
                </a:ln>
                <a:solidFill>
                  <a:srgbClr val="262626"/>
                </a:solidFill>
                <a:effectLst/>
                <a:uLnTx/>
                <a:uFillTx/>
                <a:latin typeface="Roboto"/>
                <a:ea typeface="+mn-ea"/>
              </a:rPr>
              <a:t>Seamless provisioning with pre-loaded credentials.</a:t>
            </a:r>
            <a:endParaRPr kumimoji="0" lang="en-US" sz="1000" b="0" i="0" u="none" strike="noStrike" kern="1200" cap="none" spc="0" normalizeH="0" baseline="0" noProof="0" dirty="0">
              <a:ln>
                <a:noFill/>
              </a:ln>
              <a:solidFill>
                <a:srgbClr val="FFFFFF">
                  <a:lumMod val="65000"/>
                </a:srgbClr>
              </a:solidFill>
              <a:effectLst/>
              <a:uLnTx/>
              <a:uFillTx/>
              <a:latin typeface="Roboto"/>
              <a:ea typeface="+mn-ea"/>
            </a:endParaRPr>
          </a:p>
        </p:txBody>
      </p:sp>
      <p:grpSp>
        <p:nvGrpSpPr>
          <p:cNvPr id="13" name="Group 12">
            <a:extLst>
              <a:ext uri="{FF2B5EF4-FFF2-40B4-BE49-F238E27FC236}">
                <a16:creationId xmlns:a16="http://schemas.microsoft.com/office/drawing/2014/main" id="{A7587A10-6483-40E9-BCF4-23827FB05A10}"/>
              </a:ext>
            </a:extLst>
          </p:cNvPr>
          <p:cNvGrpSpPr/>
          <p:nvPr/>
        </p:nvGrpSpPr>
        <p:grpSpPr>
          <a:xfrm>
            <a:off x="3610216" y="1516381"/>
            <a:ext cx="894160" cy="743228"/>
            <a:chOff x="3572616" y="1246644"/>
            <a:chExt cx="993140" cy="825501"/>
          </a:xfrm>
        </p:grpSpPr>
        <p:sp>
          <p:nvSpPr>
            <p:cNvPr id="14" name="Round Same Side Corner Rectangle 1">
              <a:extLst>
                <a:ext uri="{FF2B5EF4-FFF2-40B4-BE49-F238E27FC236}">
                  <a16:creationId xmlns:a16="http://schemas.microsoft.com/office/drawing/2014/main" id="{155513EA-1BC0-4242-976A-5F75EDCC4B29}"/>
                </a:ext>
              </a:extLst>
            </p:cNvPr>
            <p:cNvSpPr/>
            <p:nvPr/>
          </p:nvSpPr>
          <p:spPr>
            <a:xfrm rot="5400000">
              <a:off x="3790368" y="1296756"/>
              <a:ext cx="825500" cy="725276"/>
            </a:xfrm>
            <a:prstGeom prst="round2SameRect">
              <a:avLst>
                <a:gd name="adj1" fmla="val 928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15" name="Isosceles Triangle 14">
              <a:extLst>
                <a:ext uri="{FF2B5EF4-FFF2-40B4-BE49-F238E27FC236}">
                  <a16:creationId xmlns:a16="http://schemas.microsoft.com/office/drawing/2014/main" id="{1F0E57AD-3BD1-4BE3-AF99-4811A19FDBD9}"/>
                </a:ext>
              </a:extLst>
            </p:cNvPr>
            <p:cNvSpPr/>
            <p:nvPr/>
          </p:nvSpPr>
          <p:spPr>
            <a:xfrm rot="16200000" flipH="1">
              <a:off x="3274166" y="1545095"/>
              <a:ext cx="825500" cy="2286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grpSp>
        <p:nvGrpSpPr>
          <p:cNvPr id="16" name="Group 15">
            <a:extLst>
              <a:ext uri="{FF2B5EF4-FFF2-40B4-BE49-F238E27FC236}">
                <a16:creationId xmlns:a16="http://schemas.microsoft.com/office/drawing/2014/main" id="{F88E2391-92FB-41FF-801B-0B04549C30D6}"/>
              </a:ext>
            </a:extLst>
          </p:cNvPr>
          <p:cNvGrpSpPr/>
          <p:nvPr/>
        </p:nvGrpSpPr>
        <p:grpSpPr>
          <a:xfrm flipH="1">
            <a:off x="4639624" y="1516381"/>
            <a:ext cx="894160" cy="743228"/>
            <a:chOff x="3572616" y="1246644"/>
            <a:chExt cx="993140" cy="825501"/>
          </a:xfrm>
          <a:solidFill>
            <a:schemeClr val="accent2"/>
          </a:solidFill>
        </p:grpSpPr>
        <p:sp>
          <p:nvSpPr>
            <p:cNvPr id="17" name="Round Same Side Corner Rectangle 13">
              <a:extLst>
                <a:ext uri="{FF2B5EF4-FFF2-40B4-BE49-F238E27FC236}">
                  <a16:creationId xmlns:a16="http://schemas.microsoft.com/office/drawing/2014/main" id="{4E4497AA-C2BB-44AD-BF60-31AAE10EA7AD}"/>
                </a:ext>
              </a:extLst>
            </p:cNvPr>
            <p:cNvSpPr/>
            <p:nvPr/>
          </p:nvSpPr>
          <p:spPr>
            <a:xfrm rot="5400000">
              <a:off x="3790368" y="1296756"/>
              <a:ext cx="825500" cy="725276"/>
            </a:xfrm>
            <a:prstGeom prst="round2SameRect">
              <a:avLst>
                <a:gd name="adj1" fmla="val 9282"/>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18" name="Isosceles Triangle 17">
              <a:extLst>
                <a:ext uri="{FF2B5EF4-FFF2-40B4-BE49-F238E27FC236}">
                  <a16:creationId xmlns:a16="http://schemas.microsoft.com/office/drawing/2014/main" id="{C8BCBEB8-A5EE-43A5-8951-85D736BFC85B}"/>
                </a:ext>
              </a:extLst>
            </p:cNvPr>
            <p:cNvSpPr/>
            <p:nvPr/>
          </p:nvSpPr>
          <p:spPr>
            <a:xfrm rot="16200000" flipH="1">
              <a:off x="3274166" y="1545095"/>
              <a:ext cx="825500"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grpSp>
        <p:nvGrpSpPr>
          <p:cNvPr id="19" name="Group 18">
            <a:extLst>
              <a:ext uri="{FF2B5EF4-FFF2-40B4-BE49-F238E27FC236}">
                <a16:creationId xmlns:a16="http://schemas.microsoft.com/office/drawing/2014/main" id="{02FEFBE5-1EEA-46AE-8621-FCB9CB73D1C6}"/>
              </a:ext>
            </a:extLst>
          </p:cNvPr>
          <p:cNvGrpSpPr/>
          <p:nvPr/>
        </p:nvGrpSpPr>
        <p:grpSpPr>
          <a:xfrm>
            <a:off x="3610216" y="2676903"/>
            <a:ext cx="894160" cy="743228"/>
            <a:chOff x="3572616" y="1246644"/>
            <a:chExt cx="993140" cy="825501"/>
          </a:xfrm>
          <a:solidFill>
            <a:schemeClr val="accent3"/>
          </a:solidFill>
        </p:grpSpPr>
        <p:sp>
          <p:nvSpPr>
            <p:cNvPr id="20" name="Round Same Side Corner Rectangle 21">
              <a:extLst>
                <a:ext uri="{FF2B5EF4-FFF2-40B4-BE49-F238E27FC236}">
                  <a16:creationId xmlns:a16="http://schemas.microsoft.com/office/drawing/2014/main" id="{05A670ED-D66C-4CD5-A0F2-C0AC20C76638}"/>
                </a:ext>
              </a:extLst>
            </p:cNvPr>
            <p:cNvSpPr/>
            <p:nvPr/>
          </p:nvSpPr>
          <p:spPr>
            <a:xfrm rot="5400000">
              <a:off x="3790368" y="1296756"/>
              <a:ext cx="825500" cy="725276"/>
            </a:xfrm>
            <a:prstGeom prst="round2SameRect">
              <a:avLst>
                <a:gd name="adj1" fmla="val 9282"/>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21" name="Isosceles Triangle 20">
              <a:extLst>
                <a:ext uri="{FF2B5EF4-FFF2-40B4-BE49-F238E27FC236}">
                  <a16:creationId xmlns:a16="http://schemas.microsoft.com/office/drawing/2014/main" id="{6AE1049E-A218-448F-99A0-849BDCBC4D44}"/>
                </a:ext>
              </a:extLst>
            </p:cNvPr>
            <p:cNvSpPr/>
            <p:nvPr/>
          </p:nvSpPr>
          <p:spPr>
            <a:xfrm rot="16200000" flipH="1">
              <a:off x="3274166" y="1545095"/>
              <a:ext cx="825500"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grpSp>
        <p:nvGrpSpPr>
          <p:cNvPr id="22" name="Group 21">
            <a:extLst>
              <a:ext uri="{FF2B5EF4-FFF2-40B4-BE49-F238E27FC236}">
                <a16:creationId xmlns:a16="http://schemas.microsoft.com/office/drawing/2014/main" id="{423D48DB-A0AA-467E-8A1C-C943107F7E25}"/>
              </a:ext>
            </a:extLst>
          </p:cNvPr>
          <p:cNvGrpSpPr/>
          <p:nvPr/>
        </p:nvGrpSpPr>
        <p:grpSpPr>
          <a:xfrm flipH="1">
            <a:off x="4639624" y="2676903"/>
            <a:ext cx="894160" cy="743228"/>
            <a:chOff x="3572616" y="1246644"/>
            <a:chExt cx="993140" cy="825501"/>
          </a:xfrm>
          <a:solidFill>
            <a:schemeClr val="accent4"/>
          </a:solidFill>
        </p:grpSpPr>
        <p:sp>
          <p:nvSpPr>
            <p:cNvPr id="23" name="Round Same Side Corner Rectangle 19">
              <a:extLst>
                <a:ext uri="{FF2B5EF4-FFF2-40B4-BE49-F238E27FC236}">
                  <a16:creationId xmlns:a16="http://schemas.microsoft.com/office/drawing/2014/main" id="{98E06D5D-8833-46D9-9F85-FC0CE3EA7172}"/>
                </a:ext>
              </a:extLst>
            </p:cNvPr>
            <p:cNvSpPr/>
            <p:nvPr/>
          </p:nvSpPr>
          <p:spPr>
            <a:xfrm rot="5400000">
              <a:off x="3790368" y="1296756"/>
              <a:ext cx="825500" cy="725276"/>
            </a:xfrm>
            <a:prstGeom prst="round2SameRect">
              <a:avLst>
                <a:gd name="adj1" fmla="val 9282"/>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24" name="Isosceles Triangle 23">
              <a:extLst>
                <a:ext uri="{FF2B5EF4-FFF2-40B4-BE49-F238E27FC236}">
                  <a16:creationId xmlns:a16="http://schemas.microsoft.com/office/drawing/2014/main" id="{24DFC1AE-7153-4570-A7B4-9A89A9167D4C}"/>
                </a:ext>
              </a:extLst>
            </p:cNvPr>
            <p:cNvSpPr/>
            <p:nvPr/>
          </p:nvSpPr>
          <p:spPr>
            <a:xfrm rot="16200000" flipH="1">
              <a:off x="3274166" y="1545095"/>
              <a:ext cx="825500"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grpSp>
        <p:nvGrpSpPr>
          <p:cNvPr id="36" name="Group 35">
            <a:extLst>
              <a:ext uri="{FF2B5EF4-FFF2-40B4-BE49-F238E27FC236}">
                <a16:creationId xmlns:a16="http://schemas.microsoft.com/office/drawing/2014/main" id="{0D9ECF90-10A8-4275-9FA0-5555308AB8D7}"/>
              </a:ext>
            </a:extLst>
          </p:cNvPr>
          <p:cNvGrpSpPr/>
          <p:nvPr/>
        </p:nvGrpSpPr>
        <p:grpSpPr>
          <a:xfrm>
            <a:off x="4787274" y="1611781"/>
            <a:ext cx="415840" cy="435418"/>
            <a:chOff x="3611563" y="2820988"/>
            <a:chExt cx="450850" cy="490538"/>
          </a:xfrm>
          <a:solidFill>
            <a:schemeClr val="bg1"/>
          </a:solidFill>
        </p:grpSpPr>
        <p:sp>
          <p:nvSpPr>
            <p:cNvPr id="37" name="Freeform 36">
              <a:extLst>
                <a:ext uri="{FF2B5EF4-FFF2-40B4-BE49-F238E27FC236}">
                  <a16:creationId xmlns:a16="http://schemas.microsoft.com/office/drawing/2014/main" id="{EEF58627-5619-4D6B-964F-D83A27058124}"/>
                </a:ext>
              </a:extLst>
            </p:cNvPr>
            <p:cNvSpPr>
              <a:spLocks/>
            </p:cNvSpPr>
            <p:nvPr/>
          </p:nvSpPr>
          <p:spPr bwMode="auto">
            <a:xfrm>
              <a:off x="3827463" y="2820988"/>
              <a:ext cx="19050" cy="53975"/>
            </a:xfrm>
            <a:custGeom>
              <a:avLst/>
              <a:gdLst>
                <a:gd name="T0" fmla="*/ 62 w 125"/>
                <a:gd name="T1" fmla="*/ 0 h 378"/>
                <a:gd name="T2" fmla="*/ 83 w 125"/>
                <a:gd name="T3" fmla="*/ 4 h 378"/>
                <a:gd name="T4" fmla="*/ 100 w 125"/>
                <a:gd name="T5" fmla="*/ 12 h 378"/>
                <a:gd name="T6" fmla="*/ 113 w 125"/>
                <a:gd name="T7" fmla="*/ 26 h 378"/>
                <a:gd name="T8" fmla="*/ 122 w 125"/>
                <a:gd name="T9" fmla="*/ 43 h 378"/>
                <a:gd name="T10" fmla="*/ 125 w 125"/>
                <a:gd name="T11" fmla="*/ 63 h 378"/>
                <a:gd name="T12" fmla="*/ 125 w 125"/>
                <a:gd name="T13" fmla="*/ 315 h 378"/>
                <a:gd name="T14" fmla="*/ 122 w 125"/>
                <a:gd name="T15" fmla="*/ 335 h 378"/>
                <a:gd name="T16" fmla="*/ 113 w 125"/>
                <a:gd name="T17" fmla="*/ 352 h 378"/>
                <a:gd name="T18" fmla="*/ 100 w 125"/>
                <a:gd name="T19" fmla="*/ 365 h 378"/>
                <a:gd name="T20" fmla="*/ 83 w 125"/>
                <a:gd name="T21" fmla="*/ 375 h 378"/>
                <a:gd name="T22" fmla="*/ 62 w 125"/>
                <a:gd name="T23" fmla="*/ 378 h 378"/>
                <a:gd name="T24" fmla="*/ 42 w 125"/>
                <a:gd name="T25" fmla="*/ 375 h 378"/>
                <a:gd name="T26" fmla="*/ 25 w 125"/>
                <a:gd name="T27" fmla="*/ 365 h 378"/>
                <a:gd name="T28" fmla="*/ 12 w 125"/>
                <a:gd name="T29" fmla="*/ 352 h 378"/>
                <a:gd name="T30" fmla="*/ 3 w 125"/>
                <a:gd name="T31" fmla="*/ 335 h 378"/>
                <a:gd name="T32" fmla="*/ 0 w 125"/>
                <a:gd name="T33" fmla="*/ 315 h 378"/>
                <a:gd name="T34" fmla="*/ 0 w 125"/>
                <a:gd name="T35" fmla="*/ 63 h 378"/>
                <a:gd name="T36" fmla="*/ 3 w 125"/>
                <a:gd name="T37" fmla="*/ 43 h 378"/>
                <a:gd name="T38" fmla="*/ 12 w 125"/>
                <a:gd name="T39" fmla="*/ 26 h 378"/>
                <a:gd name="T40" fmla="*/ 25 w 125"/>
                <a:gd name="T41" fmla="*/ 12 h 378"/>
                <a:gd name="T42" fmla="*/ 42 w 125"/>
                <a:gd name="T43" fmla="*/ 4 h 378"/>
                <a:gd name="T44" fmla="*/ 62 w 125"/>
                <a:gd name="T4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378">
                  <a:moveTo>
                    <a:pt x="62" y="0"/>
                  </a:moveTo>
                  <a:lnTo>
                    <a:pt x="83" y="4"/>
                  </a:lnTo>
                  <a:lnTo>
                    <a:pt x="100" y="12"/>
                  </a:lnTo>
                  <a:lnTo>
                    <a:pt x="113" y="26"/>
                  </a:lnTo>
                  <a:lnTo>
                    <a:pt x="122" y="43"/>
                  </a:lnTo>
                  <a:lnTo>
                    <a:pt x="125" y="63"/>
                  </a:lnTo>
                  <a:lnTo>
                    <a:pt x="125" y="315"/>
                  </a:lnTo>
                  <a:lnTo>
                    <a:pt x="122" y="335"/>
                  </a:lnTo>
                  <a:lnTo>
                    <a:pt x="113" y="352"/>
                  </a:lnTo>
                  <a:lnTo>
                    <a:pt x="100" y="365"/>
                  </a:lnTo>
                  <a:lnTo>
                    <a:pt x="83" y="375"/>
                  </a:lnTo>
                  <a:lnTo>
                    <a:pt x="62" y="378"/>
                  </a:lnTo>
                  <a:lnTo>
                    <a:pt x="42" y="375"/>
                  </a:lnTo>
                  <a:lnTo>
                    <a:pt x="25" y="365"/>
                  </a:lnTo>
                  <a:lnTo>
                    <a:pt x="12" y="352"/>
                  </a:lnTo>
                  <a:lnTo>
                    <a:pt x="3" y="335"/>
                  </a:lnTo>
                  <a:lnTo>
                    <a:pt x="0" y="315"/>
                  </a:lnTo>
                  <a:lnTo>
                    <a:pt x="0" y="63"/>
                  </a:lnTo>
                  <a:lnTo>
                    <a:pt x="3" y="43"/>
                  </a:lnTo>
                  <a:lnTo>
                    <a:pt x="12" y="26"/>
                  </a:lnTo>
                  <a:lnTo>
                    <a:pt x="25" y="12"/>
                  </a:lnTo>
                  <a:lnTo>
                    <a:pt x="42" y="4"/>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38" name="Freeform 37">
              <a:extLst>
                <a:ext uri="{FF2B5EF4-FFF2-40B4-BE49-F238E27FC236}">
                  <a16:creationId xmlns:a16="http://schemas.microsoft.com/office/drawing/2014/main" id="{FC0D1030-2465-4BD0-AD7A-383DCCA813EA}"/>
                </a:ext>
              </a:extLst>
            </p:cNvPr>
            <p:cNvSpPr>
              <a:spLocks/>
            </p:cNvSpPr>
            <p:nvPr/>
          </p:nvSpPr>
          <p:spPr bwMode="auto">
            <a:xfrm>
              <a:off x="4008438" y="3038476"/>
              <a:ext cx="53975" cy="19050"/>
            </a:xfrm>
            <a:custGeom>
              <a:avLst/>
              <a:gdLst>
                <a:gd name="T0" fmla="*/ 62 w 375"/>
                <a:gd name="T1" fmla="*/ 0 h 125"/>
                <a:gd name="T2" fmla="*/ 312 w 375"/>
                <a:gd name="T3" fmla="*/ 0 h 125"/>
                <a:gd name="T4" fmla="*/ 331 w 375"/>
                <a:gd name="T5" fmla="*/ 3 h 125"/>
                <a:gd name="T6" fmla="*/ 349 w 375"/>
                <a:gd name="T7" fmla="*/ 11 h 125"/>
                <a:gd name="T8" fmla="*/ 362 w 375"/>
                <a:gd name="T9" fmla="*/ 25 h 125"/>
                <a:gd name="T10" fmla="*/ 372 w 375"/>
                <a:gd name="T11" fmla="*/ 43 h 125"/>
                <a:gd name="T12" fmla="*/ 375 w 375"/>
                <a:gd name="T13" fmla="*/ 62 h 125"/>
                <a:gd name="T14" fmla="*/ 372 w 375"/>
                <a:gd name="T15" fmla="*/ 82 h 125"/>
                <a:gd name="T16" fmla="*/ 362 w 375"/>
                <a:gd name="T17" fmla="*/ 99 h 125"/>
                <a:gd name="T18" fmla="*/ 349 w 375"/>
                <a:gd name="T19" fmla="*/ 113 h 125"/>
                <a:gd name="T20" fmla="*/ 331 w 375"/>
                <a:gd name="T21" fmla="*/ 122 h 125"/>
                <a:gd name="T22" fmla="*/ 312 w 375"/>
                <a:gd name="T23" fmla="*/ 125 h 125"/>
                <a:gd name="T24" fmla="*/ 62 w 375"/>
                <a:gd name="T25" fmla="*/ 125 h 125"/>
                <a:gd name="T26" fmla="*/ 43 w 375"/>
                <a:gd name="T27" fmla="*/ 122 h 125"/>
                <a:gd name="T28" fmla="*/ 26 w 375"/>
                <a:gd name="T29" fmla="*/ 113 h 125"/>
                <a:gd name="T30" fmla="*/ 12 w 375"/>
                <a:gd name="T31" fmla="*/ 99 h 125"/>
                <a:gd name="T32" fmla="*/ 3 w 375"/>
                <a:gd name="T33" fmla="*/ 82 h 125"/>
                <a:gd name="T34" fmla="*/ 0 w 375"/>
                <a:gd name="T35" fmla="*/ 62 h 125"/>
                <a:gd name="T36" fmla="*/ 3 w 375"/>
                <a:gd name="T37" fmla="*/ 43 h 125"/>
                <a:gd name="T38" fmla="*/ 12 w 375"/>
                <a:gd name="T39" fmla="*/ 25 h 125"/>
                <a:gd name="T40" fmla="*/ 26 w 375"/>
                <a:gd name="T41" fmla="*/ 11 h 125"/>
                <a:gd name="T42" fmla="*/ 43 w 375"/>
                <a:gd name="T43" fmla="*/ 3 h 125"/>
                <a:gd name="T44" fmla="*/ 62 w 375"/>
                <a:gd name="T4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125">
                  <a:moveTo>
                    <a:pt x="62" y="0"/>
                  </a:moveTo>
                  <a:lnTo>
                    <a:pt x="312" y="0"/>
                  </a:lnTo>
                  <a:lnTo>
                    <a:pt x="331" y="3"/>
                  </a:lnTo>
                  <a:lnTo>
                    <a:pt x="349" y="11"/>
                  </a:lnTo>
                  <a:lnTo>
                    <a:pt x="362" y="25"/>
                  </a:lnTo>
                  <a:lnTo>
                    <a:pt x="372" y="43"/>
                  </a:lnTo>
                  <a:lnTo>
                    <a:pt x="375" y="62"/>
                  </a:lnTo>
                  <a:lnTo>
                    <a:pt x="372" y="82"/>
                  </a:lnTo>
                  <a:lnTo>
                    <a:pt x="362" y="99"/>
                  </a:lnTo>
                  <a:lnTo>
                    <a:pt x="349" y="113"/>
                  </a:lnTo>
                  <a:lnTo>
                    <a:pt x="331" y="122"/>
                  </a:lnTo>
                  <a:lnTo>
                    <a:pt x="312" y="125"/>
                  </a:lnTo>
                  <a:lnTo>
                    <a:pt x="62" y="125"/>
                  </a:lnTo>
                  <a:lnTo>
                    <a:pt x="43" y="122"/>
                  </a:lnTo>
                  <a:lnTo>
                    <a:pt x="26" y="113"/>
                  </a:lnTo>
                  <a:lnTo>
                    <a:pt x="12" y="99"/>
                  </a:lnTo>
                  <a:lnTo>
                    <a:pt x="3" y="82"/>
                  </a:lnTo>
                  <a:lnTo>
                    <a:pt x="0" y="62"/>
                  </a:lnTo>
                  <a:lnTo>
                    <a:pt x="3" y="43"/>
                  </a:lnTo>
                  <a:lnTo>
                    <a:pt x="12" y="25"/>
                  </a:lnTo>
                  <a:lnTo>
                    <a:pt x="26" y="11"/>
                  </a:lnTo>
                  <a:lnTo>
                    <a:pt x="43" y="3"/>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39" name="Freeform 38">
              <a:extLst>
                <a:ext uri="{FF2B5EF4-FFF2-40B4-BE49-F238E27FC236}">
                  <a16:creationId xmlns:a16="http://schemas.microsoft.com/office/drawing/2014/main" id="{A6715C63-33AE-4A20-B22E-892F5C393DE7}"/>
                </a:ext>
              </a:extLst>
            </p:cNvPr>
            <p:cNvSpPr>
              <a:spLocks/>
            </p:cNvSpPr>
            <p:nvPr/>
          </p:nvSpPr>
          <p:spPr bwMode="auto">
            <a:xfrm>
              <a:off x="3611563" y="3038476"/>
              <a:ext cx="53975" cy="19050"/>
            </a:xfrm>
            <a:custGeom>
              <a:avLst/>
              <a:gdLst>
                <a:gd name="T0" fmla="*/ 63 w 375"/>
                <a:gd name="T1" fmla="*/ 0 h 125"/>
                <a:gd name="T2" fmla="*/ 313 w 375"/>
                <a:gd name="T3" fmla="*/ 0 h 125"/>
                <a:gd name="T4" fmla="*/ 332 w 375"/>
                <a:gd name="T5" fmla="*/ 3 h 125"/>
                <a:gd name="T6" fmla="*/ 349 w 375"/>
                <a:gd name="T7" fmla="*/ 11 h 125"/>
                <a:gd name="T8" fmla="*/ 363 w 375"/>
                <a:gd name="T9" fmla="*/ 25 h 125"/>
                <a:gd name="T10" fmla="*/ 372 w 375"/>
                <a:gd name="T11" fmla="*/ 43 h 125"/>
                <a:gd name="T12" fmla="*/ 375 w 375"/>
                <a:gd name="T13" fmla="*/ 62 h 125"/>
                <a:gd name="T14" fmla="*/ 372 w 375"/>
                <a:gd name="T15" fmla="*/ 82 h 125"/>
                <a:gd name="T16" fmla="*/ 363 w 375"/>
                <a:gd name="T17" fmla="*/ 99 h 125"/>
                <a:gd name="T18" fmla="*/ 349 w 375"/>
                <a:gd name="T19" fmla="*/ 113 h 125"/>
                <a:gd name="T20" fmla="*/ 332 w 375"/>
                <a:gd name="T21" fmla="*/ 122 h 125"/>
                <a:gd name="T22" fmla="*/ 313 w 375"/>
                <a:gd name="T23" fmla="*/ 125 h 125"/>
                <a:gd name="T24" fmla="*/ 63 w 375"/>
                <a:gd name="T25" fmla="*/ 125 h 125"/>
                <a:gd name="T26" fmla="*/ 44 w 375"/>
                <a:gd name="T27" fmla="*/ 122 h 125"/>
                <a:gd name="T28" fmla="*/ 25 w 375"/>
                <a:gd name="T29" fmla="*/ 113 h 125"/>
                <a:gd name="T30" fmla="*/ 13 w 375"/>
                <a:gd name="T31" fmla="*/ 99 h 125"/>
                <a:gd name="T32" fmla="*/ 3 w 375"/>
                <a:gd name="T33" fmla="*/ 82 h 125"/>
                <a:gd name="T34" fmla="*/ 0 w 375"/>
                <a:gd name="T35" fmla="*/ 62 h 125"/>
                <a:gd name="T36" fmla="*/ 3 w 375"/>
                <a:gd name="T37" fmla="*/ 43 h 125"/>
                <a:gd name="T38" fmla="*/ 13 w 375"/>
                <a:gd name="T39" fmla="*/ 25 h 125"/>
                <a:gd name="T40" fmla="*/ 25 w 375"/>
                <a:gd name="T41" fmla="*/ 11 h 125"/>
                <a:gd name="T42" fmla="*/ 44 w 375"/>
                <a:gd name="T43" fmla="*/ 3 h 125"/>
                <a:gd name="T44" fmla="*/ 63 w 375"/>
                <a:gd name="T45"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125">
                  <a:moveTo>
                    <a:pt x="63" y="0"/>
                  </a:moveTo>
                  <a:lnTo>
                    <a:pt x="313" y="0"/>
                  </a:lnTo>
                  <a:lnTo>
                    <a:pt x="332" y="3"/>
                  </a:lnTo>
                  <a:lnTo>
                    <a:pt x="349" y="11"/>
                  </a:lnTo>
                  <a:lnTo>
                    <a:pt x="363" y="25"/>
                  </a:lnTo>
                  <a:lnTo>
                    <a:pt x="372" y="43"/>
                  </a:lnTo>
                  <a:lnTo>
                    <a:pt x="375" y="62"/>
                  </a:lnTo>
                  <a:lnTo>
                    <a:pt x="372" y="82"/>
                  </a:lnTo>
                  <a:lnTo>
                    <a:pt x="363" y="99"/>
                  </a:lnTo>
                  <a:lnTo>
                    <a:pt x="349" y="113"/>
                  </a:lnTo>
                  <a:lnTo>
                    <a:pt x="332" y="122"/>
                  </a:lnTo>
                  <a:lnTo>
                    <a:pt x="313" y="125"/>
                  </a:lnTo>
                  <a:lnTo>
                    <a:pt x="63" y="125"/>
                  </a:lnTo>
                  <a:lnTo>
                    <a:pt x="44" y="122"/>
                  </a:lnTo>
                  <a:lnTo>
                    <a:pt x="25" y="113"/>
                  </a:lnTo>
                  <a:lnTo>
                    <a:pt x="13" y="99"/>
                  </a:lnTo>
                  <a:lnTo>
                    <a:pt x="3" y="82"/>
                  </a:lnTo>
                  <a:lnTo>
                    <a:pt x="0" y="62"/>
                  </a:lnTo>
                  <a:lnTo>
                    <a:pt x="3" y="43"/>
                  </a:lnTo>
                  <a:lnTo>
                    <a:pt x="13" y="25"/>
                  </a:lnTo>
                  <a:lnTo>
                    <a:pt x="25" y="11"/>
                  </a:lnTo>
                  <a:lnTo>
                    <a:pt x="44" y="3"/>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40" name="Freeform 39">
              <a:extLst>
                <a:ext uri="{FF2B5EF4-FFF2-40B4-BE49-F238E27FC236}">
                  <a16:creationId xmlns:a16="http://schemas.microsoft.com/office/drawing/2014/main" id="{7F4D2680-86C6-4325-892C-8FDEDB062E12}"/>
                </a:ext>
              </a:extLst>
            </p:cNvPr>
            <p:cNvSpPr>
              <a:spLocks/>
            </p:cNvSpPr>
            <p:nvPr/>
          </p:nvSpPr>
          <p:spPr bwMode="auto">
            <a:xfrm>
              <a:off x="3956051" y="2884488"/>
              <a:ext cx="42863" cy="44450"/>
            </a:xfrm>
            <a:custGeom>
              <a:avLst/>
              <a:gdLst>
                <a:gd name="T0" fmla="*/ 239 w 301"/>
                <a:gd name="T1" fmla="*/ 0 h 303"/>
                <a:gd name="T2" fmla="*/ 254 w 301"/>
                <a:gd name="T3" fmla="*/ 2 h 303"/>
                <a:gd name="T4" fmla="*/ 269 w 301"/>
                <a:gd name="T5" fmla="*/ 8 h 303"/>
                <a:gd name="T6" fmla="*/ 283 w 301"/>
                <a:gd name="T7" fmla="*/ 18 h 303"/>
                <a:gd name="T8" fmla="*/ 294 w 301"/>
                <a:gd name="T9" fmla="*/ 32 h 303"/>
                <a:gd name="T10" fmla="*/ 299 w 301"/>
                <a:gd name="T11" fmla="*/ 47 h 303"/>
                <a:gd name="T12" fmla="*/ 301 w 301"/>
                <a:gd name="T13" fmla="*/ 63 h 303"/>
                <a:gd name="T14" fmla="*/ 299 w 301"/>
                <a:gd name="T15" fmla="*/ 79 h 303"/>
                <a:gd name="T16" fmla="*/ 294 w 301"/>
                <a:gd name="T17" fmla="*/ 94 h 303"/>
                <a:gd name="T18" fmla="*/ 283 w 301"/>
                <a:gd name="T19" fmla="*/ 107 h 303"/>
                <a:gd name="T20" fmla="*/ 106 w 301"/>
                <a:gd name="T21" fmla="*/ 285 h 303"/>
                <a:gd name="T22" fmla="*/ 93 w 301"/>
                <a:gd name="T23" fmla="*/ 296 h 303"/>
                <a:gd name="T24" fmla="*/ 78 w 301"/>
                <a:gd name="T25" fmla="*/ 301 h 303"/>
                <a:gd name="T26" fmla="*/ 63 w 301"/>
                <a:gd name="T27" fmla="*/ 303 h 303"/>
                <a:gd name="T28" fmla="*/ 47 w 301"/>
                <a:gd name="T29" fmla="*/ 301 h 303"/>
                <a:gd name="T30" fmla="*/ 32 w 301"/>
                <a:gd name="T31" fmla="*/ 296 h 303"/>
                <a:gd name="T32" fmla="*/ 18 w 301"/>
                <a:gd name="T33" fmla="*/ 285 h 303"/>
                <a:gd name="T34" fmla="*/ 8 w 301"/>
                <a:gd name="T35" fmla="*/ 271 h 303"/>
                <a:gd name="T36" fmla="*/ 2 w 301"/>
                <a:gd name="T37" fmla="*/ 256 h 303"/>
                <a:gd name="T38" fmla="*/ 0 w 301"/>
                <a:gd name="T39" fmla="*/ 241 h 303"/>
                <a:gd name="T40" fmla="*/ 2 w 301"/>
                <a:gd name="T41" fmla="*/ 225 h 303"/>
                <a:gd name="T42" fmla="*/ 8 w 301"/>
                <a:gd name="T43" fmla="*/ 210 h 303"/>
                <a:gd name="T44" fmla="*/ 18 w 301"/>
                <a:gd name="T45" fmla="*/ 196 h 303"/>
                <a:gd name="T46" fmla="*/ 195 w 301"/>
                <a:gd name="T47" fmla="*/ 18 h 303"/>
                <a:gd name="T48" fmla="*/ 208 w 301"/>
                <a:gd name="T49" fmla="*/ 8 h 303"/>
                <a:gd name="T50" fmla="*/ 223 w 301"/>
                <a:gd name="T51" fmla="*/ 2 h 303"/>
                <a:gd name="T52" fmla="*/ 239 w 301"/>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3">
                  <a:moveTo>
                    <a:pt x="239" y="0"/>
                  </a:moveTo>
                  <a:lnTo>
                    <a:pt x="254" y="2"/>
                  </a:lnTo>
                  <a:lnTo>
                    <a:pt x="269" y="8"/>
                  </a:lnTo>
                  <a:lnTo>
                    <a:pt x="283" y="18"/>
                  </a:lnTo>
                  <a:lnTo>
                    <a:pt x="294" y="32"/>
                  </a:lnTo>
                  <a:lnTo>
                    <a:pt x="299" y="47"/>
                  </a:lnTo>
                  <a:lnTo>
                    <a:pt x="301" y="63"/>
                  </a:lnTo>
                  <a:lnTo>
                    <a:pt x="299" y="79"/>
                  </a:lnTo>
                  <a:lnTo>
                    <a:pt x="294" y="94"/>
                  </a:lnTo>
                  <a:lnTo>
                    <a:pt x="283" y="107"/>
                  </a:lnTo>
                  <a:lnTo>
                    <a:pt x="106" y="285"/>
                  </a:lnTo>
                  <a:lnTo>
                    <a:pt x="93" y="296"/>
                  </a:lnTo>
                  <a:lnTo>
                    <a:pt x="78" y="301"/>
                  </a:lnTo>
                  <a:lnTo>
                    <a:pt x="63" y="303"/>
                  </a:lnTo>
                  <a:lnTo>
                    <a:pt x="47" y="301"/>
                  </a:lnTo>
                  <a:lnTo>
                    <a:pt x="32" y="296"/>
                  </a:lnTo>
                  <a:lnTo>
                    <a:pt x="18" y="285"/>
                  </a:lnTo>
                  <a:lnTo>
                    <a:pt x="8" y="271"/>
                  </a:lnTo>
                  <a:lnTo>
                    <a:pt x="2" y="256"/>
                  </a:lnTo>
                  <a:lnTo>
                    <a:pt x="0" y="241"/>
                  </a:lnTo>
                  <a:lnTo>
                    <a:pt x="2" y="225"/>
                  </a:lnTo>
                  <a:lnTo>
                    <a:pt x="8" y="210"/>
                  </a:lnTo>
                  <a:lnTo>
                    <a:pt x="18" y="196"/>
                  </a:lnTo>
                  <a:lnTo>
                    <a:pt x="195" y="18"/>
                  </a:lnTo>
                  <a:lnTo>
                    <a:pt x="208" y="8"/>
                  </a:lnTo>
                  <a:lnTo>
                    <a:pt x="223" y="2"/>
                  </a:lnTo>
                  <a:lnTo>
                    <a:pt x="2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41" name="Freeform 40">
              <a:extLst>
                <a:ext uri="{FF2B5EF4-FFF2-40B4-BE49-F238E27FC236}">
                  <a16:creationId xmlns:a16="http://schemas.microsoft.com/office/drawing/2014/main" id="{E88080FC-DBC4-4FF0-A3F5-882652C09C3B}"/>
                </a:ext>
              </a:extLst>
            </p:cNvPr>
            <p:cNvSpPr>
              <a:spLocks/>
            </p:cNvSpPr>
            <p:nvPr/>
          </p:nvSpPr>
          <p:spPr bwMode="auto">
            <a:xfrm>
              <a:off x="3675063" y="3167063"/>
              <a:ext cx="42863" cy="44450"/>
            </a:xfrm>
            <a:custGeom>
              <a:avLst/>
              <a:gdLst>
                <a:gd name="T0" fmla="*/ 238 w 301"/>
                <a:gd name="T1" fmla="*/ 0 h 305"/>
                <a:gd name="T2" fmla="*/ 254 w 301"/>
                <a:gd name="T3" fmla="*/ 3 h 305"/>
                <a:gd name="T4" fmla="*/ 269 w 301"/>
                <a:gd name="T5" fmla="*/ 9 h 305"/>
                <a:gd name="T6" fmla="*/ 283 w 301"/>
                <a:gd name="T7" fmla="*/ 20 h 305"/>
                <a:gd name="T8" fmla="*/ 293 w 301"/>
                <a:gd name="T9" fmla="*/ 33 h 305"/>
                <a:gd name="T10" fmla="*/ 299 w 301"/>
                <a:gd name="T11" fmla="*/ 48 h 305"/>
                <a:gd name="T12" fmla="*/ 301 w 301"/>
                <a:gd name="T13" fmla="*/ 64 h 305"/>
                <a:gd name="T14" fmla="*/ 299 w 301"/>
                <a:gd name="T15" fmla="*/ 80 h 305"/>
                <a:gd name="T16" fmla="*/ 293 w 301"/>
                <a:gd name="T17" fmla="*/ 95 h 305"/>
                <a:gd name="T18" fmla="*/ 283 w 301"/>
                <a:gd name="T19" fmla="*/ 108 h 305"/>
                <a:gd name="T20" fmla="*/ 106 w 301"/>
                <a:gd name="T21" fmla="*/ 286 h 305"/>
                <a:gd name="T22" fmla="*/ 92 w 301"/>
                <a:gd name="T23" fmla="*/ 297 h 305"/>
                <a:gd name="T24" fmla="*/ 78 w 301"/>
                <a:gd name="T25" fmla="*/ 303 h 305"/>
                <a:gd name="T26" fmla="*/ 62 w 301"/>
                <a:gd name="T27" fmla="*/ 305 h 305"/>
                <a:gd name="T28" fmla="*/ 46 w 301"/>
                <a:gd name="T29" fmla="*/ 303 h 305"/>
                <a:gd name="T30" fmla="*/ 31 w 301"/>
                <a:gd name="T31" fmla="*/ 297 h 305"/>
                <a:gd name="T32" fmla="*/ 18 w 301"/>
                <a:gd name="T33" fmla="*/ 286 h 305"/>
                <a:gd name="T34" fmla="*/ 7 w 301"/>
                <a:gd name="T35" fmla="*/ 273 h 305"/>
                <a:gd name="T36" fmla="*/ 2 w 301"/>
                <a:gd name="T37" fmla="*/ 258 h 305"/>
                <a:gd name="T38" fmla="*/ 0 w 301"/>
                <a:gd name="T39" fmla="*/ 242 h 305"/>
                <a:gd name="T40" fmla="*/ 2 w 301"/>
                <a:gd name="T41" fmla="*/ 226 h 305"/>
                <a:gd name="T42" fmla="*/ 7 w 301"/>
                <a:gd name="T43" fmla="*/ 211 h 305"/>
                <a:gd name="T44" fmla="*/ 18 w 301"/>
                <a:gd name="T45" fmla="*/ 198 h 305"/>
                <a:gd name="T46" fmla="*/ 195 w 301"/>
                <a:gd name="T47" fmla="*/ 20 h 305"/>
                <a:gd name="T48" fmla="*/ 208 w 301"/>
                <a:gd name="T49" fmla="*/ 9 h 305"/>
                <a:gd name="T50" fmla="*/ 222 w 301"/>
                <a:gd name="T51" fmla="*/ 3 h 305"/>
                <a:gd name="T52" fmla="*/ 238 w 301"/>
                <a:gd name="T53"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5">
                  <a:moveTo>
                    <a:pt x="238" y="0"/>
                  </a:moveTo>
                  <a:lnTo>
                    <a:pt x="254" y="3"/>
                  </a:lnTo>
                  <a:lnTo>
                    <a:pt x="269" y="9"/>
                  </a:lnTo>
                  <a:lnTo>
                    <a:pt x="283" y="20"/>
                  </a:lnTo>
                  <a:lnTo>
                    <a:pt x="293" y="33"/>
                  </a:lnTo>
                  <a:lnTo>
                    <a:pt x="299" y="48"/>
                  </a:lnTo>
                  <a:lnTo>
                    <a:pt x="301" y="64"/>
                  </a:lnTo>
                  <a:lnTo>
                    <a:pt x="299" y="80"/>
                  </a:lnTo>
                  <a:lnTo>
                    <a:pt x="293" y="95"/>
                  </a:lnTo>
                  <a:lnTo>
                    <a:pt x="283" y="108"/>
                  </a:lnTo>
                  <a:lnTo>
                    <a:pt x="106" y="286"/>
                  </a:lnTo>
                  <a:lnTo>
                    <a:pt x="92" y="297"/>
                  </a:lnTo>
                  <a:lnTo>
                    <a:pt x="78" y="303"/>
                  </a:lnTo>
                  <a:lnTo>
                    <a:pt x="62" y="305"/>
                  </a:lnTo>
                  <a:lnTo>
                    <a:pt x="46" y="303"/>
                  </a:lnTo>
                  <a:lnTo>
                    <a:pt x="31" y="297"/>
                  </a:lnTo>
                  <a:lnTo>
                    <a:pt x="18" y="286"/>
                  </a:lnTo>
                  <a:lnTo>
                    <a:pt x="7" y="273"/>
                  </a:lnTo>
                  <a:lnTo>
                    <a:pt x="2" y="258"/>
                  </a:lnTo>
                  <a:lnTo>
                    <a:pt x="0" y="242"/>
                  </a:lnTo>
                  <a:lnTo>
                    <a:pt x="2" y="226"/>
                  </a:lnTo>
                  <a:lnTo>
                    <a:pt x="7" y="211"/>
                  </a:lnTo>
                  <a:lnTo>
                    <a:pt x="18" y="198"/>
                  </a:lnTo>
                  <a:lnTo>
                    <a:pt x="195" y="20"/>
                  </a:lnTo>
                  <a:lnTo>
                    <a:pt x="208" y="9"/>
                  </a:lnTo>
                  <a:lnTo>
                    <a:pt x="222" y="3"/>
                  </a:lnTo>
                  <a:lnTo>
                    <a:pt x="2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42" name="Freeform 41">
              <a:extLst>
                <a:ext uri="{FF2B5EF4-FFF2-40B4-BE49-F238E27FC236}">
                  <a16:creationId xmlns:a16="http://schemas.microsoft.com/office/drawing/2014/main" id="{3C41EC65-73EB-4E1C-869E-A59FABDC05E5}"/>
                </a:ext>
              </a:extLst>
            </p:cNvPr>
            <p:cNvSpPr>
              <a:spLocks/>
            </p:cNvSpPr>
            <p:nvPr/>
          </p:nvSpPr>
          <p:spPr bwMode="auto">
            <a:xfrm>
              <a:off x="3956051" y="3167063"/>
              <a:ext cx="42863" cy="44450"/>
            </a:xfrm>
            <a:custGeom>
              <a:avLst/>
              <a:gdLst>
                <a:gd name="T0" fmla="*/ 63 w 301"/>
                <a:gd name="T1" fmla="*/ 0 h 305"/>
                <a:gd name="T2" fmla="*/ 78 w 301"/>
                <a:gd name="T3" fmla="*/ 3 h 305"/>
                <a:gd name="T4" fmla="*/ 93 w 301"/>
                <a:gd name="T5" fmla="*/ 9 h 305"/>
                <a:gd name="T6" fmla="*/ 106 w 301"/>
                <a:gd name="T7" fmla="*/ 20 h 305"/>
                <a:gd name="T8" fmla="*/ 283 w 301"/>
                <a:gd name="T9" fmla="*/ 198 h 305"/>
                <a:gd name="T10" fmla="*/ 294 w 301"/>
                <a:gd name="T11" fmla="*/ 211 h 305"/>
                <a:gd name="T12" fmla="*/ 299 w 301"/>
                <a:gd name="T13" fmla="*/ 226 h 305"/>
                <a:gd name="T14" fmla="*/ 301 w 301"/>
                <a:gd name="T15" fmla="*/ 242 h 305"/>
                <a:gd name="T16" fmla="*/ 299 w 301"/>
                <a:gd name="T17" fmla="*/ 258 h 305"/>
                <a:gd name="T18" fmla="*/ 294 w 301"/>
                <a:gd name="T19" fmla="*/ 273 h 305"/>
                <a:gd name="T20" fmla="*/ 283 w 301"/>
                <a:gd name="T21" fmla="*/ 286 h 305"/>
                <a:gd name="T22" fmla="*/ 270 w 301"/>
                <a:gd name="T23" fmla="*/ 297 h 305"/>
                <a:gd name="T24" fmla="*/ 255 w 301"/>
                <a:gd name="T25" fmla="*/ 303 h 305"/>
                <a:gd name="T26" fmla="*/ 239 w 301"/>
                <a:gd name="T27" fmla="*/ 305 h 305"/>
                <a:gd name="T28" fmla="*/ 223 w 301"/>
                <a:gd name="T29" fmla="*/ 303 h 305"/>
                <a:gd name="T30" fmla="*/ 208 w 301"/>
                <a:gd name="T31" fmla="*/ 297 h 305"/>
                <a:gd name="T32" fmla="*/ 195 w 301"/>
                <a:gd name="T33" fmla="*/ 286 h 305"/>
                <a:gd name="T34" fmla="*/ 18 w 301"/>
                <a:gd name="T35" fmla="*/ 108 h 305"/>
                <a:gd name="T36" fmla="*/ 8 w 301"/>
                <a:gd name="T37" fmla="*/ 95 h 305"/>
                <a:gd name="T38" fmla="*/ 2 w 301"/>
                <a:gd name="T39" fmla="*/ 80 h 305"/>
                <a:gd name="T40" fmla="*/ 0 w 301"/>
                <a:gd name="T41" fmla="*/ 64 h 305"/>
                <a:gd name="T42" fmla="*/ 2 w 301"/>
                <a:gd name="T43" fmla="*/ 48 h 305"/>
                <a:gd name="T44" fmla="*/ 8 w 301"/>
                <a:gd name="T45" fmla="*/ 33 h 305"/>
                <a:gd name="T46" fmla="*/ 18 w 301"/>
                <a:gd name="T47" fmla="*/ 20 h 305"/>
                <a:gd name="T48" fmla="*/ 32 w 301"/>
                <a:gd name="T49" fmla="*/ 9 h 305"/>
                <a:gd name="T50" fmla="*/ 47 w 301"/>
                <a:gd name="T51" fmla="*/ 3 h 305"/>
                <a:gd name="T52" fmla="*/ 63 w 301"/>
                <a:gd name="T53"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5">
                  <a:moveTo>
                    <a:pt x="63" y="0"/>
                  </a:moveTo>
                  <a:lnTo>
                    <a:pt x="78" y="3"/>
                  </a:lnTo>
                  <a:lnTo>
                    <a:pt x="93" y="9"/>
                  </a:lnTo>
                  <a:lnTo>
                    <a:pt x="106" y="20"/>
                  </a:lnTo>
                  <a:lnTo>
                    <a:pt x="283" y="198"/>
                  </a:lnTo>
                  <a:lnTo>
                    <a:pt x="294" y="211"/>
                  </a:lnTo>
                  <a:lnTo>
                    <a:pt x="299" y="226"/>
                  </a:lnTo>
                  <a:lnTo>
                    <a:pt x="301" y="242"/>
                  </a:lnTo>
                  <a:lnTo>
                    <a:pt x="299" y="258"/>
                  </a:lnTo>
                  <a:lnTo>
                    <a:pt x="294" y="273"/>
                  </a:lnTo>
                  <a:lnTo>
                    <a:pt x="283" y="286"/>
                  </a:lnTo>
                  <a:lnTo>
                    <a:pt x="270" y="297"/>
                  </a:lnTo>
                  <a:lnTo>
                    <a:pt x="255" y="303"/>
                  </a:lnTo>
                  <a:lnTo>
                    <a:pt x="239" y="305"/>
                  </a:lnTo>
                  <a:lnTo>
                    <a:pt x="223" y="303"/>
                  </a:lnTo>
                  <a:lnTo>
                    <a:pt x="208" y="297"/>
                  </a:lnTo>
                  <a:lnTo>
                    <a:pt x="195" y="286"/>
                  </a:lnTo>
                  <a:lnTo>
                    <a:pt x="18" y="108"/>
                  </a:lnTo>
                  <a:lnTo>
                    <a:pt x="8" y="95"/>
                  </a:lnTo>
                  <a:lnTo>
                    <a:pt x="2" y="80"/>
                  </a:lnTo>
                  <a:lnTo>
                    <a:pt x="0" y="64"/>
                  </a:lnTo>
                  <a:lnTo>
                    <a:pt x="2" y="48"/>
                  </a:lnTo>
                  <a:lnTo>
                    <a:pt x="8" y="33"/>
                  </a:lnTo>
                  <a:lnTo>
                    <a:pt x="18" y="20"/>
                  </a:lnTo>
                  <a:lnTo>
                    <a:pt x="32" y="9"/>
                  </a:lnTo>
                  <a:lnTo>
                    <a:pt x="47" y="3"/>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43" name="Freeform 42">
              <a:extLst>
                <a:ext uri="{FF2B5EF4-FFF2-40B4-BE49-F238E27FC236}">
                  <a16:creationId xmlns:a16="http://schemas.microsoft.com/office/drawing/2014/main" id="{C47D790C-E093-4E52-805B-709DDC829DD4}"/>
                </a:ext>
              </a:extLst>
            </p:cNvPr>
            <p:cNvSpPr>
              <a:spLocks/>
            </p:cNvSpPr>
            <p:nvPr/>
          </p:nvSpPr>
          <p:spPr bwMode="auto">
            <a:xfrm>
              <a:off x="3675063" y="2884488"/>
              <a:ext cx="42863" cy="44450"/>
            </a:xfrm>
            <a:custGeom>
              <a:avLst/>
              <a:gdLst>
                <a:gd name="T0" fmla="*/ 62 w 301"/>
                <a:gd name="T1" fmla="*/ 0 h 303"/>
                <a:gd name="T2" fmla="*/ 78 w 301"/>
                <a:gd name="T3" fmla="*/ 2 h 303"/>
                <a:gd name="T4" fmla="*/ 92 w 301"/>
                <a:gd name="T5" fmla="*/ 8 h 303"/>
                <a:gd name="T6" fmla="*/ 106 w 301"/>
                <a:gd name="T7" fmla="*/ 18 h 303"/>
                <a:gd name="T8" fmla="*/ 283 w 301"/>
                <a:gd name="T9" fmla="*/ 196 h 303"/>
                <a:gd name="T10" fmla="*/ 293 w 301"/>
                <a:gd name="T11" fmla="*/ 210 h 303"/>
                <a:gd name="T12" fmla="*/ 299 w 301"/>
                <a:gd name="T13" fmla="*/ 225 h 303"/>
                <a:gd name="T14" fmla="*/ 301 w 301"/>
                <a:gd name="T15" fmla="*/ 241 h 303"/>
                <a:gd name="T16" fmla="*/ 299 w 301"/>
                <a:gd name="T17" fmla="*/ 256 h 303"/>
                <a:gd name="T18" fmla="*/ 293 w 301"/>
                <a:gd name="T19" fmla="*/ 271 h 303"/>
                <a:gd name="T20" fmla="*/ 283 w 301"/>
                <a:gd name="T21" fmla="*/ 285 h 303"/>
                <a:gd name="T22" fmla="*/ 269 w 301"/>
                <a:gd name="T23" fmla="*/ 296 h 303"/>
                <a:gd name="T24" fmla="*/ 254 w 301"/>
                <a:gd name="T25" fmla="*/ 301 h 303"/>
                <a:gd name="T26" fmla="*/ 238 w 301"/>
                <a:gd name="T27" fmla="*/ 303 h 303"/>
                <a:gd name="T28" fmla="*/ 222 w 301"/>
                <a:gd name="T29" fmla="*/ 301 h 303"/>
                <a:gd name="T30" fmla="*/ 208 w 301"/>
                <a:gd name="T31" fmla="*/ 296 h 303"/>
                <a:gd name="T32" fmla="*/ 195 w 301"/>
                <a:gd name="T33" fmla="*/ 285 h 303"/>
                <a:gd name="T34" fmla="*/ 18 w 301"/>
                <a:gd name="T35" fmla="*/ 107 h 303"/>
                <a:gd name="T36" fmla="*/ 7 w 301"/>
                <a:gd name="T37" fmla="*/ 94 h 303"/>
                <a:gd name="T38" fmla="*/ 2 w 301"/>
                <a:gd name="T39" fmla="*/ 79 h 303"/>
                <a:gd name="T40" fmla="*/ 0 w 301"/>
                <a:gd name="T41" fmla="*/ 63 h 303"/>
                <a:gd name="T42" fmla="*/ 2 w 301"/>
                <a:gd name="T43" fmla="*/ 47 h 303"/>
                <a:gd name="T44" fmla="*/ 7 w 301"/>
                <a:gd name="T45" fmla="*/ 32 h 303"/>
                <a:gd name="T46" fmla="*/ 18 w 301"/>
                <a:gd name="T47" fmla="*/ 18 h 303"/>
                <a:gd name="T48" fmla="*/ 32 w 301"/>
                <a:gd name="T49" fmla="*/ 8 h 303"/>
                <a:gd name="T50" fmla="*/ 47 w 301"/>
                <a:gd name="T51" fmla="*/ 2 h 303"/>
                <a:gd name="T52" fmla="*/ 62 w 301"/>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3">
                  <a:moveTo>
                    <a:pt x="62" y="0"/>
                  </a:moveTo>
                  <a:lnTo>
                    <a:pt x="78" y="2"/>
                  </a:lnTo>
                  <a:lnTo>
                    <a:pt x="92" y="8"/>
                  </a:lnTo>
                  <a:lnTo>
                    <a:pt x="106" y="18"/>
                  </a:lnTo>
                  <a:lnTo>
                    <a:pt x="283" y="196"/>
                  </a:lnTo>
                  <a:lnTo>
                    <a:pt x="293" y="210"/>
                  </a:lnTo>
                  <a:lnTo>
                    <a:pt x="299" y="225"/>
                  </a:lnTo>
                  <a:lnTo>
                    <a:pt x="301" y="241"/>
                  </a:lnTo>
                  <a:lnTo>
                    <a:pt x="299" y="256"/>
                  </a:lnTo>
                  <a:lnTo>
                    <a:pt x="293" y="271"/>
                  </a:lnTo>
                  <a:lnTo>
                    <a:pt x="283" y="285"/>
                  </a:lnTo>
                  <a:lnTo>
                    <a:pt x="269" y="296"/>
                  </a:lnTo>
                  <a:lnTo>
                    <a:pt x="254" y="301"/>
                  </a:lnTo>
                  <a:lnTo>
                    <a:pt x="238" y="303"/>
                  </a:lnTo>
                  <a:lnTo>
                    <a:pt x="222" y="301"/>
                  </a:lnTo>
                  <a:lnTo>
                    <a:pt x="208" y="296"/>
                  </a:lnTo>
                  <a:lnTo>
                    <a:pt x="195" y="285"/>
                  </a:lnTo>
                  <a:lnTo>
                    <a:pt x="18" y="107"/>
                  </a:lnTo>
                  <a:lnTo>
                    <a:pt x="7" y="94"/>
                  </a:lnTo>
                  <a:lnTo>
                    <a:pt x="2" y="79"/>
                  </a:lnTo>
                  <a:lnTo>
                    <a:pt x="0" y="63"/>
                  </a:lnTo>
                  <a:lnTo>
                    <a:pt x="2" y="47"/>
                  </a:lnTo>
                  <a:lnTo>
                    <a:pt x="7" y="32"/>
                  </a:lnTo>
                  <a:lnTo>
                    <a:pt x="18" y="18"/>
                  </a:lnTo>
                  <a:lnTo>
                    <a:pt x="32" y="8"/>
                  </a:lnTo>
                  <a:lnTo>
                    <a:pt x="47" y="2"/>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44" name="Freeform 43">
              <a:extLst>
                <a:ext uri="{FF2B5EF4-FFF2-40B4-BE49-F238E27FC236}">
                  <a16:creationId xmlns:a16="http://schemas.microsoft.com/office/drawing/2014/main" id="{66E57A8B-0471-45D0-89E6-59838DD9DDFC}"/>
                </a:ext>
              </a:extLst>
            </p:cNvPr>
            <p:cNvSpPr>
              <a:spLocks/>
            </p:cNvSpPr>
            <p:nvPr/>
          </p:nvSpPr>
          <p:spPr bwMode="auto">
            <a:xfrm>
              <a:off x="3729038" y="2938463"/>
              <a:ext cx="117475" cy="119063"/>
            </a:xfrm>
            <a:custGeom>
              <a:avLst/>
              <a:gdLst>
                <a:gd name="T0" fmla="*/ 749 w 812"/>
                <a:gd name="T1" fmla="*/ 0 h 819"/>
                <a:gd name="T2" fmla="*/ 770 w 812"/>
                <a:gd name="T3" fmla="*/ 3 h 819"/>
                <a:gd name="T4" fmla="*/ 787 w 812"/>
                <a:gd name="T5" fmla="*/ 13 h 819"/>
                <a:gd name="T6" fmla="*/ 800 w 812"/>
                <a:gd name="T7" fmla="*/ 26 h 819"/>
                <a:gd name="T8" fmla="*/ 809 w 812"/>
                <a:gd name="T9" fmla="*/ 43 h 819"/>
                <a:gd name="T10" fmla="*/ 812 w 812"/>
                <a:gd name="T11" fmla="*/ 64 h 819"/>
                <a:gd name="T12" fmla="*/ 809 w 812"/>
                <a:gd name="T13" fmla="*/ 83 h 819"/>
                <a:gd name="T14" fmla="*/ 800 w 812"/>
                <a:gd name="T15" fmla="*/ 101 h 819"/>
                <a:gd name="T16" fmla="*/ 787 w 812"/>
                <a:gd name="T17" fmla="*/ 114 h 819"/>
                <a:gd name="T18" fmla="*/ 770 w 812"/>
                <a:gd name="T19" fmla="*/ 124 h 819"/>
                <a:gd name="T20" fmla="*/ 749 w 812"/>
                <a:gd name="T21" fmla="*/ 127 h 819"/>
                <a:gd name="T22" fmla="*/ 686 w 812"/>
                <a:gd name="T23" fmla="*/ 130 h 819"/>
                <a:gd name="T24" fmla="*/ 624 w 812"/>
                <a:gd name="T25" fmla="*/ 140 h 819"/>
                <a:gd name="T26" fmla="*/ 564 w 812"/>
                <a:gd name="T27" fmla="*/ 155 h 819"/>
                <a:gd name="T28" fmla="*/ 507 w 812"/>
                <a:gd name="T29" fmla="*/ 176 h 819"/>
                <a:gd name="T30" fmla="*/ 452 w 812"/>
                <a:gd name="T31" fmla="*/ 203 h 819"/>
                <a:gd name="T32" fmla="*/ 400 w 812"/>
                <a:gd name="T33" fmla="*/ 234 h 819"/>
                <a:gd name="T34" fmla="*/ 352 w 812"/>
                <a:gd name="T35" fmla="*/ 271 h 819"/>
                <a:gd name="T36" fmla="*/ 307 w 812"/>
                <a:gd name="T37" fmla="*/ 311 h 819"/>
                <a:gd name="T38" fmla="*/ 267 w 812"/>
                <a:gd name="T39" fmla="*/ 355 h 819"/>
                <a:gd name="T40" fmla="*/ 232 w 812"/>
                <a:gd name="T41" fmla="*/ 405 h 819"/>
                <a:gd name="T42" fmla="*/ 200 w 812"/>
                <a:gd name="T43" fmla="*/ 456 h 819"/>
                <a:gd name="T44" fmla="*/ 174 w 812"/>
                <a:gd name="T45" fmla="*/ 511 h 819"/>
                <a:gd name="T46" fmla="*/ 153 w 812"/>
                <a:gd name="T47" fmla="*/ 569 h 819"/>
                <a:gd name="T48" fmla="*/ 137 w 812"/>
                <a:gd name="T49" fmla="*/ 629 h 819"/>
                <a:gd name="T50" fmla="*/ 127 w 812"/>
                <a:gd name="T51" fmla="*/ 691 h 819"/>
                <a:gd name="T52" fmla="*/ 124 w 812"/>
                <a:gd name="T53" fmla="*/ 756 h 819"/>
                <a:gd name="T54" fmla="*/ 121 w 812"/>
                <a:gd name="T55" fmla="*/ 776 h 819"/>
                <a:gd name="T56" fmla="*/ 113 w 812"/>
                <a:gd name="T57" fmla="*/ 793 h 819"/>
                <a:gd name="T58" fmla="*/ 99 w 812"/>
                <a:gd name="T59" fmla="*/ 807 h 819"/>
                <a:gd name="T60" fmla="*/ 82 w 812"/>
                <a:gd name="T61" fmla="*/ 816 h 819"/>
                <a:gd name="T62" fmla="*/ 62 w 812"/>
                <a:gd name="T63" fmla="*/ 819 h 819"/>
                <a:gd name="T64" fmla="*/ 42 w 812"/>
                <a:gd name="T65" fmla="*/ 816 h 819"/>
                <a:gd name="T66" fmla="*/ 25 w 812"/>
                <a:gd name="T67" fmla="*/ 807 h 819"/>
                <a:gd name="T68" fmla="*/ 11 w 812"/>
                <a:gd name="T69" fmla="*/ 793 h 819"/>
                <a:gd name="T70" fmla="*/ 3 w 812"/>
                <a:gd name="T71" fmla="*/ 776 h 819"/>
                <a:gd name="T72" fmla="*/ 0 w 812"/>
                <a:gd name="T73" fmla="*/ 756 h 819"/>
                <a:gd name="T74" fmla="*/ 3 w 812"/>
                <a:gd name="T75" fmla="*/ 687 h 819"/>
                <a:gd name="T76" fmla="*/ 11 w 812"/>
                <a:gd name="T77" fmla="*/ 621 h 819"/>
                <a:gd name="T78" fmla="*/ 26 w 812"/>
                <a:gd name="T79" fmla="*/ 555 h 819"/>
                <a:gd name="T80" fmla="*/ 46 w 812"/>
                <a:gd name="T81" fmla="*/ 493 h 819"/>
                <a:gd name="T82" fmla="*/ 72 w 812"/>
                <a:gd name="T83" fmla="*/ 433 h 819"/>
                <a:gd name="T84" fmla="*/ 102 w 812"/>
                <a:gd name="T85" fmla="*/ 375 h 819"/>
                <a:gd name="T86" fmla="*/ 137 w 812"/>
                <a:gd name="T87" fmla="*/ 321 h 819"/>
                <a:gd name="T88" fmla="*/ 176 w 812"/>
                <a:gd name="T89" fmla="*/ 270 h 819"/>
                <a:gd name="T90" fmla="*/ 219 w 812"/>
                <a:gd name="T91" fmla="*/ 222 h 819"/>
                <a:gd name="T92" fmla="*/ 267 w 812"/>
                <a:gd name="T93" fmla="*/ 178 h 819"/>
                <a:gd name="T94" fmla="*/ 317 w 812"/>
                <a:gd name="T95" fmla="*/ 139 h 819"/>
                <a:gd name="T96" fmla="*/ 371 w 812"/>
                <a:gd name="T97" fmla="*/ 103 h 819"/>
                <a:gd name="T98" fmla="*/ 428 w 812"/>
                <a:gd name="T99" fmla="*/ 73 h 819"/>
                <a:gd name="T100" fmla="*/ 489 w 812"/>
                <a:gd name="T101" fmla="*/ 47 h 819"/>
                <a:gd name="T102" fmla="*/ 550 w 812"/>
                <a:gd name="T103" fmla="*/ 27 h 819"/>
                <a:gd name="T104" fmla="*/ 615 w 812"/>
                <a:gd name="T105" fmla="*/ 13 h 819"/>
                <a:gd name="T106" fmla="*/ 681 w 812"/>
                <a:gd name="T107" fmla="*/ 3 h 819"/>
                <a:gd name="T108" fmla="*/ 749 w 812"/>
                <a:gd name="T10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2" h="819">
                  <a:moveTo>
                    <a:pt x="749" y="0"/>
                  </a:moveTo>
                  <a:lnTo>
                    <a:pt x="770" y="3"/>
                  </a:lnTo>
                  <a:lnTo>
                    <a:pt x="787" y="13"/>
                  </a:lnTo>
                  <a:lnTo>
                    <a:pt x="800" y="26"/>
                  </a:lnTo>
                  <a:lnTo>
                    <a:pt x="809" y="43"/>
                  </a:lnTo>
                  <a:lnTo>
                    <a:pt x="812" y="64"/>
                  </a:lnTo>
                  <a:lnTo>
                    <a:pt x="809" y="83"/>
                  </a:lnTo>
                  <a:lnTo>
                    <a:pt x="800" y="101"/>
                  </a:lnTo>
                  <a:lnTo>
                    <a:pt x="787" y="114"/>
                  </a:lnTo>
                  <a:lnTo>
                    <a:pt x="770" y="124"/>
                  </a:lnTo>
                  <a:lnTo>
                    <a:pt x="749" y="127"/>
                  </a:lnTo>
                  <a:lnTo>
                    <a:pt x="686" y="130"/>
                  </a:lnTo>
                  <a:lnTo>
                    <a:pt x="624" y="140"/>
                  </a:lnTo>
                  <a:lnTo>
                    <a:pt x="564" y="155"/>
                  </a:lnTo>
                  <a:lnTo>
                    <a:pt x="507" y="176"/>
                  </a:lnTo>
                  <a:lnTo>
                    <a:pt x="452" y="203"/>
                  </a:lnTo>
                  <a:lnTo>
                    <a:pt x="400" y="234"/>
                  </a:lnTo>
                  <a:lnTo>
                    <a:pt x="352" y="271"/>
                  </a:lnTo>
                  <a:lnTo>
                    <a:pt x="307" y="311"/>
                  </a:lnTo>
                  <a:lnTo>
                    <a:pt x="267" y="355"/>
                  </a:lnTo>
                  <a:lnTo>
                    <a:pt x="232" y="405"/>
                  </a:lnTo>
                  <a:lnTo>
                    <a:pt x="200" y="456"/>
                  </a:lnTo>
                  <a:lnTo>
                    <a:pt x="174" y="511"/>
                  </a:lnTo>
                  <a:lnTo>
                    <a:pt x="153" y="569"/>
                  </a:lnTo>
                  <a:lnTo>
                    <a:pt x="137" y="629"/>
                  </a:lnTo>
                  <a:lnTo>
                    <a:pt x="127" y="691"/>
                  </a:lnTo>
                  <a:lnTo>
                    <a:pt x="124" y="756"/>
                  </a:lnTo>
                  <a:lnTo>
                    <a:pt x="121" y="776"/>
                  </a:lnTo>
                  <a:lnTo>
                    <a:pt x="113" y="793"/>
                  </a:lnTo>
                  <a:lnTo>
                    <a:pt x="99" y="807"/>
                  </a:lnTo>
                  <a:lnTo>
                    <a:pt x="82" y="816"/>
                  </a:lnTo>
                  <a:lnTo>
                    <a:pt x="62" y="819"/>
                  </a:lnTo>
                  <a:lnTo>
                    <a:pt x="42" y="816"/>
                  </a:lnTo>
                  <a:lnTo>
                    <a:pt x="25" y="807"/>
                  </a:lnTo>
                  <a:lnTo>
                    <a:pt x="11" y="793"/>
                  </a:lnTo>
                  <a:lnTo>
                    <a:pt x="3" y="776"/>
                  </a:lnTo>
                  <a:lnTo>
                    <a:pt x="0" y="756"/>
                  </a:lnTo>
                  <a:lnTo>
                    <a:pt x="3" y="687"/>
                  </a:lnTo>
                  <a:lnTo>
                    <a:pt x="11" y="621"/>
                  </a:lnTo>
                  <a:lnTo>
                    <a:pt x="26" y="555"/>
                  </a:lnTo>
                  <a:lnTo>
                    <a:pt x="46" y="493"/>
                  </a:lnTo>
                  <a:lnTo>
                    <a:pt x="72" y="433"/>
                  </a:lnTo>
                  <a:lnTo>
                    <a:pt x="102" y="375"/>
                  </a:lnTo>
                  <a:lnTo>
                    <a:pt x="137" y="321"/>
                  </a:lnTo>
                  <a:lnTo>
                    <a:pt x="176" y="270"/>
                  </a:lnTo>
                  <a:lnTo>
                    <a:pt x="219" y="222"/>
                  </a:lnTo>
                  <a:lnTo>
                    <a:pt x="267" y="178"/>
                  </a:lnTo>
                  <a:lnTo>
                    <a:pt x="317" y="139"/>
                  </a:lnTo>
                  <a:lnTo>
                    <a:pt x="371" y="103"/>
                  </a:lnTo>
                  <a:lnTo>
                    <a:pt x="428" y="73"/>
                  </a:lnTo>
                  <a:lnTo>
                    <a:pt x="489" y="47"/>
                  </a:lnTo>
                  <a:lnTo>
                    <a:pt x="550" y="27"/>
                  </a:lnTo>
                  <a:lnTo>
                    <a:pt x="615" y="13"/>
                  </a:lnTo>
                  <a:lnTo>
                    <a:pt x="681" y="3"/>
                  </a:lnTo>
                  <a:lnTo>
                    <a:pt x="7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45" name="Freeform 44">
              <a:extLst>
                <a:ext uri="{FF2B5EF4-FFF2-40B4-BE49-F238E27FC236}">
                  <a16:creationId xmlns:a16="http://schemas.microsoft.com/office/drawing/2014/main" id="{669F8B6A-03A8-4006-A51B-0C6C1ADBBEA8}"/>
                </a:ext>
              </a:extLst>
            </p:cNvPr>
            <p:cNvSpPr>
              <a:spLocks noEditPoints="1"/>
            </p:cNvSpPr>
            <p:nvPr/>
          </p:nvSpPr>
          <p:spPr bwMode="auto">
            <a:xfrm>
              <a:off x="3683001" y="2894013"/>
              <a:ext cx="306388" cy="417513"/>
            </a:xfrm>
            <a:custGeom>
              <a:avLst/>
              <a:gdLst>
                <a:gd name="T0" fmla="*/ 909 w 2123"/>
                <a:gd name="T1" fmla="*/ 138 h 2897"/>
                <a:gd name="T2" fmla="*/ 697 w 2123"/>
                <a:gd name="T3" fmla="*/ 200 h 2897"/>
                <a:gd name="T4" fmla="*/ 509 w 2123"/>
                <a:gd name="T5" fmla="*/ 308 h 2897"/>
                <a:gd name="T6" fmla="*/ 350 w 2123"/>
                <a:gd name="T7" fmla="*/ 456 h 2897"/>
                <a:gd name="T8" fmla="*/ 229 w 2123"/>
                <a:gd name="T9" fmla="*/ 636 h 2897"/>
                <a:gd name="T10" fmla="*/ 152 w 2123"/>
                <a:gd name="T11" fmla="*/ 843 h 2897"/>
                <a:gd name="T12" fmla="*/ 124 w 2123"/>
                <a:gd name="T13" fmla="*/ 1070 h 2897"/>
                <a:gd name="T14" fmla="*/ 151 w 2123"/>
                <a:gd name="T15" fmla="*/ 1294 h 2897"/>
                <a:gd name="T16" fmla="*/ 226 w 2123"/>
                <a:gd name="T17" fmla="*/ 1500 h 2897"/>
                <a:gd name="T18" fmla="*/ 347 w 2123"/>
                <a:gd name="T19" fmla="*/ 1682 h 2897"/>
                <a:gd name="T20" fmla="*/ 505 w 2123"/>
                <a:gd name="T21" fmla="*/ 1831 h 2897"/>
                <a:gd name="T22" fmla="*/ 698 w 2123"/>
                <a:gd name="T23" fmla="*/ 1940 h 2897"/>
                <a:gd name="T24" fmla="*/ 795 w 2123"/>
                <a:gd name="T25" fmla="*/ 1984 h 2897"/>
                <a:gd name="T26" fmla="*/ 811 w 2123"/>
                <a:gd name="T27" fmla="*/ 2026 h 2897"/>
                <a:gd name="T28" fmla="*/ 1312 w 2123"/>
                <a:gd name="T29" fmla="*/ 2026 h 2897"/>
                <a:gd name="T30" fmla="*/ 1328 w 2123"/>
                <a:gd name="T31" fmla="*/ 1984 h 2897"/>
                <a:gd name="T32" fmla="*/ 1425 w 2123"/>
                <a:gd name="T33" fmla="*/ 1940 h 2897"/>
                <a:gd name="T34" fmla="*/ 1617 w 2123"/>
                <a:gd name="T35" fmla="*/ 1831 h 2897"/>
                <a:gd name="T36" fmla="*/ 1776 w 2123"/>
                <a:gd name="T37" fmla="*/ 1682 h 2897"/>
                <a:gd name="T38" fmla="*/ 1897 w 2123"/>
                <a:gd name="T39" fmla="*/ 1500 h 2897"/>
                <a:gd name="T40" fmla="*/ 1972 w 2123"/>
                <a:gd name="T41" fmla="*/ 1294 h 2897"/>
                <a:gd name="T42" fmla="*/ 1999 w 2123"/>
                <a:gd name="T43" fmla="*/ 1070 h 2897"/>
                <a:gd name="T44" fmla="*/ 1971 w 2123"/>
                <a:gd name="T45" fmla="*/ 843 h 2897"/>
                <a:gd name="T46" fmla="*/ 1894 w 2123"/>
                <a:gd name="T47" fmla="*/ 636 h 2897"/>
                <a:gd name="T48" fmla="*/ 1773 w 2123"/>
                <a:gd name="T49" fmla="*/ 456 h 2897"/>
                <a:gd name="T50" fmla="*/ 1614 w 2123"/>
                <a:gd name="T51" fmla="*/ 308 h 2897"/>
                <a:gd name="T52" fmla="*/ 1426 w 2123"/>
                <a:gd name="T53" fmla="*/ 200 h 2897"/>
                <a:gd name="T54" fmla="*/ 1214 w 2123"/>
                <a:gd name="T55" fmla="*/ 138 h 2897"/>
                <a:gd name="T56" fmla="*/ 1061 w 2123"/>
                <a:gd name="T57" fmla="*/ 0 h 2897"/>
                <a:gd name="T58" fmla="*/ 1304 w 2123"/>
                <a:gd name="T59" fmla="*/ 28 h 2897"/>
                <a:gd name="T60" fmla="*/ 1528 w 2123"/>
                <a:gd name="T61" fmla="*/ 108 h 2897"/>
                <a:gd name="T62" fmla="*/ 1725 w 2123"/>
                <a:gd name="T63" fmla="*/ 235 h 2897"/>
                <a:gd name="T64" fmla="*/ 1890 w 2123"/>
                <a:gd name="T65" fmla="*/ 401 h 2897"/>
                <a:gd name="T66" fmla="*/ 2016 w 2123"/>
                <a:gd name="T67" fmla="*/ 600 h 2897"/>
                <a:gd name="T68" fmla="*/ 2096 w 2123"/>
                <a:gd name="T69" fmla="*/ 825 h 2897"/>
                <a:gd name="T70" fmla="*/ 2123 w 2123"/>
                <a:gd name="T71" fmla="*/ 1070 h 2897"/>
                <a:gd name="T72" fmla="*/ 2099 w 2123"/>
                <a:gd name="T73" fmla="*/ 1302 h 2897"/>
                <a:gd name="T74" fmla="*/ 2028 w 2123"/>
                <a:gd name="T75" fmla="*/ 1517 h 2897"/>
                <a:gd name="T76" fmla="*/ 1914 w 2123"/>
                <a:gd name="T77" fmla="*/ 1711 h 2897"/>
                <a:gd name="T78" fmla="*/ 1761 w 2123"/>
                <a:gd name="T79" fmla="*/ 1876 h 2897"/>
                <a:gd name="T80" fmla="*/ 1576 w 2123"/>
                <a:gd name="T81" fmla="*/ 2007 h 2897"/>
                <a:gd name="T82" fmla="*/ 1436 w 2123"/>
                <a:gd name="T83" fmla="*/ 2644 h 2897"/>
                <a:gd name="T84" fmla="*/ 1411 w 2123"/>
                <a:gd name="T85" fmla="*/ 2695 h 2897"/>
                <a:gd name="T86" fmla="*/ 1312 w 2123"/>
                <a:gd name="T87" fmla="*/ 2708 h 2897"/>
                <a:gd name="T88" fmla="*/ 1299 w 2123"/>
                <a:gd name="T89" fmla="*/ 2871 h 2897"/>
                <a:gd name="T90" fmla="*/ 1249 w 2123"/>
                <a:gd name="T91" fmla="*/ 2897 h 2897"/>
                <a:gd name="T92" fmla="*/ 837 w 2123"/>
                <a:gd name="T93" fmla="*/ 2884 h 2897"/>
                <a:gd name="T94" fmla="*/ 811 w 2123"/>
                <a:gd name="T95" fmla="*/ 2833 h 2897"/>
                <a:gd name="T96" fmla="*/ 729 w 2123"/>
                <a:gd name="T97" fmla="*/ 2705 h 2897"/>
                <a:gd name="T98" fmla="*/ 690 w 2123"/>
                <a:gd name="T99" fmla="*/ 2665 h 2897"/>
                <a:gd name="T100" fmla="*/ 615 w 2123"/>
                <a:gd name="T101" fmla="*/ 2041 h 2897"/>
                <a:gd name="T102" fmla="*/ 420 w 2123"/>
                <a:gd name="T103" fmla="*/ 1923 h 2897"/>
                <a:gd name="T104" fmla="*/ 256 w 2123"/>
                <a:gd name="T105" fmla="*/ 1769 h 2897"/>
                <a:gd name="T106" fmla="*/ 129 w 2123"/>
                <a:gd name="T107" fmla="*/ 1584 h 2897"/>
                <a:gd name="T108" fmla="*/ 43 w 2123"/>
                <a:gd name="T109" fmla="*/ 1376 h 2897"/>
                <a:gd name="T110" fmla="*/ 2 w 2123"/>
                <a:gd name="T111" fmla="*/ 1148 h 2897"/>
                <a:gd name="T112" fmla="*/ 11 w 2123"/>
                <a:gd name="T113" fmla="*/ 905 h 2897"/>
                <a:gd name="T114" fmla="*/ 75 w 2123"/>
                <a:gd name="T115" fmla="*/ 673 h 2897"/>
                <a:gd name="T116" fmla="*/ 186 w 2123"/>
                <a:gd name="T117" fmla="*/ 463 h 2897"/>
                <a:gd name="T118" fmla="*/ 338 w 2123"/>
                <a:gd name="T119" fmla="*/ 286 h 2897"/>
                <a:gd name="T120" fmla="*/ 526 w 2123"/>
                <a:gd name="T121" fmla="*/ 146 h 2897"/>
                <a:gd name="T122" fmla="*/ 741 w 2123"/>
                <a:gd name="T123" fmla="*/ 49 h 2897"/>
                <a:gd name="T124" fmla="*/ 978 w 2123"/>
                <a:gd name="T125" fmla="*/ 3 h 2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3" h="2897">
                  <a:moveTo>
                    <a:pt x="1061" y="125"/>
                  </a:moveTo>
                  <a:lnTo>
                    <a:pt x="985" y="129"/>
                  </a:lnTo>
                  <a:lnTo>
                    <a:pt x="909" y="138"/>
                  </a:lnTo>
                  <a:lnTo>
                    <a:pt x="837" y="153"/>
                  </a:lnTo>
                  <a:lnTo>
                    <a:pt x="765" y="174"/>
                  </a:lnTo>
                  <a:lnTo>
                    <a:pt x="697" y="200"/>
                  </a:lnTo>
                  <a:lnTo>
                    <a:pt x="631" y="232"/>
                  </a:lnTo>
                  <a:lnTo>
                    <a:pt x="568" y="267"/>
                  </a:lnTo>
                  <a:lnTo>
                    <a:pt x="509" y="308"/>
                  </a:lnTo>
                  <a:lnTo>
                    <a:pt x="452" y="353"/>
                  </a:lnTo>
                  <a:lnTo>
                    <a:pt x="399" y="402"/>
                  </a:lnTo>
                  <a:lnTo>
                    <a:pt x="350" y="456"/>
                  </a:lnTo>
                  <a:lnTo>
                    <a:pt x="305" y="513"/>
                  </a:lnTo>
                  <a:lnTo>
                    <a:pt x="265" y="573"/>
                  </a:lnTo>
                  <a:lnTo>
                    <a:pt x="229" y="636"/>
                  </a:lnTo>
                  <a:lnTo>
                    <a:pt x="198" y="703"/>
                  </a:lnTo>
                  <a:lnTo>
                    <a:pt x="172" y="771"/>
                  </a:lnTo>
                  <a:lnTo>
                    <a:pt x="152" y="843"/>
                  </a:lnTo>
                  <a:lnTo>
                    <a:pt x="137" y="917"/>
                  </a:lnTo>
                  <a:lnTo>
                    <a:pt x="127" y="993"/>
                  </a:lnTo>
                  <a:lnTo>
                    <a:pt x="124" y="1070"/>
                  </a:lnTo>
                  <a:lnTo>
                    <a:pt x="127" y="1146"/>
                  </a:lnTo>
                  <a:lnTo>
                    <a:pt x="136" y="1221"/>
                  </a:lnTo>
                  <a:lnTo>
                    <a:pt x="151" y="1294"/>
                  </a:lnTo>
                  <a:lnTo>
                    <a:pt x="171" y="1365"/>
                  </a:lnTo>
                  <a:lnTo>
                    <a:pt x="196" y="1434"/>
                  </a:lnTo>
                  <a:lnTo>
                    <a:pt x="226" y="1500"/>
                  </a:lnTo>
                  <a:lnTo>
                    <a:pt x="262" y="1564"/>
                  </a:lnTo>
                  <a:lnTo>
                    <a:pt x="302" y="1624"/>
                  </a:lnTo>
                  <a:lnTo>
                    <a:pt x="347" y="1682"/>
                  </a:lnTo>
                  <a:lnTo>
                    <a:pt x="396" y="1735"/>
                  </a:lnTo>
                  <a:lnTo>
                    <a:pt x="448" y="1785"/>
                  </a:lnTo>
                  <a:lnTo>
                    <a:pt x="505" y="1831"/>
                  </a:lnTo>
                  <a:lnTo>
                    <a:pt x="566" y="1872"/>
                  </a:lnTo>
                  <a:lnTo>
                    <a:pt x="630" y="1908"/>
                  </a:lnTo>
                  <a:lnTo>
                    <a:pt x="698" y="1940"/>
                  </a:lnTo>
                  <a:lnTo>
                    <a:pt x="769" y="1967"/>
                  </a:lnTo>
                  <a:lnTo>
                    <a:pt x="782" y="1974"/>
                  </a:lnTo>
                  <a:lnTo>
                    <a:pt x="795" y="1984"/>
                  </a:lnTo>
                  <a:lnTo>
                    <a:pt x="804" y="1996"/>
                  </a:lnTo>
                  <a:lnTo>
                    <a:pt x="810" y="2011"/>
                  </a:lnTo>
                  <a:lnTo>
                    <a:pt x="811" y="2026"/>
                  </a:lnTo>
                  <a:lnTo>
                    <a:pt x="811" y="2141"/>
                  </a:lnTo>
                  <a:lnTo>
                    <a:pt x="1312" y="2141"/>
                  </a:lnTo>
                  <a:lnTo>
                    <a:pt x="1312" y="2026"/>
                  </a:lnTo>
                  <a:lnTo>
                    <a:pt x="1313" y="2011"/>
                  </a:lnTo>
                  <a:lnTo>
                    <a:pt x="1319" y="1996"/>
                  </a:lnTo>
                  <a:lnTo>
                    <a:pt x="1328" y="1984"/>
                  </a:lnTo>
                  <a:lnTo>
                    <a:pt x="1341" y="1974"/>
                  </a:lnTo>
                  <a:lnTo>
                    <a:pt x="1354" y="1967"/>
                  </a:lnTo>
                  <a:lnTo>
                    <a:pt x="1425" y="1940"/>
                  </a:lnTo>
                  <a:lnTo>
                    <a:pt x="1493" y="1908"/>
                  </a:lnTo>
                  <a:lnTo>
                    <a:pt x="1557" y="1872"/>
                  </a:lnTo>
                  <a:lnTo>
                    <a:pt x="1617" y="1831"/>
                  </a:lnTo>
                  <a:lnTo>
                    <a:pt x="1675" y="1785"/>
                  </a:lnTo>
                  <a:lnTo>
                    <a:pt x="1727" y="1735"/>
                  </a:lnTo>
                  <a:lnTo>
                    <a:pt x="1776" y="1682"/>
                  </a:lnTo>
                  <a:lnTo>
                    <a:pt x="1821" y="1624"/>
                  </a:lnTo>
                  <a:lnTo>
                    <a:pt x="1861" y="1564"/>
                  </a:lnTo>
                  <a:lnTo>
                    <a:pt x="1897" y="1500"/>
                  </a:lnTo>
                  <a:lnTo>
                    <a:pt x="1927" y="1434"/>
                  </a:lnTo>
                  <a:lnTo>
                    <a:pt x="1952" y="1365"/>
                  </a:lnTo>
                  <a:lnTo>
                    <a:pt x="1972" y="1294"/>
                  </a:lnTo>
                  <a:lnTo>
                    <a:pt x="1987" y="1221"/>
                  </a:lnTo>
                  <a:lnTo>
                    <a:pt x="1996" y="1146"/>
                  </a:lnTo>
                  <a:lnTo>
                    <a:pt x="1999" y="1070"/>
                  </a:lnTo>
                  <a:lnTo>
                    <a:pt x="1996" y="993"/>
                  </a:lnTo>
                  <a:lnTo>
                    <a:pt x="1986" y="917"/>
                  </a:lnTo>
                  <a:lnTo>
                    <a:pt x="1971" y="843"/>
                  </a:lnTo>
                  <a:lnTo>
                    <a:pt x="1951" y="771"/>
                  </a:lnTo>
                  <a:lnTo>
                    <a:pt x="1925" y="703"/>
                  </a:lnTo>
                  <a:lnTo>
                    <a:pt x="1894" y="636"/>
                  </a:lnTo>
                  <a:lnTo>
                    <a:pt x="1858" y="573"/>
                  </a:lnTo>
                  <a:lnTo>
                    <a:pt x="1818" y="513"/>
                  </a:lnTo>
                  <a:lnTo>
                    <a:pt x="1773" y="456"/>
                  </a:lnTo>
                  <a:lnTo>
                    <a:pt x="1724" y="402"/>
                  </a:lnTo>
                  <a:lnTo>
                    <a:pt x="1671" y="353"/>
                  </a:lnTo>
                  <a:lnTo>
                    <a:pt x="1614" y="308"/>
                  </a:lnTo>
                  <a:lnTo>
                    <a:pt x="1555" y="267"/>
                  </a:lnTo>
                  <a:lnTo>
                    <a:pt x="1492" y="232"/>
                  </a:lnTo>
                  <a:lnTo>
                    <a:pt x="1426" y="200"/>
                  </a:lnTo>
                  <a:lnTo>
                    <a:pt x="1358" y="174"/>
                  </a:lnTo>
                  <a:lnTo>
                    <a:pt x="1286" y="153"/>
                  </a:lnTo>
                  <a:lnTo>
                    <a:pt x="1214" y="138"/>
                  </a:lnTo>
                  <a:lnTo>
                    <a:pt x="1138" y="129"/>
                  </a:lnTo>
                  <a:lnTo>
                    <a:pt x="1061" y="125"/>
                  </a:lnTo>
                  <a:close/>
                  <a:moveTo>
                    <a:pt x="1061" y="0"/>
                  </a:moveTo>
                  <a:lnTo>
                    <a:pt x="1145" y="3"/>
                  </a:lnTo>
                  <a:lnTo>
                    <a:pt x="1225" y="13"/>
                  </a:lnTo>
                  <a:lnTo>
                    <a:pt x="1304" y="28"/>
                  </a:lnTo>
                  <a:lnTo>
                    <a:pt x="1382" y="49"/>
                  </a:lnTo>
                  <a:lnTo>
                    <a:pt x="1457" y="76"/>
                  </a:lnTo>
                  <a:lnTo>
                    <a:pt x="1528" y="108"/>
                  </a:lnTo>
                  <a:lnTo>
                    <a:pt x="1597" y="146"/>
                  </a:lnTo>
                  <a:lnTo>
                    <a:pt x="1663" y="189"/>
                  </a:lnTo>
                  <a:lnTo>
                    <a:pt x="1725" y="235"/>
                  </a:lnTo>
                  <a:lnTo>
                    <a:pt x="1785" y="286"/>
                  </a:lnTo>
                  <a:lnTo>
                    <a:pt x="1839" y="342"/>
                  </a:lnTo>
                  <a:lnTo>
                    <a:pt x="1890" y="401"/>
                  </a:lnTo>
                  <a:lnTo>
                    <a:pt x="1937" y="463"/>
                  </a:lnTo>
                  <a:lnTo>
                    <a:pt x="1979" y="530"/>
                  </a:lnTo>
                  <a:lnTo>
                    <a:pt x="2016" y="600"/>
                  </a:lnTo>
                  <a:lnTo>
                    <a:pt x="2048" y="673"/>
                  </a:lnTo>
                  <a:lnTo>
                    <a:pt x="2074" y="748"/>
                  </a:lnTo>
                  <a:lnTo>
                    <a:pt x="2096" y="825"/>
                  </a:lnTo>
                  <a:lnTo>
                    <a:pt x="2112" y="905"/>
                  </a:lnTo>
                  <a:lnTo>
                    <a:pt x="2120" y="986"/>
                  </a:lnTo>
                  <a:lnTo>
                    <a:pt x="2123" y="1070"/>
                  </a:lnTo>
                  <a:lnTo>
                    <a:pt x="2121" y="1148"/>
                  </a:lnTo>
                  <a:lnTo>
                    <a:pt x="2113" y="1225"/>
                  </a:lnTo>
                  <a:lnTo>
                    <a:pt x="2099" y="1302"/>
                  </a:lnTo>
                  <a:lnTo>
                    <a:pt x="2080" y="1376"/>
                  </a:lnTo>
                  <a:lnTo>
                    <a:pt x="2056" y="1448"/>
                  </a:lnTo>
                  <a:lnTo>
                    <a:pt x="2028" y="1517"/>
                  </a:lnTo>
                  <a:lnTo>
                    <a:pt x="1993" y="1584"/>
                  </a:lnTo>
                  <a:lnTo>
                    <a:pt x="1956" y="1648"/>
                  </a:lnTo>
                  <a:lnTo>
                    <a:pt x="1914" y="1711"/>
                  </a:lnTo>
                  <a:lnTo>
                    <a:pt x="1867" y="1769"/>
                  </a:lnTo>
                  <a:lnTo>
                    <a:pt x="1816" y="1824"/>
                  </a:lnTo>
                  <a:lnTo>
                    <a:pt x="1761" y="1876"/>
                  </a:lnTo>
                  <a:lnTo>
                    <a:pt x="1703" y="1923"/>
                  </a:lnTo>
                  <a:lnTo>
                    <a:pt x="1641" y="1967"/>
                  </a:lnTo>
                  <a:lnTo>
                    <a:pt x="1576" y="2007"/>
                  </a:lnTo>
                  <a:lnTo>
                    <a:pt x="1508" y="2041"/>
                  </a:lnTo>
                  <a:lnTo>
                    <a:pt x="1436" y="2071"/>
                  </a:lnTo>
                  <a:lnTo>
                    <a:pt x="1436" y="2644"/>
                  </a:lnTo>
                  <a:lnTo>
                    <a:pt x="1433" y="2665"/>
                  </a:lnTo>
                  <a:lnTo>
                    <a:pt x="1425" y="2682"/>
                  </a:lnTo>
                  <a:lnTo>
                    <a:pt x="1411" y="2695"/>
                  </a:lnTo>
                  <a:lnTo>
                    <a:pt x="1394" y="2705"/>
                  </a:lnTo>
                  <a:lnTo>
                    <a:pt x="1374" y="2708"/>
                  </a:lnTo>
                  <a:lnTo>
                    <a:pt x="1312" y="2708"/>
                  </a:lnTo>
                  <a:lnTo>
                    <a:pt x="1312" y="2833"/>
                  </a:lnTo>
                  <a:lnTo>
                    <a:pt x="1309" y="2854"/>
                  </a:lnTo>
                  <a:lnTo>
                    <a:pt x="1299" y="2871"/>
                  </a:lnTo>
                  <a:lnTo>
                    <a:pt x="1286" y="2884"/>
                  </a:lnTo>
                  <a:lnTo>
                    <a:pt x="1269" y="2893"/>
                  </a:lnTo>
                  <a:lnTo>
                    <a:pt x="1249" y="2897"/>
                  </a:lnTo>
                  <a:lnTo>
                    <a:pt x="874" y="2897"/>
                  </a:lnTo>
                  <a:lnTo>
                    <a:pt x="854" y="2893"/>
                  </a:lnTo>
                  <a:lnTo>
                    <a:pt x="837" y="2884"/>
                  </a:lnTo>
                  <a:lnTo>
                    <a:pt x="824" y="2871"/>
                  </a:lnTo>
                  <a:lnTo>
                    <a:pt x="814" y="2854"/>
                  </a:lnTo>
                  <a:lnTo>
                    <a:pt x="811" y="2833"/>
                  </a:lnTo>
                  <a:lnTo>
                    <a:pt x="811" y="2708"/>
                  </a:lnTo>
                  <a:lnTo>
                    <a:pt x="749" y="2708"/>
                  </a:lnTo>
                  <a:lnTo>
                    <a:pt x="729" y="2705"/>
                  </a:lnTo>
                  <a:lnTo>
                    <a:pt x="712" y="2695"/>
                  </a:lnTo>
                  <a:lnTo>
                    <a:pt x="698" y="2682"/>
                  </a:lnTo>
                  <a:lnTo>
                    <a:pt x="690" y="2665"/>
                  </a:lnTo>
                  <a:lnTo>
                    <a:pt x="687" y="2644"/>
                  </a:lnTo>
                  <a:lnTo>
                    <a:pt x="687" y="2071"/>
                  </a:lnTo>
                  <a:lnTo>
                    <a:pt x="615" y="2041"/>
                  </a:lnTo>
                  <a:lnTo>
                    <a:pt x="547" y="2007"/>
                  </a:lnTo>
                  <a:lnTo>
                    <a:pt x="482" y="1967"/>
                  </a:lnTo>
                  <a:lnTo>
                    <a:pt x="420" y="1923"/>
                  </a:lnTo>
                  <a:lnTo>
                    <a:pt x="362" y="1876"/>
                  </a:lnTo>
                  <a:lnTo>
                    <a:pt x="307" y="1824"/>
                  </a:lnTo>
                  <a:lnTo>
                    <a:pt x="256" y="1769"/>
                  </a:lnTo>
                  <a:lnTo>
                    <a:pt x="209" y="1711"/>
                  </a:lnTo>
                  <a:lnTo>
                    <a:pt x="167" y="1648"/>
                  </a:lnTo>
                  <a:lnTo>
                    <a:pt x="129" y="1584"/>
                  </a:lnTo>
                  <a:lnTo>
                    <a:pt x="95" y="1517"/>
                  </a:lnTo>
                  <a:lnTo>
                    <a:pt x="67" y="1448"/>
                  </a:lnTo>
                  <a:lnTo>
                    <a:pt x="43" y="1376"/>
                  </a:lnTo>
                  <a:lnTo>
                    <a:pt x="24" y="1302"/>
                  </a:lnTo>
                  <a:lnTo>
                    <a:pt x="10" y="1225"/>
                  </a:lnTo>
                  <a:lnTo>
                    <a:pt x="2" y="1148"/>
                  </a:lnTo>
                  <a:lnTo>
                    <a:pt x="0" y="1070"/>
                  </a:lnTo>
                  <a:lnTo>
                    <a:pt x="3" y="986"/>
                  </a:lnTo>
                  <a:lnTo>
                    <a:pt x="11" y="905"/>
                  </a:lnTo>
                  <a:lnTo>
                    <a:pt x="27" y="825"/>
                  </a:lnTo>
                  <a:lnTo>
                    <a:pt x="49" y="748"/>
                  </a:lnTo>
                  <a:lnTo>
                    <a:pt x="75" y="673"/>
                  </a:lnTo>
                  <a:lnTo>
                    <a:pt x="107" y="600"/>
                  </a:lnTo>
                  <a:lnTo>
                    <a:pt x="144" y="530"/>
                  </a:lnTo>
                  <a:lnTo>
                    <a:pt x="186" y="463"/>
                  </a:lnTo>
                  <a:lnTo>
                    <a:pt x="233" y="401"/>
                  </a:lnTo>
                  <a:lnTo>
                    <a:pt x="284" y="342"/>
                  </a:lnTo>
                  <a:lnTo>
                    <a:pt x="338" y="286"/>
                  </a:lnTo>
                  <a:lnTo>
                    <a:pt x="398" y="235"/>
                  </a:lnTo>
                  <a:lnTo>
                    <a:pt x="460" y="189"/>
                  </a:lnTo>
                  <a:lnTo>
                    <a:pt x="526" y="146"/>
                  </a:lnTo>
                  <a:lnTo>
                    <a:pt x="595" y="108"/>
                  </a:lnTo>
                  <a:lnTo>
                    <a:pt x="666" y="76"/>
                  </a:lnTo>
                  <a:lnTo>
                    <a:pt x="741" y="49"/>
                  </a:lnTo>
                  <a:lnTo>
                    <a:pt x="819" y="28"/>
                  </a:lnTo>
                  <a:lnTo>
                    <a:pt x="897" y="13"/>
                  </a:lnTo>
                  <a:lnTo>
                    <a:pt x="978" y="3"/>
                  </a:lnTo>
                  <a:lnTo>
                    <a:pt x="10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grpSp>
      <p:grpSp>
        <p:nvGrpSpPr>
          <p:cNvPr id="74" name="Group 73">
            <a:extLst>
              <a:ext uri="{FF2B5EF4-FFF2-40B4-BE49-F238E27FC236}">
                <a16:creationId xmlns:a16="http://schemas.microsoft.com/office/drawing/2014/main" id="{9ADF58A8-7049-4258-A78A-474910323287}"/>
              </a:ext>
            </a:extLst>
          </p:cNvPr>
          <p:cNvGrpSpPr/>
          <p:nvPr/>
        </p:nvGrpSpPr>
        <p:grpSpPr>
          <a:xfrm>
            <a:off x="4797256" y="2882256"/>
            <a:ext cx="338624" cy="327958"/>
            <a:chOff x="5011738" y="2876550"/>
            <a:chExt cx="403226" cy="390526"/>
          </a:xfrm>
          <a:solidFill>
            <a:schemeClr val="bg1"/>
          </a:solidFill>
        </p:grpSpPr>
        <p:sp>
          <p:nvSpPr>
            <p:cNvPr id="75" name="Freeform 6">
              <a:extLst>
                <a:ext uri="{FF2B5EF4-FFF2-40B4-BE49-F238E27FC236}">
                  <a16:creationId xmlns:a16="http://schemas.microsoft.com/office/drawing/2014/main" id="{A672685B-E111-4A8A-8D19-7B0433472476}"/>
                </a:ext>
              </a:extLst>
            </p:cNvPr>
            <p:cNvSpPr>
              <a:spLocks/>
            </p:cNvSpPr>
            <p:nvPr/>
          </p:nvSpPr>
          <p:spPr bwMode="auto">
            <a:xfrm>
              <a:off x="5011738" y="2876550"/>
              <a:ext cx="350838" cy="350838"/>
            </a:xfrm>
            <a:custGeom>
              <a:avLst/>
              <a:gdLst>
                <a:gd name="T0" fmla="*/ 2610 w 2876"/>
                <a:gd name="T1" fmla="*/ 0 h 2875"/>
                <a:gd name="T2" fmla="*/ 2687 w 2876"/>
                <a:gd name="T3" fmla="*/ 11 h 2875"/>
                <a:gd name="T4" fmla="*/ 2755 w 2876"/>
                <a:gd name="T5" fmla="*/ 43 h 2875"/>
                <a:gd name="T6" fmla="*/ 2811 w 2876"/>
                <a:gd name="T7" fmla="*/ 92 h 2875"/>
                <a:gd name="T8" fmla="*/ 2851 w 2876"/>
                <a:gd name="T9" fmla="*/ 154 h 2875"/>
                <a:gd name="T10" fmla="*/ 2873 w 2876"/>
                <a:gd name="T11" fmla="*/ 227 h 2875"/>
                <a:gd name="T12" fmla="*/ 2876 w 2876"/>
                <a:gd name="T13" fmla="*/ 1490 h 2875"/>
                <a:gd name="T14" fmla="*/ 2770 w 2876"/>
                <a:gd name="T15" fmla="*/ 266 h 2875"/>
                <a:gd name="T16" fmla="*/ 2760 w 2876"/>
                <a:gd name="T17" fmla="*/ 210 h 2875"/>
                <a:gd name="T18" fmla="*/ 2732 w 2876"/>
                <a:gd name="T19" fmla="*/ 163 h 2875"/>
                <a:gd name="T20" fmla="*/ 2691 w 2876"/>
                <a:gd name="T21" fmla="*/ 128 h 2875"/>
                <a:gd name="T22" fmla="*/ 2639 w 2876"/>
                <a:gd name="T23" fmla="*/ 109 h 2875"/>
                <a:gd name="T24" fmla="*/ 266 w 2876"/>
                <a:gd name="T25" fmla="*/ 107 h 2875"/>
                <a:gd name="T26" fmla="*/ 210 w 2876"/>
                <a:gd name="T27" fmla="*/ 117 h 2875"/>
                <a:gd name="T28" fmla="*/ 163 w 2876"/>
                <a:gd name="T29" fmla="*/ 144 h 2875"/>
                <a:gd name="T30" fmla="*/ 128 w 2876"/>
                <a:gd name="T31" fmla="*/ 186 h 2875"/>
                <a:gd name="T32" fmla="*/ 109 w 2876"/>
                <a:gd name="T33" fmla="*/ 238 h 2875"/>
                <a:gd name="T34" fmla="*/ 106 w 2876"/>
                <a:gd name="T35" fmla="*/ 2609 h 2875"/>
                <a:gd name="T36" fmla="*/ 116 w 2876"/>
                <a:gd name="T37" fmla="*/ 2665 h 2875"/>
                <a:gd name="T38" fmla="*/ 144 w 2876"/>
                <a:gd name="T39" fmla="*/ 2712 h 2875"/>
                <a:gd name="T40" fmla="*/ 186 w 2876"/>
                <a:gd name="T41" fmla="*/ 2747 h 2875"/>
                <a:gd name="T42" fmla="*/ 237 w 2876"/>
                <a:gd name="T43" fmla="*/ 2766 h 2875"/>
                <a:gd name="T44" fmla="*/ 1651 w 2876"/>
                <a:gd name="T45" fmla="*/ 2769 h 2875"/>
                <a:gd name="T46" fmla="*/ 266 w 2876"/>
                <a:gd name="T47" fmla="*/ 2875 h 2875"/>
                <a:gd name="T48" fmla="*/ 189 w 2876"/>
                <a:gd name="T49" fmla="*/ 2864 h 2875"/>
                <a:gd name="T50" fmla="*/ 121 w 2876"/>
                <a:gd name="T51" fmla="*/ 2832 h 2875"/>
                <a:gd name="T52" fmla="*/ 65 w 2876"/>
                <a:gd name="T53" fmla="*/ 2784 h 2875"/>
                <a:gd name="T54" fmla="*/ 25 w 2876"/>
                <a:gd name="T55" fmla="*/ 2721 h 2875"/>
                <a:gd name="T56" fmla="*/ 3 w 2876"/>
                <a:gd name="T57" fmla="*/ 2648 h 2875"/>
                <a:gd name="T58" fmla="*/ 0 w 2876"/>
                <a:gd name="T59" fmla="*/ 266 h 2875"/>
                <a:gd name="T60" fmla="*/ 11 w 2876"/>
                <a:gd name="T61" fmla="*/ 189 h 2875"/>
                <a:gd name="T62" fmla="*/ 43 w 2876"/>
                <a:gd name="T63" fmla="*/ 121 h 2875"/>
                <a:gd name="T64" fmla="*/ 92 w 2876"/>
                <a:gd name="T65" fmla="*/ 65 h 2875"/>
                <a:gd name="T66" fmla="*/ 154 w 2876"/>
                <a:gd name="T67" fmla="*/ 25 h 2875"/>
                <a:gd name="T68" fmla="*/ 227 w 2876"/>
                <a:gd name="T69" fmla="*/ 3 h 2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76" h="2875">
                  <a:moveTo>
                    <a:pt x="266" y="0"/>
                  </a:moveTo>
                  <a:lnTo>
                    <a:pt x="2610" y="0"/>
                  </a:lnTo>
                  <a:lnTo>
                    <a:pt x="2649" y="3"/>
                  </a:lnTo>
                  <a:lnTo>
                    <a:pt x="2687" y="11"/>
                  </a:lnTo>
                  <a:lnTo>
                    <a:pt x="2722" y="25"/>
                  </a:lnTo>
                  <a:lnTo>
                    <a:pt x="2755" y="43"/>
                  </a:lnTo>
                  <a:lnTo>
                    <a:pt x="2785" y="65"/>
                  </a:lnTo>
                  <a:lnTo>
                    <a:pt x="2811" y="92"/>
                  </a:lnTo>
                  <a:lnTo>
                    <a:pt x="2833" y="121"/>
                  </a:lnTo>
                  <a:lnTo>
                    <a:pt x="2851" y="154"/>
                  </a:lnTo>
                  <a:lnTo>
                    <a:pt x="2865" y="189"/>
                  </a:lnTo>
                  <a:lnTo>
                    <a:pt x="2873" y="227"/>
                  </a:lnTo>
                  <a:lnTo>
                    <a:pt x="2876" y="266"/>
                  </a:lnTo>
                  <a:lnTo>
                    <a:pt x="2876" y="1490"/>
                  </a:lnTo>
                  <a:lnTo>
                    <a:pt x="2770" y="1490"/>
                  </a:lnTo>
                  <a:lnTo>
                    <a:pt x="2770" y="266"/>
                  </a:lnTo>
                  <a:lnTo>
                    <a:pt x="2767" y="238"/>
                  </a:lnTo>
                  <a:lnTo>
                    <a:pt x="2760" y="210"/>
                  </a:lnTo>
                  <a:lnTo>
                    <a:pt x="2748" y="186"/>
                  </a:lnTo>
                  <a:lnTo>
                    <a:pt x="2732" y="163"/>
                  </a:lnTo>
                  <a:lnTo>
                    <a:pt x="2713" y="144"/>
                  </a:lnTo>
                  <a:lnTo>
                    <a:pt x="2691" y="128"/>
                  </a:lnTo>
                  <a:lnTo>
                    <a:pt x="2666" y="117"/>
                  </a:lnTo>
                  <a:lnTo>
                    <a:pt x="2639" y="109"/>
                  </a:lnTo>
                  <a:lnTo>
                    <a:pt x="2610" y="107"/>
                  </a:lnTo>
                  <a:lnTo>
                    <a:pt x="266" y="107"/>
                  </a:lnTo>
                  <a:lnTo>
                    <a:pt x="237" y="109"/>
                  </a:lnTo>
                  <a:lnTo>
                    <a:pt x="210" y="117"/>
                  </a:lnTo>
                  <a:lnTo>
                    <a:pt x="186" y="128"/>
                  </a:lnTo>
                  <a:lnTo>
                    <a:pt x="163" y="144"/>
                  </a:lnTo>
                  <a:lnTo>
                    <a:pt x="144" y="163"/>
                  </a:lnTo>
                  <a:lnTo>
                    <a:pt x="128" y="186"/>
                  </a:lnTo>
                  <a:lnTo>
                    <a:pt x="116" y="210"/>
                  </a:lnTo>
                  <a:lnTo>
                    <a:pt x="109" y="238"/>
                  </a:lnTo>
                  <a:lnTo>
                    <a:pt x="106" y="266"/>
                  </a:lnTo>
                  <a:lnTo>
                    <a:pt x="106" y="2609"/>
                  </a:lnTo>
                  <a:lnTo>
                    <a:pt x="109" y="2638"/>
                  </a:lnTo>
                  <a:lnTo>
                    <a:pt x="116" y="2665"/>
                  </a:lnTo>
                  <a:lnTo>
                    <a:pt x="128" y="2690"/>
                  </a:lnTo>
                  <a:lnTo>
                    <a:pt x="144" y="2712"/>
                  </a:lnTo>
                  <a:lnTo>
                    <a:pt x="163" y="2731"/>
                  </a:lnTo>
                  <a:lnTo>
                    <a:pt x="186" y="2747"/>
                  </a:lnTo>
                  <a:lnTo>
                    <a:pt x="210" y="2759"/>
                  </a:lnTo>
                  <a:lnTo>
                    <a:pt x="237" y="2766"/>
                  </a:lnTo>
                  <a:lnTo>
                    <a:pt x="266" y="2769"/>
                  </a:lnTo>
                  <a:lnTo>
                    <a:pt x="1651" y="2769"/>
                  </a:lnTo>
                  <a:lnTo>
                    <a:pt x="1651" y="2875"/>
                  </a:lnTo>
                  <a:lnTo>
                    <a:pt x="266" y="2875"/>
                  </a:lnTo>
                  <a:lnTo>
                    <a:pt x="227" y="2872"/>
                  </a:lnTo>
                  <a:lnTo>
                    <a:pt x="189" y="2864"/>
                  </a:lnTo>
                  <a:lnTo>
                    <a:pt x="154" y="2850"/>
                  </a:lnTo>
                  <a:lnTo>
                    <a:pt x="121" y="2832"/>
                  </a:lnTo>
                  <a:lnTo>
                    <a:pt x="92" y="2810"/>
                  </a:lnTo>
                  <a:lnTo>
                    <a:pt x="65" y="2784"/>
                  </a:lnTo>
                  <a:lnTo>
                    <a:pt x="43" y="2754"/>
                  </a:lnTo>
                  <a:lnTo>
                    <a:pt x="25" y="2721"/>
                  </a:lnTo>
                  <a:lnTo>
                    <a:pt x="11" y="2686"/>
                  </a:lnTo>
                  <a:lnTo>
                    <a:pt x="3" y="2648"/>
                  </a:lnTo>
                  <a:lnTo>
                    <a:pt x="0" y="2609"/>
                  </a:lnTo>
                  <a:lnTo>
                    <a:pt x="0" y="266"/>
                  </a:lnTo>
                  <a:lnTo>
                    <a:pt x="3" y="227"/>
                  </a:lnTo>
                  <a:lnTo>
                    <a:pt x="11" y="189"/>
                  </a:lnTo>
                  <a:lnTo>
                    <a:pt x="25" y="154"/>
                  </a:lnTo>
                  <a:lnTo>
                    <a:pt x="43" y="121"/>
                  </a:lnTo>
                  <a:lnTo>
                    <a:pt x="65" y="92"/>
                  </a:lnTo>
                  <a:lnTo>
                    <a:pt x="92" y="65"/>
                  </a:lnTo>
                  <a:lnTo>
                    <a:pt x="121" y="43"/>
                  </a:lnTo>
                  <a:lnTo>
                    <a:pt x="154" y="25"/>
                  </a:lnTo>
                  <a:lnTo>
                    <a:pt x="189" y="11"/>
                  </a:lnTo>
                  <a:lnTo>
                    <a:pt x="227" y="3"/>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76" name="Rectangle 7">
              <a:extLst>
                <a:ext uri="{FF2B5EF4-FFF2-40B4-BE49-F238E27FC236}">
                  <a16:creationId xmlns:a16="http://schemas.microsoft.com/office/drawing/2014/main" id="{5768512B-98AC-45EC-A2A1-1D98EFDF3934}"/>
                </a:ext>
              </a:extLst>
            </p:cNvPr>
            <p:cNvSpPr>
              <a:spLocks noChangeArrowheads="1"/>
            </p:cNvSpPr>
            <p:nvPr/>
          </p:nvSpPr>
          <p:spPr bwMode="auto">
            <a:xfrm>
              <a:off x="5037138" y="2901950"/>
              <a:ext cx="14288"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77" name="Rectangle 8">
              <a:extLst>
                <a:ext uri="{FF2B5EF4-FFF2-40B4-BE49-F238E27FC236}">
                  <a16:creationId xmlns:a16="http://schemas.microsoft.com/office/drawing/2014/main" id="{C2D73E82-7F30-404A-B5B0-0CD242F746D0}"/>
                </a:ext>
              </a:extLst>
            </p:cNvPr>
            <p:cNvSpPr>
              <a:spLocks noChangeArrowheads="1"/>
            </p:cNvSpPr>
            <p:nvPr/>
          </p:nvSpPr>
          <p:spPr bwMode="auto">
            <a:xfrm>
              <a:off x="5064126" y="2901950"/>
              <a:ext cx="12700"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78" name="Rectangle 9">
              <a:extLst>
                <a:ext uri="{FF2B5EF4-FFF2-40B4-BE49-F238E27FC236}">
                  <a16:creationId xmlns:a16="http://schemas.microsoft.com/office/drawing/2014/main" id="{8B2D11ED-9240-40DD-9D94-B7DC9B822249}"/>
                </a:ext>
              </a:extLst>
            </p:cNvPr>
            <p:cNvSpPr>
              <a:spLocks noChangeArrowheads="1"/>
            </p:cNvSpPr>
            <p:nvPr/>
          </p:nvSpPr>
          <p:spPr bwMode="auto">
            <a:xfrm>
              <a:off x="5089526" y="2901950"/>
              <a:ext cx="12700" cy="14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79" name="Rectangle 10">
              <a:extLst>
                <a:ext uri="{FF2B5EF4-FFF2-40B4-BE49-F238E27FC236}">
                  <a16:creationId xmlns:a16="http://schemas.microsoft.com/office/drawing/2014/main" id="{A26016AD-9042-4813-AF63-99E6A1546318}"/>
                </a:ext>
              </a:extLst>
            </p:cNvPr>
            <p:cNvSpPr>
              <a:spLocks noChangeArrowheads="1"/>
            </p:cNvSpPr>
            <p:nvPr/>
          </p:nvSpPr>
          <p:spPr bwMode="auto">
            <a:xfrm>
              <a:off x="5037138" y="2928938"/>
              <a:ext cx="3000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0" name="Freeform 11">
              <a:extLst>
                <a:ext uri="{FF2B5EF4-FFF2-40B4-BE49-F238E27FC236}">
                  <a16:creationId xmlns:a16="http://schemas.microsoft.com/office/drawing/2014/main" id="{58EFF1C1-AE6E-4DB0-8B8E-4C1C6D783BA0}"/>
                </a:ext>
              </a:extLst>
            </p:cNvPr>
            <p:cNvSpPr>
              <a:spLocks noEditPoints="1"/>
            </p:cNvSpPr>
            <p:nvPr/>
          </p:nvSpPr>
          <p:spPr bwMode="auto">
            <a:xfrm>
              <a:off x="5037138" y="2955925"/>
              <a:ext cx="76200" cy="76200"/>
            </a:xfrm>
            <a:custGeom>
              <a:avLst/>
              <a:gdLst>
                <a:gd name="T0" fmla="*/ 239 w 626"/>
                <a:gd name="T1" fmla="*/ 200 h 625"/>
                <a:gd name="T2" fmla="*/ 187 w 626"/>
                <a:gd name="T3" fmla="*/ 220 h 625"/>
                <a:gd name="T4" fmla="*/ 146 w 626"/>
                <a:gd name="T5" fmla="*/ 254 h 625"/>
                <a:gd name="T6" fmla="*/ 118 w 626"/>
                <a:gd name="T7" fmla="*/ 302 h 625"/>
                <a:gd name="T8" fmla="*/ 108 w 626"/>
                <a:gd name="T9" fmla="*/ 357 h 625"/>
                <a:gd name="T10" fmla="*/ 118 w 626"/>
                <a:gd name="T11" fmla="*/ 413 h 625"/>
                <a:gd name="T12" fmla="*/ 146 w 626"/>
                <a:gd name="T13" fmla="*/ 460 h 625"/>
                <a:gd name="T14" fmla="*/ 187 w 626"/>
                <a:gd name="T15" fmla="*/ 495 h 625"/>
                <a:gd name="T16" fmla="*/ 239 w 626"/>
                <a:gd name="T17" fmla="*/ 514 h 625"/>
                <a:gd name="T18" fmla="*/ 297 w 626"/>
                <a:gd name="T19" fmla="*/ 514 h 625"/>
                <a:gd name="T20" fmla="*/ 349 w 626"/>
                <a:gd name="T21" fmla="*/ 495 h 625"/>
                <a:gd name="T22" fmla="*/ 390 w 626"/>
                <a:gd name="T23" fmla="*/ 460 h 625"/>
                <a:gd name="T24" fmla="*/ 418 w 626"/>
                <a:gd name="T25" fmla="*/ 413 h 625"/>
                <a:gd name="T26" fmla="*/ 428 w 626"/>
                <a:gd name="T27" fmla="*/ 357 h 625"/>
                <a:gd name="T28" fmla="*/ 421 w 626"/>
                <a:gd name="T29" fmla="*/ 311 h 625"/>
                <a:gd name="T30" fmla="*/ 306 w 626"/>
                <a:gd name="T31" fmla="*/ 395 h 625"/>
                <a:gd name="T32" fmla="*/ 336 w 626"/>
                <a:gd name="T33" fmla="*/ 214 h 625"/>
                <a:gd name="T34" fmla="*/ 292 w 626"/>
                <a:gd name="T35" fmla="*/ 200 h 625"/>
                <a:gd name="T36" fmla="*/ 550 w 626"/>
                <a:gd name="T37" fmla="*/ 0 h 625"/>
                <a:gd name="T38" fmla="*/ 490 w 626"/>
                <a:gd name="T39" fmla="*/ 211 h 625"/>
                <a:gd name="T40" fmla="*/ 521 w 626"/>
                <a:gd name="T41" fmla="*/ 276 h 625"/>
                <a:gd name="T42" fmla="*/ 534 w 626"/>
                <a:gd name="T43" fmla="*/ 346 h 625"/>
                <a:gd name="T44" fmla="*/ 528 w 626"/>
                <a:gd name="T45" fmla="*/ 415 h 625"/>
                <a:gd name="T46" fmla="*/ 504 w 626"/>
                <a:gd name="T47" fmla="*/ 481 h 625"/>
                <a:gd name="T48" fmla="*/ 463 w 626"/>
                <a:gd name="T49" fmla="*/ 540 h 625"/>
                <a:gd name="T50" fmla="*/ 406 w 626"/>
                <a:gd name="T51" fmla="*/ 586 h 625"/>
                <a:gd name="T52" fmla="*/ 341 w 626"/>
                <a:gd name="T53" fmla="*/ 615 h 625"/>
                <a:gd name="T54" fmla="*/ 271 w 626"/>
                <a:gd name="T55" fmla="*/ 625 h 625"/>
                <a:gd name="T56" fmla="*/ 202 w 626"/>
                <a:gd name="T57" fmla="*/ 617 h 625"/>
                <a:gd name="T58" fmla="*/ 136 w 626"/>
                <a:gd name="T59" fmla="*/ 591 h 625"/>
                <a:gd name="T60" fmla="*/ 78 w 626"/>
                <a:gd name="T61" fmla="*/ 547 h 625"/>
                <a:gd name="T62" fmla="*/ 35 w 626"/>
                <a:gd name="T63" fmla="*/ 489 h 625"/>
                <a:gd name="T64" fmla="*/ 8 w 626"/>
                <a:gd name="T65" fmla="*/ 423 h 625"/>
                <a:gd name="T66" fmla="*/ 0 w 626"/>
                <a:gd name="T67" fmla="*/ 354 h 625"/>
                <a:gd name="T68" fmla="*/ 11 w 626"/>
                <a:gd name="T69" fmla="*/ 285 h 625"/>
                <a:gd name="T70" fmla="*/ 39 w 626"/>
                <a:gd name="T71" fmla="*/ 219 h 625"/>
                <a:gd name="T72" fmla="*/ 86 w 626"/>
                <a:gd name="T73" fmla="*/ 162 h 625"/>
                <a:gd name="T74" fmla="*/ 144 w 626"/>
                <a:gd name="T75" fmla="*/ 121 h 625"/>
                <a:gd name="T76" fmla="*/ 210 w 626"/>
                <a:gd name="T77" fmla="*/ 97 h 625"/>
                <a:gd name="T78" fmla="*/ 280 w 626"/>
                <a:gd name="T79" fmla="*/ 92 h 625"/>
                <a:gd name="T80" fmla="*/ 349 w 626"/>
                <a:gd name="T81" fmla="*/ 104 h 625"/>
                <a:gd name="T82" fmla="*/ 415 w 626"/>
                <a:gd name="T83" fmla="*/ 136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5">
                  <a:moveTo>
                    <a:pt x="268" y="198"/>
                  </a:moveTo>
                  <a:lnTo>
                    <a:pt x="239" y="200"/>
                  </a:lnTo>
                  <a:lnTo>
                    <a:pt x="212" y="208"/>
                  </a:lnTo>
                  <a:lnTo>
                    <a:pt x="187" y="220"/>
                  </a:lnTo>
                  <a:lnTo>
                    <a:pt x="165" y="235"/>
                  </a:lnTo>
                  <a:lnTo>
                    <a:pt x="146" y="254"/>
                  </a:lnTo>
                  <a:lnTo>
                    <a:pt x="130" y="277"/>
                  </a:lnTo>
                  <a:lnTo>
                    <a:pt x="118" y="302"/>
                  </a:lnTo>
                  <a:lnTo>
                    <a:pt x="111" y="329"/>
                  </a:lnTo>
                  <a:lnTo>
                    <a:pt x="108" y="357"/>
                  </a:lnTo>
                  <a:lnTo>
                    <a:pt x="111" y="386"/>
                  </a:lnTo>
                  <a:lnTo>
                    <a:pt x="118" y="413"/>
                  </a:lnTo>
                  <a:lnTo>
                    <a:pt x="130" y="438"/>
                  </a:lnTo>
                  <a:lnTo>
                    <a:pt x="146" y="460"/>
                  </a:lnTo>
                  <a:lnTo>
                    <a:pt x="165" y="479"/>
                  </a:lnTo>
                  <a:lnTo>
                    <a:pt x="187" y="495"/>
                  </a:lnTo>
                  <a:lnTo>
                    <a:pt x="212" y="507"/>
                  </a:lnTo>
                  <a:lnTo>
                    <a:pt x="239" y="514"/>
                  </a:lnTo>
                  <a:lnTo>
                    <a:pt x="268" y="517"/>
                  </a:lnTo>
                  <a:lnTo>
                    <a:pt x="297" y="514"/>
                  </a:lnTo>
                  <a:lnTo>
                    <a:pt x="324" y="507"/>
                  </a:lnTo>
                  <a:lnTo>
                    <a:pt x="349" y="495"/>
                  </a:lnTo>
                  <a:lnTo>
                    <a:pt x="371" y="479"/>
                  </a:lnTo>
                  <a:lnTo>
                    <a:pt x="390" y="460"/>
                  </a:lnTo>
                  <a:lnTo>
                    <a:pt x="406" y="438"/>
                  </a:lnTo>
                  <a:lnTo>
                    <a:pt x="418" y="413"/>
                  </a:lnTo>
                  <a:lnTo>
                    <a:pt x="425" y="386"/>
                  </a:lnTo>
                  <a:lnTo>
                    <a:pt x="428" y="357"/>
                  </a:lnTo>
                  <a:lnTo>
                    <a:pt x="426" y="334"/>
                  </a:lnTo>
                  <a:lnTo>
                    <a:pt x="421" y="311"/>
                  </a:lnTo>
                  <a:lnTo>
                    <a:pt x="412" y="289"/>
                  </a:lnTo>
                  <a:lnTo>
                    <a:pt x="306" y="395"/>
                  </a:lnTo>
                  <a:lnTo>
                    <a:pt x="230" y="320"/>
                  </a:lnTo>
                  <a:lnTo>
                    <a:pt x="336" y="214"/>
                  </a:lnTo>
                  <a:lnTo>
                    <a:pt x="315" y="205"/>
                  </a:lnTo>
                  <a:lnTo>
                    <a:pt x="292" y="200"/>
                  </a:lnTo>
                  <a:lnTo>
                    <a:pt x="268" y="198"/>
                  </a:lnTo>
                  <a:close/>
                  <a:moveTo>
                    <a:pt x="550" y="0"/>
                  </a:moveTo>
                  <a:lnTo>
                    <a:pt x="626" y="76"/>
                  </a:lnTo>
                  <a:lnTo>
                    <a:pt x="490" y="211"/>
                  </a:lnTo>
                  <a:lnTo>
                    <a:pt x="508" y="243"/>
                  </a:lnTo>
                  <a:lnTo>
                    <a:pt x="521" y="276"/>
                  </a:lnTo>
                  <a:lnTo>
                    <a:pt x="530" y="311"/>
                  </a:lnTo>
                  <a:lnTo>
                    <a:pt x="534" y="346"/>
                  </a:lnTo>
                  <a:lnTo>
                    <a:pt x="533" y="381"/>
                  </a:lnTo>
                  <a:lnTo>
                    <a:pt x="528" y="415"/>
                  </a:lnTo>
                  <a:lnTo>
                    <a:pt x="518" y="449"/>
                  </a:lnTo>
                  <a:lnTo>
                    <a:pt x="504" y="481"/>
                  </a:lnTo>
                  <a:lnTo>
                    <a:pt x="486" y="512"/>
                  </a:lnTo>
                  <a:lnTo>
                    <a:pt x="463" y="540"/>
                  </a:lnTo>
                  <a:lnTo>
                    <a:pt x="436" y="565"/>
                  </a:lnTo>
                  <a:lnTo>
                    <a:pt x="406" y="586"/>
                  </a:lnTo>
                  <a:lnTo>
                    <a:pt x="374" y="603"/>
                  </a:lnTo>
                  <a:lnTo>
                    <a:pt x="341" y="615"/>
                  </a:lnTo>
                  <a:lnTo>
                    <a:pt x="306" y="622"/>
                  </a:lnTo>
                  <a:lnTo>
                    <a:pt x="271" y="625"/>
                  </a:lnTo>
                  <a:lnTo>
                    <a:pt x="236" y="623"/>
                  </a:lnTo>
                  <a:lnTo>
                    <a:pt x="202" y="617"/>
                  </a:lnTo>
                  <a:lnTo>
                    <a:pt x="168" y="606"/>
                  </a:lnTo>
                  <a:lnTo>
                    <a:pt x="136" y="591"/>
                  </a:lnTo>
                  <a:lnTo>
                    <a:pt x="106" y="571"/>
                  </a:lnTo>
                  <a:lnTo>
                    <a:pt x="78" y="547"/>
                  </a:lnTo>
                  <a:lnTo>
                    <a:pt x="54" y="519"/>
                  </a:lnTo>
                  <a:lnTo>
                    <a:pt x="35" y="489"/>
                  </a:lnTo>
                  <a:lnTo>
                    <a:pt x="19" y="457"/>
                  </a:lnTo>
                  <a:lnTo>
                    <a:pt x="8" y="423"/>
                  </a:lnTo>
                  <a:lnTo>
                    <a:pt x="2" y="389"/>
                  </a:lnTo>
                  <a:lnTo>
                    <a:pt x="0" y="354"/>
                  </a:lnTo>
                  <a:lnTo>
                    <a:pt x="3" y="319"/>
                  </a:lnTo>
                  <a:lnTo>
                    <a:pt x="11" y="285"/>
                  </a:lnTo>
                  <a:lnTo>
                    <a:pt x="23" y="251"/>
                  </a:lnTo>
                  <a:lnTo>
                    <a:pt x="39" y="219"/>
                  </a:lnTo>
                  <a:lnTo>
                    <a:pt x="61" y="189"/>
                  </a:lnTo>
                  <a:lnTo>
                    <a:pt x="86" y="162"/>
                  </a:lnTo>
                  <a:lnTo>
                    <a:pt x="114" y="140"/>
                  </a:lnTo>
                  <a:lnTo>
                    <a:pt x="144" y="121"/>
                  </a:lnTo>
                  <a:lnTo>
                    <a:pt x="176" y="107"/>
                  </a:lnTo>
                  <a:lnTo>
                    <a:pt x="210" y="97"/>
                  </a:lnTo>
                  <a:lnTo>
                    <a:pt x="245" y="92"/>
                  </a:lnTo>
                  <a:lnTo>
                    <a:pt x="280" y="92"/>
                  </a:lnTo>
                  <a:lnTo>
                    <a:pt x="315" y="95"/>
                  </a:lnTo>
                  <a:lnTo>
                    <a:pt x="349" y="104"/>
                  </a:lnTo>
                  <a:lnTo>
                    <a:pt x="383" y="117"/>
                  </a:lnTo>
                  <a:lnTo>
                    <a:pt x="415" y="136"/>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1" name="Rectangle 12">
              <a:extLst>
                <a:ext uri="{FF2B5EF4-FFF2-40B4-BE49-F238E27FC236}">
                  <a16:creationId xmlns:a16="http://schemas.microsoft.com/office/drawing/2014/main" id="{15AE84EE-B7B1-4644-9852-E80053986898}"/>
                </a:ext>
              </a:extLst>
            </p:cNvPr>
            <p:cNvSpPr>
              <a:spLocks noChangeArrowheads="1"/>
            </p:cNvSpPr>
            <p:nvPr/>
          </p:nvSpPr>
          <p:spPr bwMode="auto">
            <a:xfrm>
              <a:off x="5122863" y="2981325"/>
              <a:ext cx="1095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2" name="Rectangle 13">
              <a:extLst>
                <a:ext uri="{FF2B5EF4-FFF2-40B4-BE49-F238E27FC236}">
                  <a16:creationId xmlns:a16="http://schemas.microsoft.com/office/drawing/2014/main" id="{CD6E358E-3E00-4130-A58E-0FF3C381733D}"/>
                </a:ext>
              </a:extLst>
            </p:cNvPr>
            <p:cNvSpPr>
              <a:spLocks noChangeArrowheads="1"/>
            </p:cNvSpPr>
            <p:nvPr/>
          </p:nvSpPr>
          <p:spPr bwMode="auto">
            <a:xfrm>
              <a:off x="5122863" y="3006725"/>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3" name="Rectangle 14">
              <a:extLst>
                <a:ext uri="{FF2B5EF4-FFF2-40B4-BE49-F238E27FC236}">
                  <a16:creationId xmlns:a16="http://schemas.microsoft.com/office/drawing/2014/main" id="{27A83654-65AA-40C6-84E5-7EDBEC7B15C5}"/>
                </a:ext>
              </a:extLst>
            </p:cNvPr>
            <p:cNvSpPr>
              <a:spLocks noChangeArrowheads="1"/>
            </p:cNvSpPr>
            <p:nvPr/>
          </p:nvSpPr>
          <p:spPr bwMode="auto">
            <a:xfrm>
              <a:off x="5181601" y="3006725"/>
              <a:ext cx="904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4" name="Rectangle 15">
              <a:extLst>
                <a:ext uri="{FF2B5EF4-FFF2-40B4-BE49-F238E27FC236}">
                  <a16:creationId xmlns:a16="http://schemas.microsoft.com/office/drawing/2014/main" id="{F559185D-0FAA-4445-908E-235AD45DF09D}"/>
                </a:ext>
              </a:extLst>
            </p:cNvPr>
            <p:cNvSpPr>
              <a:spLocks noChangeArrowheads="1"/>
            </p:cNvSpPr>
            <p:nvPr/>
          </p:nvSpPr>
          <p:spPr bwMode="auto">
            <a:xfrm>
              <a:off x="5245101" y="2981325"/>
              <a:ext cx="650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5" name="Freeform 16">
              <a:extLst>
                <a:ext uri="{FF2B5EF4-FFF2-40B4-BE49-F238E27FC236}">
                  <a16:creationId xmlns:a16="http://schemas.microsoft.com/office/drawing/2014/main" id="{4161F483-794B-4E14-BE58-8F1788A344B5}"/>
                </a:ext>
              </a:extLst>
            </p:cNvPr>
            <p:cNvSpPr>
              <a:spLocks noEditPoints="1"/>
            </p:cNvSpPr>
            <p:nvPr/>
          </p:nvSpPr>
          <p:spPr bwMode="auto">
            <a:xfrm>
              <a:off x="5037138" y="3033713"/>
              <a:ext cx="76200" cy="77788"/>
            </a:xfrm>
            <a:custGeom>
              <a:avLst/>
              <a:gdLst>
                <a:gd name="T0" fmla="*/ 239 w 626"/>
                <a:gd name="T1" fmla="*/ 200 h 626"/>
                <a:gd name="T2" fmla="*/ 187 w 626"/>
                <a:gd name="T3" fmla="*/ 219 h 626"/>
                <a:gd name="T4" fmla="*/ 146 w 626"/>
                <a:gd name="T5" fmla="*/ 254 h 626"/>
                <a:gd name="T6" fmla="*/ 118 w 626"/>
                <a:gd name="T7" fmla="*/ 301 h 626"/>
                <a:gd name="T8" fmla="*/ 108 w 626"/>
                <a:gd name="T9" fmla="*/ 358 h 626"/>
                <a:gd name="T10" fmla="*/ 118 w 626"/>
                <a:gd name="T11" fmla="*/ 414 h 626"/>
                <a:gd name="T12" fmla="*/ 146 w 626"/>
                <a:gd name="T13" fmla="*/ 461 h 626"/>
                <a:gd name="T14" fmla="*/ 187 w 626"/>
                <a:gd name="T15" fmla="*/ 496 h 626"/>
                <a:gd name="T16" fmla="*/ 239 w 626"/>
                <a:gd name="T17" fmla="*/ 515 h 626"/>
                <a:gd name="T18" fmla="*/ 297 w 626"/>
                <a:gd name="T19" fmla="*/ 515 h 626"/>
                <a:gd name="T20" fmla="*/ 349 w 626"/>
                <a:gd name="T21" fmla="*/ 496 h 626"/>
                <a:gd name="T22" fmla="*/ 390 w 626"/>
                <a:gd name="T23" fmla="*/ 461 h 626"/>
                <a:gd name="T24" fmla="*/ 418 w 626"/>
                <a:gd name="T25" fmla="*/ 414 h 626"/>
                <a:gd name="T26" fmla="*/ 428 w 626"/>
                <a:gd name="T27" fmla="*/ 358 h 626"/>
                <a:gd name="T28" fmla="*/ 421 w 626"/>
                <a:gd name="T29" fmla="*/ 312 h 626"/>
                <a:gd name="T30" fmla="*/ 306 w 626"/>
                <a:gd name="T31" fmla="*/ 396 h 626"/>
                <a:gd name="T32" fmla="*/ 336 w 626"/>
                <a:gd name="T33" fmla="*/ 213 h 626"/>
                <a:gd name="T34" fmla="*/ 292 w 626"/>
                <a:gd name="T35" fmla="*/ 199 h 626"/>
                <a:gd name="T36" fmla="*/ 550 w 626"/>
                <a:gd name="T37" fmla="*/ 0 h 626"/>
                <a:gd name="T38" fmla="*/ 490 w 626"/>
                <a:gd name="T39" fmla="*/ 211 h 626"/>
                <a:gd name="T40" fmla="*/ 521 w 626"/>
                <a:gd name="T41" fmla="*/ 276 h 626"/>
                <a:gd name="T42" fmla="*/ 534 w 626"/>
                <a:gd name="T43" fmla="*/ 347 h 626"/>
                <a:gd name="T44" fmla="*/ 528 w 626"/>
                <a:gd name="T45" fmla="*/ 416 h 626"/>
                <a:gd name="T46" fmla="*/ 504 w 626"/>
                <a:gd name="T47" fmla="*/ 482 h 626"/>
                <a:gd name="T48" fmla="*/ 463 w 626"/>
                <a:gd name="T49" fmla="*/ 540 h 626"/>
                <a:gd name="T50" fmla="*/ 406 w 626"/>
                <a:gd name="T51" fmla="*/ 587 h 626"/>
                <a:gd name="T52" fmla="*/ 341 w 626"/>
                <a:gd name="T53" fmla="*/ 616 h 626"/>
                <a:gd name="T54" fmla="*/ 271 w 626"/>
                <a:gd name="T55" fmla="*/ 626 h 626"/>
                <a:gd name="T56" fmla="*/ 202 w 626"/>
                <a:gd name="T57" fmla="*/ 618 h 626"/>
                <a:gd name="T58" fmla="*/ 136 w 626"/>
                <a:gd name="T59" fmla="*/ 592 h 626"/>
                <a:gd name="T60" fmla="*/ 78 w 626"/>
                <a:gd name="T61" fmla="*/ 548 h 626"/>
                <a:gd name="T62" fmla="*/ 35 w 626"/>
                <a:gd name="T63" fmla="*/ 490 h 626"/>
                <a:gd name="T64" fmla="*/ 8 w 626"/>
                <a:gd name="T65" fmla="*/ 424 h 626"/>
                <a:gd name="T66" fmla="*/ 0 w 626"/>
                <a:gd name="T67" fmla="*/ 355 h 626"/>
                <a:gd name="T68" fmla="*/ 11 w 626"/>
                <a:gd name="T69" fmla="*/ 284 h 626"/>
                <a:gd name="T70" fmla="*/ 39 w 626"/>
                <a:gd name="T71" fmla="*/ 219 h 626"/>
                <a:gd name="T72" fmla="*/ 86 w 626"/>
                <a:gd name="T73" fmla="*/ 162 h 626"/>
                <a:gd name="T74" fmla="*/ 144 w 626"/>
                <a:gd name="T75" fmla="*/ 121 h 626"/>
                <a:gd name="T76" fmla="*/ 210 w 626"/>
                <a:gd name="T77" fmla="*/ 97 h 626"/>
                <a:gd name="T78" fmla="*/ 280 w 626"/>
                <a:gd name="T79" fmla="*/ 91 h 626"/>
                <a:gd name="T80" fmla="*/ 349 w 626"/>
                <a:gd name="T81" fmla="*/ 104 h 626"/>
                <a:gd name="T82" fmla="*/ 415 w 626"/>
                <a:gd name="T83" fmla="*/ 135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6">
                  <a:moveTo>
                    <a:pt x="268" y="197"/>
                  </a:moveTo>
                  <a:lnTo>
                    <a:pt x="239" y="200"/>
                  </a:lnTo>
                  <a:lnTo>
                    <a:pt x="212" y="207"/>
                  </a:lnTo>
                  <a:lnTo>
                    <a:pt x="187" y="219"/>
                  </a:lnTo>
                  <a:lnTo>
                    <a:pt x="165" y="235"/>
                  </a:lnTo>
                  <a:lnTo>
                    <a:pt x="146" y="254"/>
                  </a:lnTo>
                  <a:lnTo>
                    <a:pt x="130" y="276"/>
                  </a:lnTo>
                  <a:lnTo>
                    <a:pt x="118" y="301"/>
                  </a:lnTo>
                  <a:lnTo>
                    <a:pt x="111" y="329"/>
                  </a:lnTo>
                  <a:lnTo>
                    <a:pt x="108" y="358"/>
                  </a:lnTo>
                  <a:lnTo>
                    <a:pt x="111" y="387"/>
                  </a:lnTo>
                  <a:lnTo>
                    <a:pt x="118" y="414"/>
                  </a:lnTo>
                  <a:lnTo>
                    <a:pt x="130" y="439"/>
                  </a:lnTo>
                  <a:lnTo>
                    <a:pt x="146" y="461"/>
                  </a:lnTo>
                  <a:lnTo>
                    <a:pt x="165" y="480"/>
                  </a:lnTo>
                  <a:lnTo>
                    <a:pt x="187" y="496"/>
                  </a:lnTo>
                  <a:lnTo>
                    <a:pt x="212" y="508"/>
                  </a:lnTo>
                  <a:lnTo>
                    <a:pt x="239" y="515"/>
                  </a:lnTo>
                  <a:lnTo>
                    <a:pt x="268" y="518"/>
                  </a:lnTo>
                  <a:lnTo>
                    <a:pt x="297" y="515"/>
                  </a:lnTo>
                  <a:lnTo>
                    <a:pt x="324" y="508"/>
                  </a:lnTo>
                  <a:lnTo>
                    <a:pt x="349" y="496"/>
                  </a:lnTo>
                  <a:lnTo>
                    <a:pt x="371" y="480"/>
                  </a:lnTo>
                  <a:lnTo>
                    <a:pt x="390" y="461"/>
                  </a:lnTo>
                  <a:lnTo>
                    <a:pt x="406" y="439"/>
                  </a:lnTo>
                  <a:lnTo>
                    <a:pt x="418" y="414"/>
                  </a:lnTo>
                  <a:lnTo>
                    <a:pt x="425" y="387"/>
                  </a:lnTo>
                  <a:lnTo>
                    <a:pt x="428" y="358"/>
                  </a:lnTo>
                  <a:lnTo>
                    <a:pt x="426" y="335"/>
                  </a:lnTo>
                  <a:lnTo>
                    <a:pt x="421" y="312"/>
                  </a:lnTo>
                  <a:lnTo>
                    <a:pt x="412" y="289"/>
                  </a:lnTo>
                  <a:lnTo>
                    <a:pt x="306" y="396"/>
                  </a:lnTo>
                  <a:lnTo>
                    <a:pt x="230" y="320"/>
                  </a:lnTo>
                  <a:lnTo>
                    <a:pt x="336" y="213"/>
                  </a:lnTo>
                  <a:lnTo>
                    <a:pt x="315" y="205"/>
                  </a:lnTo>
                  <a:lnTo>
                    <a:pt x="292" y="199"/>
                  </a:lnTo>
                  <a:lnTo>
                    <a:pt x="268" y="197"/>
                  </a:lnTo>
                  <a:close/>
                  <a:moveTo>
                    <a:pt x="550" y="0"/>
                  </a:moveTo>
                  <a:lnTo>
                    <a:pt x="626" y="75"/>
                  </a:lnTo>
                  <a:lnTo>
                    <a:pt x="490" y="211"/>
                  </a:lnTo>
                  <a:lnTo>
                    <a:pt x="508" y="243"/>
                  </a:lnTo>
                  <a:lnTo>
                    <a:pt x="521" y="276"/>
                  </a:lnTo>
                  <a:lnTo>
                    <a:pt x="530" y="312"/>
                  </a:lnTo>
                  <a:lnTo>
                    <a:pt x="534" y="347"/>
                  </a:lnTo>
                  <a:lnTo>
                    <a:pt x="533" y="382"/>
                  </a:lnTo>
                  <a:lnTo>
                    <a:pt x="528" y="416"/>
                  </a:lnTo>
                  <a:lnTo>
                    <a:pt x="518" y="450"/>
                  </a:lnTo>
                  <a:lnTo>
                    <a:pt x="504" y="482"/>
                  </a:lnTo>
                  <a:lnTo>
                    <a:pt x="486" y="512"/>
                  </a:lnTo>
                  <a:lnTo>
                    <a:pt x="463" y="540"/>
                  </a:lnTo>
                  <a:lnTo>
                    <a:pt x="436" y="566"/>
                  </a:lnTo>
                  <a:lnTo>
                    <a:pt x="406" y="587"/>
                  </a:lnTo>
                  <a:lnTo>
                    <a:pt x="374" y="604"/>
                  </a:lnTo>
                  <a:lnTo>
                    <a:pt x="341" y="616"/>
                  </a:lnTo>
                  <a:lnTo>
                    <a:pt x="306" y="623"/>
                  </a:lnTo>
                  <a:lnTo>
                    <a:pt x="271" y="626"/>
                  </a:lnTo>
                  <a:lnTo>
                    <a:pt x="236" y="624"/>
                  </a:lnTo>
                  <a:lnTo>
                    <a:pt x="202" y="618"/>
                  </a:lnTo>
                  <a:lnTo>
                    <a:pt x="168" y="607"/>
                  </a:lnTo>
                  <a:lnTo>
                    <a:pt x="136" y="592"/>
                  </a:lnTo>
                  <a:lnTo>
                    <a:pt x="106" y="572"/>
                  </a:lnTo>
                  <a:lnTo>
                    <a:pt x="78" y="548"/>
                  </a:lnTo>
                  <a:lnTo>
                    <a:pt x="54" y="520"/>
                  </a:lnTo>
                  <a:lnTo>
                    <a:pt x="35" y="490"/>
                  </a:lnTo>
                  <a:lnTo>
                    <a:pt x="19" y="458"/>
                  </a:lnTo>
                  <a:lnTo>
                    <a:pt x="8" y="424"/>
                  </a:lnTo>
                  <a:lnTo>
                    <a:pt x="2" y="390"/>
                  </a:lnTo>
                  <a:lnTo>
                    <a:pt x="0" y="355"/>
                  </a:lnTo>
                  <a:lnTo>
                    <a:pt x="3" y="320"/>
                  </a:lnTo>
                  <a:lnTo>
                    <a:pt x="11" y="284"/>
                  </a:lnTo>
                  <a:lnTo>
                    <a:pt x="23" y="251"/>
                  </a:lnTo>
                  <a:lnTo>
                    <a:pt x="39" y="219"/>
                  </a:lnTo>
                  <a:lnTo>
                    <a:pt x="61" y="189"/>
                  </a:lnTo>
                  <a:lnTo>
                    <a:pt x="86" y="162"/>
                  </a:lnTo>
                  <a:lnTo>
                    <a:pt x="114" y="139"/>
                  </a:lnTo>
                  <a:lnTo>
                    <a:pt x="144" y="121"/>
                  </a:lnTo>
                  <a:lnTo>
                    <a:pt x="176" y="107"/>
                  </a:lnTo>
                  <a:lnTo>
                    <a:pt x="210" y="97"/>
                  </a:lnTo>
                  <a:lnTo>
                    <a:pt x="245" y="92"/>
                  </a:lnTo>
                  <a:lnTo>
                    <a:pt x="280" y="91"/>
                  </a:lnTo>
                  <a:lnTo>
                    <a:pt x="315" y="95"/>
                  </a:lnTo>
                  <a:lnTo>
                    <a:pt x="349" y="104"/>
                  </a:lnTo>
                  <a:lnTo>
                    <a:pt x="383" y="117"/>
                  </a:lnTo>
                  <a:lnTo>
                    <a:pt x="415" y="135"/>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6" name="Rectangle 17">
              <a:extLst>
                <a:ext uri="{FF2B5EF4-FFF2-40B4-BE49-F238E27FC236}">
                  <a16:creationId xmlns:a16="http://schemas.microsoft.com/office/drawing/2014/main" id="{B060D141-8E5D-47F5-B62D-750A5FE3FEBA}"/>
                </a:ext>
              </a:extLst>
            </p:cNvPr>
            <p:cNvSpPr>
              <a:spLocks noChangeArrowheads="1"/>
            </p:cNvSpPr>
            <p:nvPr/>
          </p:nvSpPr>
          <p:spPr bwMode="auto">
            <a:xfrm>
              <a:off x="5122863" y="3059113"/>
              <a:ext cx="1095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7" name="Rectangle 18">
              <a:extLst>
                <a:ext uri="{FF2B5EF4-FFF2-40B4-BE49-F238E27FC236}">
                  <a16:creationId xmlns:a16="http://schemas.microsoft.com/office/drawing/2014/main" id="{B6005080-698F-4740-B999-E89CDB2FF0BD}"/>
                </a:ext>
              </a:extLst>
            </p:cNvPr>
            <p:cNvSpPr>
              <a:spLocks noChangeArrowheads="1"/>
            </p:cNvSpPr>
            <p:nvPr/>
          </p:nvSpPr>
          <p:spPr bwMode="auto">
            <a:xfrm>
              <a:off x="5122863" y="3084513"/>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8" name="Rectangle 19">
              <a:extLst>
                <a:ext uri="{FF2B5EF4-FFF2-40B4-BE49-F238E27FC236}">
                  <a16:creationId xmlns:a16="http://schemas.microsoft.com/office/drawing/2014/main" id="{476BDE70-7239-40F2-A4DA-F21EDA8B6133}"/>
                </a:ext>
              </a:extLst>
            </p:cNvPr>
            <p:cNvSpPr>
              <a:spLocks noChangeArrowheads="1"/>
            </p:cNvSpPr>
            <p:nvPr/>
          </p:nvSpPr>
          <p:spPr bwMode="auto">
            <a:xfrm>
              <a:off x="5181601" y="3084513"/>
              <a:ext cx="5080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89" name="Rectangle 20">
              <a:extLst>
                <a:ext uri="{FF2B5EF4-FFF2-40B4-BE49-F238E27FC236}">
                  <a16:creationId xmlns:a16="http://schemas.microsoft.com/office/drawing/2014/main" id="{C3453AA8-6FF4-49C3-8CC9-6EAFD6250210}"/>
                </a:ext>
              </a:extLst>
            </p:cNvPr>
            <p:cNvSpPr>
              <a:spLocks noChangeArrowheads="1"/>
            </p:cNvSpPr>
            <p:nvPr/>
          </p:nvSpPr>
          <p:spPr bwMode="auto">
            <a:xfrm>
              <a:off x="5245101" y="3059113"/>
              <a:ext cx="2698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90" name="Freeform 21">
              <a:extLst>
                <a:ext uri="{FF2B5EF4-FFF2-40B4-BE49-F238E27FC236}">
                  <a16:creationId xmlns:a16="http://schemas.microsoft.com/office/drawing/2014/main" id="{0953C92A-65C0-4AA6-8580-4E9B54D72248}"/>
                </a:ext>
              </a:extLst>
            </p:cNvPr>
            <p:cNvSpPr>
              <a:spLocks noEditPoints="1"/>
            </p:cNvSpPr>
            <p:nvPr/>
          </p:nvSpPr>
          <p:spPr bwMode="auto">
            <a:xfrm>
              <a:off x="5037138" y="3113088"/>
              <a:ext cx="76200" cy="76200"/>
            </a:xfrm>
            <a:custGeom>
              <a:avLst/>
              <a:gdLst>
                <a:gd name="T0" fmla="*/ 239 w 626"/>
                <a:gd name="T1" fmla="*/ 200 h 624"/>
                <a:gd name="T2" fmla="*/ 187 w 626"/>
                <a:gd name="T3" fmla="*/ 219 h 624"/>
                <a:gd name="T4" fmla="*/ 146 w 626"/>
                <a:gd name="T5" fmla="*/ 254 h 624"/>
                <a:gd name="T6" fmla="*/ 118 w 626"/>
                <a:gd name="T7" fmla="*/ 301 h 624"/>
                <a:gd name="T8" fmla="*/ 108 w 626"/>
                <a:gd name="T9" fmla="*/ 357 h 624"/>
                <a:gd name="T10" fmla="*/ 118 w 626"/>
                <a:gd name="T11" fmla="*/ 413 h 624"/>
                <a:gd name="T12" fmla="*/ 146 w 626"/>
                <a:gd name="T13" fmla="*/ 460 h 624"/>
                <a:gd name="T14" fmla="*/ 187 w 626"/>
                <a:gd name="T15" fmla="*/ 495 h 624"/>
                <a:gd name="T16" fmla="*/ 239 w 626"/>
                <a:gd name="T17" fmla="*/ 514 h 624"/>
                <a:gd name="T18" fmla="*/ 297 w 626"/>
                <a:gd name="T19" fmla="*/ 514 h 624"/>
                <a:gd name="T20" fmla="*/ 349 w 626"/>
                <a:gd name="T21" fmla="*/ 495 h 624"/>
                <a:gd name="T22" fmla="*/ 390 w 626"/>
                <a:gd name="T23" fmla="*/ 460 h 624"/>
                <a:gd name="T24" fmla="*/ 418 w 626"/>
                <a:gd name="T25" fmla="*/ 413 h 624"/>
                <a:gd name="T26" fmla="*/ 428 w 626"/>
                <a:gd name="T27" fmla="*/ 357 h 624"/>
                <a:gd name="T28" fmla="*/ 421 w 626"/>
                <a:gd name="T29" fmla="*/ 310 h 624"/>
                <a:gd name="T30" fmla="*/ 306 w 626"/>
                <a:gd name="T31" fmla="*/ 394 h 624"/>
                <a:gd name="T32" fmla="*/ 336 w 626"/>
                <a:gd name="T33" fmla="*/ 213 h 624"/>
                <a:gd name="T34" fmla="*/ 292 w 626"/>
                <a:gd name="T35" fmla="*/ 199 h 624"/>
                <a:gd name="T36" fmla="*/ 550 w 626"/>
                <a:gd name="T37" fmla="*/ 0 h 624"/>
                <a:gd name="T38" fmla="*/ 490 w 626"/>
                <a:gd name="T39" fmla="*/ 210 h 624"/>
                <a:gd name="T40" fmla="*/ 521 w 626"/>
                <a:gd name="T41" fmla="*/ 276 h 624"/>
                <a:gd name="T42" fmla="*/ 534 w 626"/>
                <a:gd name="T43" fmla="*/ 345 h 624"/>
                <a:gd name="T44" fmla="*/ 528 w 626"/>
                <a:gd name="T45" fmla="*/ 415 h 624"/>
                <a:gd name="T46" fmla="*/ 504 w 626"/>
                <a:gd name="T47" fmla="*/ 481 h 624"/>
                <a:gd name="T48" fmla="*/ 463 w 626"/>
                <a:gd name="T49" fmla="*/ 539 h 624"/>
                <a:gd name="T50" fmla="*/ 406 w 626"/>
                <a:gd name="T51" fmla="*/ 586 h 624"/>
                <a:gd name="T52" fmla="*/ 341 w 626"/>
                <a:gd name="T53" fmla="*/ 614 h 624"/>
                <a:gd name="T54" fmla="*/ 271 w 626"/>
                <a:gd name="T55" fmla="*/ 624 h 624"/>
                <a:gd name="T56" fmla="*/ 202 w 626"/>
                <a:gd name="T57" fmla="*/ 616 h 624"/>
                <a:gd name="T58" fmla="*/ 136 w 626"/>
                <a:gd name="T59" fmla="*/ 590 h 624"/>
                <a:gd name="T60" fmla="*/ 78 w 626"/>
                <a:gd name="T61" fmla="*/ 546 h 624"/>
                <a:gd name="T62" fmla="*/ 35 w 626"/>
                <a:gd name="T63" fmla="*/ 488 h 624"/>
                <a:gd name="T64" fmla="*/ 8 w 626"/>
                <a:gd name="T65" fmla="*/ 423 h 624"/>
                <a:gd name="T66" fmla="*/ 0 w 626"/>
                <a:gd name="T67" fmla="*/ 353 h 624"/>
                <a:gd name="T68" fmla="*/ 11 w 626"/>
                <a:gd name="T69" fmla="*/ 284 h 624"/>
                <a:gd name="T70" fmla="*/ 39 w 626"/>
                <a:gd name="T71" fmla="*/ 219 h 624"/>
                <a:gd name="T72" fmla="*/ 86 w 626"/>
                <a:gd name="T73" fmla="*/ 162 h 624"/>
                <a:gd name="T74" fmla="*/ 144 w 626"/>
                <a:gd name="T75" fmla="*/ 121 h 624"/>
                <a:gd name="T76" fmla="*/ 210 w 626"/>
                <a:gd name="T77" fmla="*/ 97 h 624"/>
                <a:gd name="T78" fmla="*/ 280 w 626"/>
                <a:gd name="T79" fmla="*/ 91 h 624"/>
                <a:gd name="T80" fmla="*/ 349 w 626"/>
                <a:gd name="T81" fmla="*/ 103 h 624"/>
                <a:gd name="T82" fmla="*/ 415 w 626"/>
                <a:gd name="T83" fmla="*/ 13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6" h="624">
                  <a:moveTo>
                    <a:pt x="268" y="197"/>
                  </a:moveTo>
                  <a:lnTo>
                    <a:pt x="239" y="200"/>
                  </a:lnTo>
                  <a:lnTo>
                    <a:pt x="212" y="207"/>
                  </a:lnTo>
                  <a:lnTo>
                    <a:pt x="187" y="219"/>
                  </a:lnTo>
                  <a:lnTo>
                    <a:pt x="165" y="235"/>
                  </a:lnTo>
                  <a:lnTo>
                    <a:pt x="146" y="254"/>
                  </a:lnTo>
                  <a:lnTo>
                    <a:pt x="130" y="276"/>
                  </a:lnTo>
                  <a:lnTo>
                    <a:pt x="118" y="301"/>
                  </a:lnTo>
                  <a:lnTo>
                    <a:pt x="111" y="328"/>
                  </a:lnTo>
                  <a:lnTo>
                    <a:pt x="108" y="357"/>
                  </a:lnTo>
                  <a:lnTo>
                    <a:pt x="111" y="385"/>
                  </a:lnTo>
                  <a:lnTo>
                    <a:pt x="118" y="413"/>
                  </a:lnTo>
                  <a:lnTo>
                    <a:pt x="130" y="437"/>
                  </a:lnTo>
                  <a:lnTo>
                    <a:pt x="146" y="460"/>
                  </a:lnTo>
                  <a:lnTo>
                    <a:pt x="165" y="479"/>
                  </a:lnTo>
                  <a:lnTo>
                    <a:pt x="187" y="495"/>
                  </a:lnTo>
                  <a:lnTo>
                    <a:pt x="212" y="506"/>
                  </a:lnTo>
                  <a:lnTo>
                    <a:pt x="239" y="514"/>
                  </a:lnTo>
                  <a:lnTo>
                    <a:pt x="268" y="516"/>
                  </a:lnTo>
                  <a:lnTo>
                    <a:pt x="297" y="514"/>
                  </a:lnTo>
                  <a:lnTo>
                    <a:pt x="324" y="506"/>
                  </a:lnTo>
                  <a:lnTo>
                    <a:pt x="349" y="495"/>
                  </a:lnTo>
                  <a:lnTo>
                    <a:pt x="371" y="479"/>
                  </a:lnTo>
                  <a:lnTo>
                    <a:pt x="390" y="460"/>
                  </a:lnTo>
                  <a:lnTo>
                    <a:pt x="406" y="437"/>
                  </a:lnTo>
                  <a:lnTo>
                    <a:pt x="418" y="413"/>
                  </a:lnTo>
                  <a:lnTo>
                    <a:pt x="425" y="385"/>
                  </a:lnTo>
                  <a:lnTo>
                    <a:pt x="428" y="357"/>
                  </a:lnTo>
                  <a:lnTo>
                    <a:pt x="426" y="333"/>
                  </a:lnTo>
                  <a:lnTo>
                    <a:pt x="421" y="310"/>
                  </a:lnTo>
                  <a:lnTo>
                    <a:pt x="412" y="288"/>
                  </a:lnTo>
                  <a:lnTo>
                    <a:pt x="306" y="394"/>
                  </a:lnTo>
                  <a:lnTo>
                    <a:pt x="230" y="319"/>
                  </a:lnTo>
                  <a:lnTo>
                    <a:pt x="336" y="213"/>
                  </a:lnTo>
                  <a:lnTo>
                    <a:pt x="315" y="204"/>
                  </a:lnTo>
                  <a:lnTo>
                    <a:pt x="292" y="199"/>
                  </a:lnTo>
                  <a:lnTo>
                    <a:pt x="268" y="197"/>
                  </a:lnTo>
                  <a:close/>
                  <a:moveTo>
                    <a:pt x="550" y="0"/>
                  </a:moveTo>
                  <a:lnTo>
                    <a:pt x="626" y="75"/>
                  </a:lnTo>
                  <a:lnTo>
                    <a:pt x="490" y="210"/>
                  </a:lnTo>
                  <a:lnTo>
                    <a:pt x="508" y="242"/>
                  </a:lnTo>
                  <a:lnTo>
                    <a:pt x="521" y="276"/>
                  </a:lnTo>
                  <a:lnTo>
                    <a:pt x="530" y="310"/>
                  </a:lnTo>
                  <a:lnTo>
                    <a:pt x="534" y="345"/>
                  </a:lnTo>
                  <a:lnTo>
                    <a:pt x="533" y="380"/>
                  </a:lnTo>
                  <a:lnTo>
                    <a:pt x="528" y="415"/>
                  </a:lnTo>
                  <a:lnTo>
                    <a:pt x="518" y="448"/>
                  </a:lnTo>
                  <a:lnTo>
                    <a:pt x="504" y="481"/>
                  </a:lnTo>
                  <a:lnTo>
                    <a:pt x="486" y="511"/>
                  </a:lnTo>
                  <a:lnTo>
                    <a:pt x="463" y="539"/>
                  </a:lnTo>
                  <a:lnTo>
                    <a:pt x="436" y="564"/>
                  </a:lnTo>
                  <a:lnTo>
                    <a:pt x="406" y="586"/>
                  </a:lnTo>
                  <a:lnTo>
                    <a:pt x="374" y="602"/>
                  </a:lnTo>
                  <a:lnTo>
                    <a:pt x="341" y="614"/>
                  </a:lnTo>
                  <a:lnTo>
                    <a:pt x="306" y="622"/>
                  </a:lnTo>
                  <a:lnTo>
                    <a:pt x="271" y="624"/>
                  </a:lnTo>
                  <a:lnTo>
                    <a:pt x="236" y="623"/>
                  </a:lnTo>
                  <a:lnTo>
                    <a:pt x="202" y="616"/>
                  </a:lnTo>
                  <a:lnTo>
                    <a:pt x="168" y="606"/>
                  </a:lnTo>
                  <a:lnTo>
                    <a:pt x="136" y="590"/>
                  </a:lnTo>
                  <a:lnTo>
                    <a:pt x="106" y="571"/>
                  </a:lnTo>
                  <a:lnTo>
                    <a:pt x="78" y="546"/>
                  </a:lnTo>
                  <a:lnTo>
                    <a:pt x="54" y="519"/>
                  </a:lnTo>
                  <a:lnTo>
                    <a:pt x="35" y="488"/>
                  </a:lnTo>
                  <a:lnTo>
                    <a:pt x="19" y="456"/>
                  </a:lnTo>
                  <a:lnTo>
                    <a:pt x="8" y="423"/>
                  </a:lnTo>
                  <a:lnTo>
                    <a:pt x="2" y="388"/>
                  </a:lnTo>
                  <a:lnTo>
                    <a:pt x="0" y="353"/>
                  </a:lnTo>
                  <a:lnTo>
                    <a:pt x="3" y="319"/>
                  </a:lnTo>
                  <a:lnTo>
                    <a:pt x="11" y="284"/>
                  </a:lnTo>
                  <a:lnTo>
                    <a:pt x="23" y="251"/>
                  </a:lnTo>
                  <a:lnTo>
                    <a:pt x="39" y="219"/>
                  </a:lnTo>
                  <a:lnTo>
                    <a:pt x="61" y="189"/>
                  </a:lnTo>
                  <a:lnTo>
                    <a:pt x="86" y="162"/>
                  </a:lnTo>
                  <a:lnTo>
                    <a:pt x="114" y="139"/>
                  </a:lnTo>
                  <a:lnTo>
                    <a:pt x="144" y="121"/>
                  </a:lnTo>
                  <a:lnTo>
                    <a:pt x="176" y="107"/>
                  </a:lnTo>
                  <a:lnTo>
                    <a:pt x="210" y="97"/>
                  </a:lnTo>
                  <a:lnTo>
                    <a:pt x="245" y="92"/>
                  </a:lnTo>
                  <a:lnTo>
                    <a:pt x="280" y="91"/>
                  </a:lnTo>
                  <a:lnTo>
                    <a:pt x="315" y="95"/>
                  </a:lnTo>
                  <a:lnTo>
                    <a:pt x="349" y="103"/>
                  </a:lnTo>
                  <a:lnTo>
                    <a:pt x="383" y="117"/>
                  </a:lnTo>
                  <a:lnTo>
                    <a:pt x="415" y="135"/>
                  </a:lnTo>
                  <a:lnTo>
                    <a:pt x="5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91" name="Rectangle 22">
              <a:extLst>
                <a:ext uri="{FF2B5EF4-FFF2-40B4-BE49-F238E27FC236}">
                  <a16:creationId xmlns:a16="http://schemas.microsoft.com/office/drawing/2014/main" id="{20735ADB-B072-4FA9-96BF-309DA499491A}"/>
                </a:ext>
              </a:extLst>
            </p:cNvPr>
            <p:cNvSpPr>
              <a:spLocks noChangeArrowheads="1"/>
            </p:cNvSpPr>
            <p:nvPr/>
          </p:nvSpPr>
          <p:spPr bwMode="auto">
            <a:xfrm>
              <a:off x="5122863" y="3136900"/>
              <a:ext cx="84138"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92" name="Rectangle 23">
              <a:extLst>
                <a:ext uri="{FF2B5EF4-FFF2-40B4-BE49-F238E27FC236}">
                  <a16:creationId xmlns:a16="http://schemas.microsoft.com/office/drawing/2014/main" id="{81B68477-B60D-416D-99D7-D34510266CB4}"/>
                </a:ext>
              </a:extLst>
            </p:cNvPr>
            <p:cNvSpPr>
              <a:spLocks noChangeArrowheads="1"/>
            </p:cNvSpPr>
            <p:nvPr/>
          </p:nvSpPr>
          <p:spPr bwMode="auto">
            <a:xfrm>
              <a:off x="5122863" y="3162300"/>
              <a:ext cx="4445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93" name="Rectangle 24">
              <a:extLst>
                <a:ext uri="{FF2B5EF4-FFF2-40B4-BE49-F238E27FC236}">
                  <a16:creationId xmlns:a16="http://schemas.microsoft.com/office/drawing/2014/main" id="{6B808928-56A8-4E57-95F1-E0DF4CC96B10}"/>
                </a:ext>
              </a:extLst>
            </p:cNvPr>
            <p:cNvSpPr>
              <a:spLocks noChangeArrowheads="1"/>
            </p:cNvSpPr>
            <p:nvPr/>
          </p:nvSpPr>
          <p:spPr bwMode="auto">
            <a:xfrm>
              <a:off x="5181601" y="3162300"/>
              <a:ext cx="25400" cy="12700"/>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94" name="Freeform 25">
              <a:extLst>
                <a:ext uri="{FF2B5EF4-FFF2-40B4-BE49-F238E27FC236}">
                  <a16:creationId xmlns:a16="http://schemas.microsoft.com/office/drawing/2014/main" id="{050C9D1D-D32C-4195-9D2D-0C6C6F069998}"/>
                </a:ext>
              </a:extLst>
            </p:cNvPr>
            <p:cNvSpPr>
              <a:spLocks noEditPoints="1"/>
            </p:cNvSpPr>
            <p:nvPr/>
          </p:nvSpPr>
          <p:spPr bwMode="auto">
            <a:xfrm>
              <a:off x="5219701" y="3071813"/>
              <a:ext cx="195263" cy="195263"/>
            </a:xfrm>
            <a:custGeom>
              <a:avLst/>
              <a:gdLst>
                <a:gd name="T0" fmla="*/ 667 w 1598"/>
                <a:gd name="T1" fmla="*/ 120 h 1598"/>
                <a:gd name="T2" fmla="*/ 486 w 1598"/>
                <a:gd name="T3" fmla="*/ 182 h 1598"/>
                <a:gd name="T4" fmla="*/ 332 w 1598"/>
                <a:gd name="T5" fmla="*/ 289 h 1598"/>
                <a:gd name="T6" fmla="*/ 212 w 1598"/>
                <a:gd name="T7" fmla="*/ 432 h 1598"/>
                <a:gd name="T8" fmla="*/ 134 w 1598"/>
                <a:gd name="T9" fmla="*/ 605 h 1598"/>
                <a:gd name="T10" fmla="*/ 107 w 1598"/>
                <a:gd name="T11" fmla="*/ 799 h 1598"/>
                <a:gd name="T12" fmla="*/ 134 w 1598"/>
                <a:gd name="T13" fmla="*/ 994 h 1598"/>
                <a:gd name="T14" fmla="*/ 212 w 1598"/>
                <a:gd name="T15" fmla="*/ 1166 h 1598"/>
                <a:gd name="T16" fmla="*/ 332 w 1598"/>
                <a:gd name="T17" fmla="*/ 1310 h 1598"/>
                <a:gd name="T18" fmla="*/ 486 w 1598"/>
                <a:gd name="T19" fmla="*/ 1417 h 1598"/>
                <a:gd name="T20" fmla="*/ 667 w 1598"/>
                <a:gd name="T21" fmla="*/ 1479 h 1598"/>
                <a:gd name="T22" fmla="*/ 866 w 1598"/>
                <a:gd name="T23" fmla="*/ 1488 h 1598"/>
                <a:gd name="T24" fmla="*/ 1054 w 1598"/>
                <a:gd name="T25" fmla="*/ 1443 h 1598"/>
                <a:gd name="T26" fmla="*/ 1218 w 1598"/>
                <a:gd name="T27" fmla="*/ 1350 h 1598"/>
                <a:gd name="T28" fmla="*/ 1351 w 1598"/>
                <a:gd name="T29" fmla="*/ 1218 h 1598"/>
                <a:gd name="T30" fmla="*/ 1443 w 1598"/>
                <a:gd name="T31" fmla="*/ 1054 h 1598"/>
                <a:gd name="T32" fmla="*/ 1488 w 1598"/>
                <a:gd name="T33" fmla="*/ 866 h 1598"/>
                <a:gd name="T34" fmla="*/ 1479 w 1598"/>
                <a:gd name="T35" fmla="*/ 668 h 1598"/>
                <a:gd name="T36" fmla="*/ 1417 w 1598"/>
                <a:gd name="T37" fmla="*/ 487 h 1598"/>
                <a:gd name="T38" fmla="*/ 1310 w 1598"/>
                <a:gd name="T39" fmla="*/ 333 h 1598"/>
                <a:gd name="T40" fmla="*/ 1167 w 1598"/>
                <a:gd name="T41" fmla="*/ 213 h 1598"/>
                <a:gd name="T42" fmla="*/ 994 w 1598"/>
                <a:gd name="T43" fmla="*/ 135 h 1598"/>
                <a:gd name="T44" fmla="*/ 800 w 1598"/>
                <a:gd name="T45" fmla="*/ 107 h 1598"/>
                <a:gd name="T46" fmla="*/ 936 w 1598"/>
                <a:gd name="T47" fmla="*/ 12 h 1598"/>
                <a:gd name="T48" fmla="*/ 1125 w 1598"/>
                <a:gd name="T49" fmla="*/ 70 h 1598"/>
                <a:gd name="T50" fmla="*/ 1292 w 1598"/>
                <a:gd name="T51" fmla="*/ 171 h 1598"/>
                <a:gd name="T52" fmla="*/ 1428 w 1598"/>
                <a:gd name="T53" fmla="*/ 307 h 1598"/>
                <a:gd name="T54" fmla="*/ 1529 w 1598"/>
                <a:gd name="T55" fmla="*/ 473 h 1598"/>
                <a:gd name="T56" fmla="*/ 1586 w 1598"/>
                <a:gd name="T57" fmla="*/ 663 h 1598"/>
                <a:gd name="T58" fmla="*/ 1598 w 1598"/>
                <a:gd name="T59" fmla="*/ 799 h 1598"/>
                <a:gd name="T60" fmla="*/ 1572 w 1598"/>
                <a:gd name="T61" fmla="*/ 1001 h 1598"/>
                <a:gd name="T62" fmla="*/ 1500 w 1598"/>
                <a:gd name="T63" fmla="*/ 1183 h 1598"/>
                <a:gd name="T64" fmla="*/ 1387 w 1598"/>
                <a:gd name="T65" fmla="*/ 1341 h 1598"/>
                <a:gd name="T66" fmla="*/ 1239 w 1598"/>
                <a:gd name="T67" fmla="*/ 1466 h 1598"/>
                <a:gd name="T68" fmla="*/ 1064 w 1598"/>
                <a:gd name="T69" fmla="*/ 1553 h 1598"/>
                <a:gd name="T70" fmla="*/ 869 w 1598"/>
                <a:gd name="T71" fmla="*/ 1595 h 1598"/>
                <a:gd name="T72" fmla="*/ 663 w 1598"/>
                <a:gd name="T73" fmla="*/ 1586 h 1598"/>
                <a:gd name="T74" fmla="*/ 473 w 1598"/>
                <a:gd name="T75" fmla="*/ 1528 h 1598"/>
                <a:gd name="T76" fmla="*/ 307 w 1598"/>
                <a:gd name="T77" fmla="*/ 1428 h 1598"/>
                <a:gd name="T78" fmla="*/ 170 w 1598"/>
                <a:gd name="T79" fmla="*/ 1291 h 1598"/>
                <a:gd name="T80" fmla="*/ 70 w 1598"/>
                <a:gd name="T81" fmla="*/ 1125 h 1598"/>
                <a:gd name="T82" fmla="*/ 12 w 1598"/>
                <a:gd name="T83" fmla="*/ 935 h 1598"/>
                <a:gd name="T84" fmla="*/ 3 w 1598"/>
                <a:gd name="T85" fmla="*/ 730 h 1598"/>
                <a:gd name="T86" fmla="*/ 45 w 1598"/>
                <a:gd name="T87" fmla="*/ 534 h 1598"/>
                <a:gd name="T88" fmla="*/ 132 w 1598"/>
                <a:gd name="T89" fmla="*/ 360 h 1598"/>
                <a:gd name="T90" fmla="*/ 257 w 1598"/>
                <a:gd name="T91" fmla="*/ 212 h 1598"/>
                <a:gd name="T92" fmla="*/ 414 w 1598"/>
                <a:gd name="T93" fmla="*/ 99 h 1598"/>
                <a:gd name="T94" fmla="*/ 597 w 1598"/>
                <a:gd name="T95" fmla="*/ 27 h 1598"/>
                <a:gd name="T96" fmla="*/ 800 w 1598"/>
                <a:gd name="T97" fmla="*/ 0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98" h="1598">
                  <a:moveTo>
                    <a:pt x="800" y="107"/>
                  </a:moveTo>
                  <a:lnTo>
                    <a:pt x="732" y="111"/>
                  </a:lnTo>
                  <a:lnTo>
                    <a:pt x="667" y="120"/>
                  </a:lnTo>
                  <a:lnTo>
                    <a:pt x="604" y="135"/>
                  </a:lnTo>
                  <a:lnTo>
                    <a:pt x="544" y="156"/>
                  </a:lnTo>
                  <a:lnTo>
                    <a:pt x="486" y="182"/>
                  </a:lnTo>
                  <a:lnTo>
                    <a:pt x="432" y="213"/>
                  </a:lnTo>
                  <a:lnTo>
                    <a:pt x="380" y="249"/>
                  </a:lnTo>
                  <a:lnTo>
                    <a:pt x="332" y="289"/>
                  </a:lnTo>
                  <a:lnTo>
                    <a:pt x="288" y="333"/>
                  </a:lnTo>
                  <a:lnTo>
                    <a:pt x="248" y="381"/>
                  </a:lnTo>
                  <a:lnTo>
                    <a:pt x="212" y="432"/>
                  </a:lnTo>
                  <a:lnTo>
                    <a:pt x="181" y="487"/>
                  </a:lnTo>
                  <a:lnTo>
                    <a:pt x="155" y="545"/>
                  </a:lnTo>
                  <a:lnTo>
                    <a:pt x="134" y="605"/>
                  </a:lnTo>
                  <a:lnTo>
                    <a:pt x="119" y="668"/>
                  </a:lnTo>
                  <a:lnTo>
                    <a:pt x="110" y="733"/>
                  </a:lnTo>
                  <a:lnTo>
                    <a:pt x="107" y="799"/>
                  </a:lnTo>
                  <a:lnTo>
                    <a:pt x="110" y="866"/>
                  </a:lnTo>
                  <a:lnTo>
                    <a:pt x="119" y="931"/>
                  </a:lnTo>
                  <a:lnTo>
                    <a:pt x="134" y="994"/>
                  </a:lnTo>
                  <a:lnTo>
                    <a:pt x="155" y="1054"/>
                  </a:lnTo>
                  <a:lnTo>
                    <a:pt x="181" y="1112"/>
                  </a:lnTo>
                  <a:lnTo>
                    <a:pt x="212" y="1166"/>
                  </a:lnTo>
                  <a:lnTo>
                    <a:pt x="248" y="1218"/>
                  </a:lnTo>
                  <a:lnTo>
                    <a:pt x="288" y="1266"/>
                  </a:lnTo>
                  <a:lnTo>
                    <a:pt x="332" y="1310"/>
                  </a:lnTo>
                  <a:lnTo>
                    <a:pt x="380" y="1350"/>
                  </a:lnTo>
                  <a:lnTo>
                    <a:pt x="431" y="1386"/>
                  </a:lnTo>
                  <a:lnTo>
                    <a:pt x="486" y="1417"/>
                  </a:lnTo>
                  <a:lnTo>
                    <a:pt x="544" y="1443"/>
                  </a:lnTo>
                  <a:lnTo>
                    <a:pt x="604" y="1464"/>
                  </a:lnTo>
                  <a:lnTo>
                    <a:pt x="667" y="1479"/>
                  </a:lnTo>
                  <a:lnTo>
                    <a:pt x="732" y="1488"/>
                  </a:lnTo>
                  <a:lnTo>
                    <a:pt x="800" y="1491"/>
                  </a:lnTo>
                  <a:lnTo>
                    <a:pt x="866" y="1488"/>
                  </a:lnTo>
                  <a:lnTo>
                    <a:pt x="931" y="1479"/>
                  </a:lnTo>
                  <a:lnTo>
                    <a:pt x="994" y="1464"/>
                  </a:lnTo>
                  <a:lnTo>
                    <a:pt x="1054" y="1443"/>
                  </a:lnTo>
                  <a:lnTo>
                    <a:pt x="1112" y="1417"/>
                  </a:lnTo>
                  <a:lnTo>
                    <a:pt x="1167" y="1386"/>
                  </a:lnTo>
                  <a:lnTo>
                    <a:pt x="1218" y="1350"/>
                  </a:lnTo>
                  <a:lnTo>
                    <a:pt x="1266" y="1310"/>
                  </a:lnTo>
                  <a:lnTo>
                    <a:pt x="1310" y="1266"/>
                  </a:lnTo>
                  <a:lnTo>
                    <a:pt x="1351" y="1218"/>
                  </a:lnTo>
                  <a:lnTo>
                    <a:pt x="1386" y="1166"/>
                  </a:lnTo>
                  <a:lnTo>
                    <a:pt x="1417" y="1112"/>
                  </a:lnTo>
                  <a:lnTo>
                    <a:pt x="1443" y="1054"/>
                  </a:lnTo>
                  <a:lnTo>
                    <a:pt x="1464" y="994"/>
                  </a:lnTo>
                  <a:lnTo>
                    <a:pt x="1479" y="931"/>
                  </a:lnTo>
                  <a:lnTo>
                    <a:pt x="1488" y="866"/>
                  </a:lnTo>
                  <a:lnTo>
                    <a:pt x="1492" y="799"/>
                  </a:lnTo>
                  <a:lnTo>
                    <a:pt x="1488" y="733"/>
                  </a:lnTo>
                  <a:lnTo>
                    <a:pt x="1479" y="668"/>
                  </a:lnTo>
                  <a:lnTo>
                    <a:pt x="1464" y="605"/>
                  </a:lnTo>
                  <a:lnTo>
                    <a:pt x="1443" y="545"/>
                  </a:lnTo>
                  <a:lnTo>
                    <a:pt x="1417" y="487"/>
                  </a:lnTo>
                  <a:lnTo>
                    <a:pt x="1386" y="432"/>
                  </a:lnTo>
                  <a:lnTo>
                    <a:pt x="1351" y="381"/>
                  </a:lnTo>
                  <a:lnTo>
                    <a:pt x="1310" y="333"/>
                  </a:lnTo>
                  <a:lnTo>
                    <a:pt x="1266" y="288"/>
                  </a:lnTo>
                  <a:lnTo>
                    <a:pt x="1218" y="248"/>
                  </a:lnTo>
                  <a:lnTo>
                    <a:pt x="1167" y="213"/>
                  </a:lnTo>
                  <a:lnTo>
                    <a:pt x="1112" y="182"/>
                  </a:lnTo>
                  <a:lnTo>
                    <a:pt x="1054" y="156"/>
                  </a:lnTo>
                  <a:lnTo>
                    <a:pt x="994" y="135"/>
                  </a:lnTo>
                  <a:lnTo>
                    <a:pt x="931" y="120"/>
                  </a:lnTo>
                  <a:lnTo>
                    <a:pt x="866" y="110"/>
                  </a:lnTo>
                  <a:lnTo>
                    <a:pt x="800" y="107"/>
                  </a:lnTo>
                  <a:close/>
                  <a:moveTo>
                    <a:pt x="800" y="0"/>
                  </a:moveTo>
                  <a:lnTo>
                    <a:pt x="869" y="4"/>
                  </a:lnTo>
                  <a:lnTo>
                    <a:pt x="936" y="12"/>
                  </a:lnTo>
                  <a:lnTo>
                    <a:pt x="1001" y="27"/>
                  </a:lnTo>
                  <a:lnTo>
                    <a:pt x="1064" y="46"/>
                  </a:lnTo>
                  <a:lnTo>
                    <a:pt x="1125" y="70"/>
                  </a:lnTo>
                  <a:lnTo>
                    <a:pt x="1184" y="99"/>
                  </a:lnTo>
                  <a:lnTo>
                    <a:pt x="1239" y="133"/>
                  </a:lnTo>
                  <a:lnTo>
                    <a:pt x="1292" y="171"/>
                  </a:lnTo>
                  <a:lnTo>
                    <a:pt x="1341" y="212"/>
                  </a:lnTo>
                  <a:lnTo>
                    <a:pt x="1387" y="258"/>
                  </a:lnTo>
                  <a:lnTo>
                    <a:pt x="1428" y="307"/>
                  </a:lnTo>
                  <a:lnTo>
                    <a:pt x="1466" y="360"/>
                  </a:lnTo>
                  <a:lnTo>
                    <a:pt x="1500" y="415"/>
                  </a:lnTo>
                  <a:lnTo>
                    <a:pt x="1529" y="473"/>
                  </a:lnTo>
                  <a:lnTo>
                    <a:pt x="1553" y="534"/>
                  </a:lnTo>
                  <a:lnTo>
                    <a:pt x="1572" y="598"/>
                  </a:lnTo>
                  <a:lnTo>
                    <a:pt x="1586" y="663"/>
                  </a:lnTo>
                  <a:lnTo>
                    <a:pt x="1595" y="730"/>
                  </a:lnTo>
                  <a:lnTo>
                    <a:pt x="1598" y="799"/>
                  </a:lnTo>
                  <a:lnTo>
                    <a:pt x="1598" y="799"/>
                  </a:lnTo>
                  <a:lnTo>
                    <a:pt x="1595" y="868"/>
                  </a:lnTo>
                  <a:lnTo>
                    <a:pt x="1586" y="935"/>
                  </a:lnTo>
                  <a:lnTo>
                    <a:pt x="1572" y="1001"/>
                  </a:lnTo>
                  <a:lnTo>
                    <a:pt x="1553" y="1064"/>
                  </a:lnTo>
                  <a:lnTo>
                    <a:pt x="1529" y="1125"/>
                  </a:lnTo>
                  <a:lnTo>
                    <a:pt x="1500" y="1183"/>
                  </a:lnTo>
                  <a:lnTo>
                    <a:pt x="1466" y="1239"/>
                  </a:lnTo>
                  <a:lnTo>
                    <a:pt x="1428" y="1291"/>
                  </a:lnTo>
                  <a:lnTo>
                    <a:pt x="1387" y="1341"/>
                  </a:lnTo>
                  <a:lnTo>
                    <a:pt x="1341" y="1386"/>
                  </a:lnTo>
                  <a:lnTo>
                    <a:pt x="1292" y="1428"/>
                  </a:lnTo>
                  <a:lnTo>
                    <a:pt x="1239" y="1466"/>
                  </a:lnTo>
                  <a:lnTo>
                    <a:pt x="1184" y="1499"/>
                  </a:lnTo>
                  <a:lnTo>
                    <a:pt x="1125" y="1528"/>
                  </a:lnTo>
                  <a:lnTo>
                    <a:pt x="1064" y="1553"/>
                  </a:lnTo>
                  <a:lnTo>
                    <a:pt x="1001" y="1572"/>
                  </a:lnTo>
                  <a:lnTo>
                    <a:pt x="936" y="1586"/>
                  </a:lnTo>
                  <a:lnTo>
                    <a:pt x="869" y="1595"/>
                  </a:lnTo>
                  <a:lnTo>
                    <a:pt x="800" y="1598"/>
                  </a:lnTo>
                  <a:lnTo>
                    <a:pt x="730" y="1595"/>
                  </a:lnTo>
                  <a:lnTo>
                    <a:pt x="663" y="1586"/>
                  </a:lnTo>
                  <a:lnTo>
                    <a:pt x="597" y="1572"/>
                  </a:lnTo>
                  <a:lnTo>
                    <a:pt x="534" y="1552"/>
                  </a:lnTo>
                  <a:lnTo>
                    <a:pt x="473" y="1528"/>
                  </a:lnTo>
                  <a:lnTo>
                    <a:pt x="415" y="1499"/>
                  </a:lnTo>
                  <a:lnTo>
                    <a:pt x="359" y="1466"/>
                  </a:lnTo>
                  <a:lnTo>
                    <a:pt x="307" y="1428"/>
                  </a:lnTo>
                  <a:lnTo>
                    <a:pt x="258" y="1386"/>
                  </a:lnTo>
                  <a:lnTo>
                    <a:pt x="212" y="1340"/>
                  </a:lnTo>
                  <a:lnTo>
                    <a:pt x="170" y="1291"/>
                  </a:lnTo>
                  <a:lnTo>
                    <a:pt x="132" y="1239"/>
                  </a:lnTo>
                  <a:lnTo>
                    <a:pt x="99" y="1183"/>
                  </a:lnTo>
                  <a:lnTo>
                    <a:pt x="70" y="1125"/>
                  </a:lnTo>
                  <a:lnTo>
                    <a:pt x="45" y="1064"/>
                  </a:lnTo>
                  <a:lnTo>
                    <a:pt x="26" y="1001"/>
                  </a:lnTo>
                  <a:lnTo>
                    <a:pt x="12" y="935"/>
                  </a:lnTo>
                  <a:lnTo>
                    <a:pt x="3" y="868"/>
                  </a:lnTo>
                  <a:lnTo>
                    <a:pt x="0" y="799"/>
                  </a:lnTo>
                  <a:lnTo>
                    <a:pt x="3" y="730"/>
                  </a:lnTo>
                  <a:lnTo>
                    <a:pt x="12" y="663"/>
                  </a:lnTo>
                  <a:lnTo>
                    <a:pt x="26" y="598"/>
                  </a:lnTo>
                  <a:lnTo>
                    <a:pt x="45" y="534"/>
                  </a:lnTo>
                  <a:lnTo>
                    <a:pt x="69" y="473"/>
                  </a:lnTo>
                  <a:lnTo>
                    <a:pt x="99" y="415"/>
                  </a:lnTo>
                  <a:lnTo>
                    <a:pt x="132" y="360"/>
                  </a:lnTo>
                  <a:lnTo>
                    <a:pt x="170" y="307"/>
                  </a:lnTo>
                  <a:lnTo>
                    <a:pt x="212" y="258"/>
                  </a:lnTo>
                  <a:lnTo>
                    <a:pt x="257" y="212"/>
                  </a:lnTo>
                  <a:lnTo>
                    <a:pt x="306" y="171"/>
                  </a:lnTo>
                  <a:lnTo>
                    <a:pt x="359" y="133"/>
                  </a:lnTo>
                  <a:lnTo>
                    <a:pt x="414" y="99"/>
                  </a:lnTo>
                  <a:lnTo>
                    <a:pt x="473" y="70"/>
                  </a:lnTo>
                  <a:lnTo>
                    <a:pt x="534" y="46"/>
                  </a:lnTo>
                  <a:lnTo>
                    <a:pt x="597" y="27"/>
                  </a:lnTo>
                  <a:lnTo>
                    <a:pt x="662" y="12"/>
                  </a:lnTo>
                  <a:lnTo>
                    <a:pt x="730" y="4"/>
                  </a:lnTo>
                  <a:lnTo>
                    <a:pt x="8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95" name="Freeform 26">
              <a:extLst>
                <a:ext uri="{FF2B5EF4-FFF2-40B4-BE49-F238E27FC236}">
                  <a16:creationId xmlns:a16="http://schemas.microsoft.com/office/drawing/2014/main" id="{E835D9CE-8128-44FC-B925-0482794D4416}"/>
                </a:ext>
              </a:extLst>
            </p:cNvPr>
            <p:cNvSpPr>
              <a:spLocks/>
            </p:cNvSpPr>
            <p:nvPr/>
          </p:nvSpPr>
          <p:spPr bwMode="auto">
            <a:xfrm>
              <a:off x="5265738" y="3119438"/>
              <a:ext cx="101600" cy="88900"/>
            </a:xfrm>
            <a:custGeom>
              <a:avLst/>
              <a:gdLst>
                <a:gd name="T0" fmla="*/ 756 w 831"/>
                <a:gd name="T1" fmla="*/ 0 h 730"/>
                <a:gd name="T2" fmla="*/ 831 w 831"/>
                <a:gd name="T3" fmla="*/ 75 h 730"/>
                <a:gd name="T4" fmla="*/ 191 w 831"/>
                <a:gd name="T5" fmla="*/ 714 h 730"/>
                <a:gd name="T6" fmla="*/ 180 w 831"/>
                <a:gd name="T7" fmla="*/ 722 h 730"/>
                <a:gd name="T8" fmla="*/ 167 w 831"/>
                <a:gd name="T9" fmla="*/ 728 h 730"/>
                <a:gd name="T10" fmla="*/ 153 w 831"/>
                <a:gd name="T11" fmla="*/ 730 h 730"/>
                <a:gd name="T12" fmla="*/ 145 w 831"/>
                <a:gd name="T13" fmla="*/ 729 h 730"/>
                <a:gd name="T14" fmla="*/ 129 w 831"/>
                <a:gd name="T15" fmla="*/ 724 h 730"/>
                <a:gd name="T16" fmla="*/ 116 w 831"/>
                <a:gd name="T17" fmla="*/ 714 h 730"/>
                <a:gd name="T18" fmla="*/ 106 w 831"/>
                <a:gd name="T19" fmla="*/ 700 h 730"/>
                <a:gd name="T20" fmla="*/ 0 w 831"/>
                <a:gd name="T21" fmla="*/ 487 h 730"/>
                <a:gd name="T22" fmla="*/ 95 w 831"/>
                <a:gd name="T23" fmla="*/ 440 h 730"/>
                <a:gd name="T24" fmla="*/ 168 w 831"/>
                <a:gd name="T25" fmla="*/ 587 h 730"/>
                <a:gd name="T26" fmla="*/ 756 w 831"/>
                <a:gd name="T27" fmla="*/ 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1" h="730">
                  <a:moveTo>
                    <a:pt x="756" y="0"/>
                  </a:moveTo>
                  <a:lnTo>
                    <a:pt x="831" y="75"/>
                  </a:lnTo>
                  <a:lnTo>
                    <a:pt x="191" y="714"/>
                  </a:lnTo>
                  <a:lnTo>
                    <a:pt x="180" y="722"/>
                  </a:lnTo>
                  <a:lnTo>
                    <a:pt x="167" y="728"/>
                  </a:lnTo>
                  <a:lnTo>
                    <a:pt x="153" y="730"/>
                  </a:lnTo>
                  <a:lnTo>
                    <a:pt x="145" y="729"/>
                  </a:lnTo>
                  <a:lnTo>
                    <a:pt x="129" y="724"/>
                  </a:lnTo>
                  <a:lnTo>
                    <a:pt x="116" y="714"/>
                  </a:lnTo>
                  <a:lnTo>
                    <a:pt x="106" y="700"/>
                  </a:lnTo>
                  <a:lnTo>
                    <a:pt x="0" y="487"/>
                  </a:lnTo>
                  <a:lnTo>
                    <a:pt x="95" y="440"/>
                  </a:lnTo>
                  <a:lnTo>
                    <a:pt x="168" y="587"/>
                  </a:lnTo>
                  <a:lnTo>
                    <a:pt x="7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grpSp>
      <p:grpSp>
        <p:nvGrpSpPr>
          <p:cNvPr id="96" name="Group 95">
            <a:extLst>
              <a:ext uri="{FF2B5EF4-FFF2-40B4-BE49-F238E27FC236}">
                <a16:creationId xmlns:a16="http://schemas.microsoft.com/office/drawing/2014/main" id="{EA664788-9866-4149-BB8F-3889DBEDB8BD}"/>
              </a:ext>
            </a:extLst>
          </p:cNvPr>
          <p:cNvGrpSpPr/>
          <p:nvPr/>
        </p:nvGrpSpPr>
        <p:grpSpPr>
          <a:xfrm>
            <a:off x="3914703" y="1612224"/>
            <a:ext cx="495300" cy="549275"/>
            <a:chOff x="4460875" y="3463925"/>
            <a:chExt cx="495300" cy="549275"/>
          </a:xfrm>
          <a:solidFill>
            <a:schemeClr val="bg1"/>
          </a:solidFill>
        </p:grpSpPr>
        <p:sp>
          <p:nvSpPr>
            <p:cNvPr id="97" name="Freeform 245">
              <a:extLst>
                <a:ext uri="{FF2B5EF4-FFF2-40B4-BE49-F238E27FC236}">
                  <a16:creationId xmlns:a16="http://schemas.microsoft.com/office/drawing/2014/main" id="{77FB584E-2F84-4215-9536-6EDEE8966D9D}"/>
                </a:ext>
              </a:extLst>
            </p:cNvPr>
            <p:cNvSpPr>
              <a:spLocks noEditPoints="1"/>
            </p:cNvSpPr>
            <p:nvPr/>
          </p:nvSpPr>
          <p:spPr bwMode="auto">
            <a:xfrm>
              <a:off x="4608513" y="3556000"/>
              <a:ext cx="201613" cy="274638"/>
            </a:xfrm>
            <a:custGeom>
              <a:avLst/>
              <a:gdLst>
                <a:gd name="T0" fmla="*/ 115 w 1271"/>
                <a:gd name="T1" fmla="*/ 749 h 1730"/>
                <a:gd name="T2" fmla="*/ 115 w 1271"/>
                <a:gd name="T3" fmla="*/ 1614 h 1730"/>
                <a:gd name="T4" fmla="*/ 1156 w 1271"/>
                <a:gd name="T5" fmla="*/ 1614 h 1730"/>
                <a:gd name="T6" fmla="*/ 1156 w 1271"/>
                <a:gd name="T7" fmla="*/ 749 h 1730"/>
                <a:gd name="T8" fmla="*/ 115 w 1271"/>
                <a:gd name="T9" fmla="*/ 749 h 1730"/>
                <a:gd name="T10" fmla="*/ 636 w 1271"/>
                <a:gd name="T11" fmla="*/ 115 h 1730"/>
                <a:gd name="T12" fmla="*/ 598 w 1271"/>
                <a:gd name="T13" fmla="*/ 118 h 1730"/>
                <a:gd name="T14" fmla="*/ 563 w 1271"/>
                <a:gd name="T15" fmla="*/ 127 h 1730"/>
                <a:gd name="T16" fmla="*/ 530 w 1271"/>
                <a:gd name="T17" fmla="*/ 141 h 1730"/>
                <a:gd name="T18" fmla="*/ 499 w 1271"/>
                <a:gd name="T19" fmla="*/ 160 h 1730"/>
                <a:gd name="T20" fmla="*/ 472 w 1271"/>
                <a:gd name="T21" fmla="*/ 183 h 1730"/>
                <a:gd name="T22" fmla="*/ 449 w 1271"/>
                <a:gd name="T23" fmla="*/ 209 h 1730"/>
                <a:gd name="T24" fmla="*/ 430 w 1271"/>
                <a:gd name="T25" fmla="*/ 240 h 1730"/>
                <a:gd name="T26" fmla="*/ 416 w 1271"/>
                <a:gd name="T27" fmla="*/ 273 h 1730"/>
                <a:gd name="T28" fmla="*/ 407 w 1271"/>
                <a:gd name="T29" fmla="*/ 308 h 1730"/>
                <a:gd name="T30" fmla="*/ 404 w 1271"/>
                <a:gd name="T31" fmla="*/ 346 h 1730"/>
                <a:gd name="T32" fmla="*/ 404 w 1271"/>
                <a:gd name="T33" fmla="*/ 634 h 1730"/>
                <a:gd name="T34" fmla="*/ 867 w 1271"/>
                <a:gd name="T35" fmla="*/ 634 h 1730"/>
                <a:gd name="T36" fmla="*/ 867 w 1271"/>
                <a:gd name="T37" fmla="*/ 346 h 1730"/>
                <a:gd name="T38" fmla="*/ 864 w 1271"/>
                <a:gd name="T39" fmla="*/ 308 h 1730"/>
                <a:gd name="T40" fmla="*/ 855 w 1271"/>
                <a:gd name="T41" fmla="*/ 273 h 1730"/>
                <a:gd name="T42" fmla="*/ 841 w 1271"/>
                <a:gd name="T43" fmla="*/ 240 h 1730"/>
                <a:gd name="T44" fmla="*/ 822 w 1271"/>
                <a:gd name="T45" fmla="*/ 209 h 1730"/>
                <a:gd name="T46" fmla="*/ 799 w 1271"/>
                <a:gd name="T47" fmla="*/ 183 h 1730"/>
                <a:gd name="T48" fmla="*/ 772 w 1271"/>
                <a:gd name="T49" fmla="*/ 160 h 1730"/>
                <a:gd name="T50" fmla="*/ 742 w 1271"/>
                <a:gd name="T51" fmla="*/ 141 h 1730"/>
                <a:gd name="T52" fmla="*/ 709 w 1271"/>
                <a:gd name="T53" fmla="*/ 127 h 1730"/>
                <a:gd name="T54" fmla="*/ 673 w 1271"/>
                <a:gd name="T55" fmla="*/ 118 h 1730"/>
                <a:gd name="T56" fmla="*/ 636 w 1271"/>
                <a:gd name="T57" fmla="*/ 115 h 1730"/>
                <a:gd name="T58" fmla="*/ 636 w 1271"/>
                <a:gd name="T59" fmla="*/ 0 h 1730"/>
                <a:gd name="T60" fmla="*/ 682 w 1271"/>
                <a:gd name="T61" fmla="*/ 3 h 1730"/>
                <a:gd name="T62" fmla="*/ 728 w 1271"/>
                <a:gd name="T63" fmla="*/ 12 h 1730"/>
                <a:gd name="T64" fmla="*/ 771 w 1271"/>
                <a:gd name="T65" fmla="*/ 27 h 1730"/>
                <a:gd name="T66" fmla="*/ 811 w 1271"/>
                <a:gd name="T67" fmla="*/ 47 h 1730"/>
                <a:gd name="T68" fmla="*/ 847 w 1271"/>
                <a:gd name="T69" fmla="*/ 72 h 1730"/>
                <a:gd name="T70" fmla="*/ 881 w 1271"/>
                <a:gd name="T71" fmla="*/ 101 h 1730"/>
                <a:gd name="T72" fmla="*/ 910 w 1271"/>
                <a:gd name="T73" fmla="*/ 134 h 1730"/>
                <a:gd name="T74" fmla="*/ 935 w 1271"/>
                <a:gd name="T75" fmla="*/ 172 h 1730"/>
                <a:gd name="T76" fmla="*/ 955 w 1271"/>
                <a:gd name="T77" fmla="*/ 211 h 1730"/>
                <a:gd name="T78" fmla="*/ 970 w 1271"/>
                <a:gd name="T79" fmla="*/ 253 h 1730"/>
                <a:gd name="T80" fmla="*/ 979 w 1271"/>
                <a:gd name="T81" fmla="*/ 298 h 1730"/>
                <a:gd name="T82" fmla="*/ 982 w 1271"/>
                <a:gd name="T83" fmla="*/ 346 h 1730"/>
                <a:gd name="T84" fmla="*/ 982 w 1271"/>
                <a:gd name="T85" fmla="*/ 634 h 1730"/>
                <a:gd name="T86" fmla="*/ 1271 w 1271"/>
                <a:gd name="T87" fmla="*/ 634 h 1730"/>
                <a:gd name="T88" fmla="*/ 1271 w 1271"/>
                <a:gd name="T89" fmla="*/ 1730 h 1730"/>
                <a:gd name="T90" fmla="*/ 0 w 1271"/>
                <a:gd name="T91" fmla="*/ 1730 h 1730"/>
                <a:gd name="T92" fmla="*/ 0 w 1271"/>
                <a:gd name="T93" fmla="*/ 634 h 1730"/>
                <a:gd name="T94" fmla="*/ 289 w 1271"/>
                <a:gd name="T95" fmla="*/ 634 h 1730"/>
                <a:gd name="T96" fmla="*/ 289 w 1271"/>
                <a:gd name="T97" fmla="*/ 346 h 1730"/>
                <a:gd name="T98" fmla="*/ 292 w 1271"/>
                <a:gd name="T99" fmla="*/ 298 h 1730"/>
                <a:gd name="T100" fmla="*/ 301 w 1271"/>
                <a:gd name="T101" fmla="*/ 253 h 1730"/>
                <a:gd name="T102" fmla="*/ 317 w 1271"/>
                <a:gd name="T103" fmla="*/ 211 h 1730"/>
                <a:gd name="T104" fmla="*/ 336 w 1271"/>
                <a:gd name="T105" fmla="*/ 172 h 1730"/>
                <a:gd name="T106" fmla="*/ 361 w 1271"/>
                <a:gd name="T107" fmla="*/ 134 h 1730"/>
                <a:gd name="T108" fmla="*/ 390 w 1271"/>
                <a:gd name="T109" fmla="*/ 101 h 1730"/>
                <a:gd name="T110" fmla="*/ 424 w 1271"/>
                <a:gd name="T111" fmla="*/ 72 h 1730"/>
                <a:gd name="T112" fmla="*/ 461 w 1271"/>
                <a:gd name="T113" fmla="*/ 47 h 1730"/>
                <a:gd name="T114" fmla="*/ 500 w 1271"/>
                <a:gd name="T115" fmla="*/ 27 h 1730"/>
                <a:gd name="T116" fmla="*/ 544 w 1271"/>
                <a:gd name="T117" fmla="*/ 12 h 1730"/>
                <a:gd name="T118" fmla="*/ 589 w 1271"/>
                <a:gd name="T119" fmla="*/ 3 h 1730"/>
                <a:gd name="T120" fmla="*/ 636 w 1271"/>
                <a:gd name="T121" fmla="*/ 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71" h="1730">
                  <a:moveTo>
                    <a:pt x="115" y="749"/>
                  </a:moveTo>
                  <a:lnTo>
                    <a:pt x="115" y="1614"/>
                  </a:lnTo>
                  <a:lnTo>
                    <a:pt x="1156" y="1614"/>
                  </a:lnTo>
                  <a:lnTo>
                    <a:pt x="1156" y="749"/>
                  </a:lnTo>
                  <a:lnTo>
                    <a:pt x="115" y="749"/>
                  </a:lnTo>
                  <a:close/>
                  <a:moveTo>
                    <a:pt x="636" y="115"/>
                  </a:moveTo>
                  <a:lnTo>
                    <a:pt x="598" y="118"/>
                  </a:lnTo>
                  <a:lnTo>
                    <a:pt x="563" y="127"/>
                  </a:lnTo>
                  <a:lnTo>
                    <a:pt x="530" y="141"/>
                  </a:lnTo>
                  <a:lnTo>
                    <a:pt x="499" y="160"/>
                  </a:lnTo>
                  <a:lnTo>
                    <a:pt x="472" y="183"/>
                  </a:lnTo>
                  <a:lnTo>
                    <a:pt x="449" y="209"/>
                  </a:lnTo>
                  <a:lnTo>
                    <a:pt x="430" y="240"/>
                  </a:lnTo>
                  <a:lnTo>
                    <a:pt x="416" y="273"/>
                  </a:lnTo>
                  <a:lnTo>
                    <a:pt x="407" y="308"/>
                  </a:lnTo>
                  <a:lnTo>
                    <a:pt x="404" y="346"/>
                  </a:lnTo>
                  <a:lnTo>
                    <a:pt x="404" y="634"/>
                  </a:lnTo>
                  <a:lnTo>
                    <a:pt x="867" y="634"/>
                  </a:lnTo>
                  <a:lnTo>
                    <a:pt x="867" y="346"/>
                  </a:lnTo>
                  <a:lnTo>
                    <a:pt x="864" y="308"/>
                  </a:lnTo>
                  <a:lnTo>
                    <a:pt x="855" y="273"/>
                  </a:lnTo>
                  <a:lnTo>
                    <a:pt x="841" y="240"/>
                  </a:lnTo>
                  <a:lnTo>
                    <a:pt x="822" y="209"/>
                  </a:lnTo>
                  <a:lnTo>
                    <a:pt x="799" y="183"/>
                  </a:lnTo>
                  <a:lnTo>
                    <a:pt x="772" y="160"/>
                  </a:lnTo>
                  <a:lnTo>
                    <a:pt x="742" y="141"/>
                  </a:lnTo>
                  <a:lnTo>
                    <a:pt x="709" y="127"/>
                  </a:lnTo>
                  <a:lnTo>
                    <a:pt x="673" y="118"/>
                  </a:lnTo>
                  <a:lnTo>
                    <a:pt x="636" y="115"/>
                  </a:lnTo>
                  <a:close/>
                  <a:moveTo>
                    <a:pt x="636" y="0"/>
                  </a:moveTo>
                  <a:lnTo>
                    <a:pt x="682" y="3"/>
                  </a:lnTo>
                  <a:lnTo>
                    <a:pt x="728" y="12"/>
                  </a:lnTo>
                  <a:lnTo>
                    <a:pt x="771" y="27"/>
                  </a:lnTo>
                  <a:lnTo>
                    <a:pt x="811" y="47"/>
                  </a:lnTo>
                  <a:lnTo>
                    <a:pt x="847" y="72"/>
                  </a:lnTo>
                  <a:lnTo>
                    <a:pt x="881" y="101"/>
                  </a:lnTo>
                  <a:lnTo>
                    <a:pt x="910" y="134"/>
                  </a:lnTo>
                  <a:lnTo>
                    <a:pt x="935" y="172"/>
                  </a:lnTo>
                  <a:lnTo>
                    <a:pt x="955" y="211"/>
                  </a:lnTo>
                  <a:lnTo>
                    <a:pt x="970" y="253"/>
                  </a:lnTo>
                  <a:lnTo>
                    <a:pt x="979" y="298"/>
                  </a:lnTo>
                  <a:lnTo>
                    <a:pt x="982" y="346"/>
                  </a:lnTo>
                  <a:lnTo>
                    <a:pt x="982" y="634"/>
                  </a:lnTo>
                  <a:lnTo>
                    <a:pt x="1271" y="634"/>
                  </a:lnTo>
                  <a:lnTo>
                    <a:pt x="1271" y="1730"/>
                  </a:lnTo>
                  <a:lnTo>
                    <a:pt x="0" y="1730"/>
                  </a:lnTo>
                  <a:lnTo>
                    <a:pt x="0" y="634"/>
                  </a:lnTo>
                  <a:lnTo>
                    <a:pt x="289" y="634"/>
                  </a:lnTo>
                  <a:lnTo>
                    <a:pt x="289" y="346"/>
                  </a:lnTo>
                  <a:lnTo>
                    <a:pt x="292" y="298"/>
                  </a:lnTo>
                  <a:lnTo>
                    <a:pt x="301" y="253"/>
                  </a:lnTo>
                  <a:lnTo>
                    <a:pt x="317" y="211"/>
                  </a:lnTo>
                  <a:lnTo>
                    <a:pt x="336" y="172"/>
                  </a:lnTo>
                  <a:lnTo>
                    <a:pt x="361" y="134"/>
                  </a:lnTo>
                  <a:lnTo>
                    <a:pt x="390" y="101"/>
                  </a:lnTo>
                  <a:lnTo>
                    <a:pt x="424" y="72"/>
                  </a:lnTo>
                  <a:lnTo>
                    <a:pt x="461" y="47"/>
                  </a:lnTo>
                  <a:lnTo>
                    <a:pt x="500" y="27"/>
                  </a:lnTo>
                  <a:lnTo>
                    <a:pt x="544" y="12"/>
                  </a:lnTo>
                  <a:lnTo>
                    <a:pt x="589" y="3"/>
                  </a:lnTo>
                  <a:lnTo>
                    <a:pt x="6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46">
              <a:extLst>
                <a:ext uri="{FF2B5EF4-FFF2-40B4-BE49-F238E27FC236}">
                  <a16:creationId xmlns:a16="http://schemas.microsoft.com/office/drawing/2014/main" id="{9310BDAA-EE19-49FA-A40D-15F8A4521959}"/>
                </a:ext>
              </a:extLst>
            </p:cNvPr>
            <p:cNvSpPr>
              <a:spLocks noEditPoints="1"/>
            </p:cNvSpPr>
            <p:nvPr/>
          </p:nvSpPr>
          <p:spPr bwMode="auto">
            <a:xfrm>
              <a:off x="4672013" y="3692525"/>
              <a:ext cx="73025" cy="101600"/>
            </a:xfrm>
            <a:custGeom>
              <a:avLst/>
              <a:gdLst>
                <a:gd name="T0" fmla="*/ 205 w 463"/>
                <a:gd name="T1" fmla="*/ 118 h 634"/>
                <a:gd name="T2" fmla="*/ 160 w 463"/>
                <a:gd name="T3" fmla="*/ 140 h 634"/>
                <a:gd name="T4" fmla="*/ 128 w 463"/>
                <a:gd name="T5" fmla="*/ 180 h 634"/>
                <a:gd name="T6" fmla="*/ 116 w 463"/>
                <a:gd name="T7" fmla="*/ 230 h 634"/>
                <a:gd name="T8" fmla="*/ 128 w 463"/>
                <a:gd name="T9" fmla="*/ 281 h 634"/>
                <a:gd name="T10" fmla="*/ 160 w 463"/>
                <a:gd name="T11" fmla="*/ 321 h 634"/>
                <a:gd name="T12" fmla="*/ 205 w 463"/>
                <a:gd name="T13" fmla="*/ 343 h 634"/>
                <a:gd name="T14" fmla="*/ 258 w 463"/>
                <a:gd name="T15" fmla="*/ 343 h 634"/>
                <a:gd name="T16" fmla="*/ 304 w 463"/>
                <a:gd name="T17" fmla="*/ 321 h 634"/>
                <a:gd name="T18" fmla="*/ 335 w 463"/>
                <a:gd name="T19" fmla="*/ 281 h 634"/>
                <a:gd name="T20" fmla="*/ 347 w 463"/>
                <a:gd name="T21" fmla="*/ 230 h 634"/>
                <a:gd name="T22" fmla="*/ 335 w 463"/>
                <a:gd name="T23" fmla="*/ 180 h 634"/>
                <a:gd name="T24" fmla="*/ 304 w 463"/>
                <a:gd name="T25" fmla="*/ 140 h 634"/>
                <a:gd name="T26" fmla="*/ 258 w 463"/>
                <a:gd name="T27" fmla="*/ 118 h 634"/>
                <a:gd name="T28" fmla="*/ 232 w 463"/>
                <a:gd name="T29" fmla="*/ 0 h 634"/>
                <a:gd name="T30" fmla="*/ 305 w 463"/>
                <a:gd name="T31" fmla="*/ 11 h 634"/>
                <a:gd name="T32" fmla="*/ 368 w 463"/>
                <a:gd name="T33" fmla="*/ 44 h 634"/>
                <a:gd name="T34" fmla="*/ 418 w 463"/>
                <a:gd name="T35" fmla="*/ 94 h 634"/>
                <a:gd name="T36" fmla="*/ 451 w 463"/>
                <a:gd name="T37" fmla="*/ 157 h 634"/>
                <a:gd name="T38" fmla="*/ 463 w 463"/>
                <a:gd name="T39" fmla="*/ 230 h 634"/>
                <a:gd name="T40" fmla="*/ 453 w 463"/>
                <a:gd name="T41" fmla="*/ 298 h 634"/>
                <a:gd name="T42" fmla="*/ 423 w 463"/>
                <a:gd name="T43" fmla="*/ 358 h 634"/>
                <a:gd name="T44" fmla="*/ 378 w 463"/>
                <a:gd name="T45" fmla="*/ 408 h 634"/>
                <a:gd name="T46" fmla="*/ 321 w 463"/>
                <a:gd name="T47" fmla="*/ 442 h 634"/>
                <a:gd name="T48" fmla="*/ 289 w 463"/>
                <a:gd name="T49" fmla="*/ 576 h 634"/>
                <a:gd name="T50" fmla="*/ 278 w 463"/>
                <a:gd name="T51" fmla="*/ 610 h 634"/>
                <a:gd name="T52" fmla="*/ 250 w 463"/>
                <a:gd name="T53" fmla="*/ 631 h 634"/>
                <a:gd name="T54" fmla="*/ 213 w 463"/>
                <a:gd name="T55" fmla="*/ 631 h 634"/>
                <a:gd name="T56" fmla="*/ 185 w 463"/>
                <a:gd name="T57" fmla="*/ 610 h 634"/>
                <a:gd name="T58" fmla="*/ 174 w 463"/>
                <a:gd name="T59" fmla="*/ 576 h 634"/>
                <a:gd name="T60" fmla="*/ 142 w 463"/>
                <a:gd name="T61" fmla="*/ 442 h 634"/>
                <a:gd name="T62" fmla="*/ 85 w 463"/>
                <a:gd name="T63" fmla="*/ 408 h 634"/>
                <a:gd name="T64" fmla="*/ 40 w 463"/>
                <a:gd name="T65" fmla="*/ 358 h 634"/>
                <a:gd name="T66" fmla="*/ 10 w 463"/>
                <a:gd name="T67" fmla="*/ 298 h 634"/>
                <a:gd name="T68" fmla="*/ 0 w 463"/>
                <a:gd name="T69" fmla="*/ 230 h 634"/>
                <a:gd name="T70" fmla="*/ 12 w 463"/>
                <a:gd name="T71" fmla="*/ 157 h 634"/>
                <a:gd name="T72" fmla="*/ 45 w 463"/>
                <a:gd name="T73" fmla="*/ 94 h 634"/>
                <a:gd name="T74" fmla="*/ 95 w 463"/>
                <a:gd name="T75" fmla="*/ 44 h 634"/>
                <a:gd name="T76" fmla="*/ 159 w 463"/>
                <a:gd name="T77" fmla="*/ 11 h 634"/>
                <a:gd name="T78" fmla="*/ 232 w 463"/>
                <a:gd name="T79" fmla="*/ 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3" h="634">
                  <a:moveTo>
                    <a:pt x="232" y="115"/>
                  </a:moveTo>
                  <a:lnTo>
                    <a:pt x="205" y="118"/>
                  </a:lnTo>
                  <a:lnTo>
                    <a:pt x="181" y="127"/>
                  </a:lnTo>
                  <a:lnTo>
                    <a:pt x="160" y="140"/>
                  </a:lnTo>
                  <a:lnTo>
                    <a:pt x="142" y="158"/>
                  </a:lnTo>
                  <a:lnTo>
                    <a:pt x="128" y="180"/>
                  </a:lnTo>
                  <a:lnTo>
                    <a:pt x="119" y="204"/>
                  </a:lnTo>
                  <a:lnTo>
                    <a:pt x="116" y="230"/>
                  </a:lnTo>
                  <a:lnTo>
                    <a:pt x="119" y="257"/>
                  </a:lnTo>
                  <a:lnTo>
                    <a:pt x="128" y="281"/>
                  </a:lnTo>
                  <a:lnTo>
                    <a:pt x="142" y="303"/>
                  </a:lnTo>
                  <a:lnTo>
                    <a:pt x="160" y="321"/>
                  </a:lnTo>
                  <a:lnTo>
                    <a:pt x="181" y="334"/>
                  </a:lnTo>
                  <a:lnTo>
                    <a:pt x="205" y="343"/>
                  </a:lnTo>
                  <a:lnTo>
                    <a:pt x="232" y="346"/>
                  </a:lnTo>
                  <a:lnTo>
                    <a:pt x="258" y="343"/>
                  </a:lnTo>
                  <a:lnTo>
                    <a:pt x="283" y="334"/>
                  </a:lnTo>
                  <a:lnTo>
                    <a:pt x="304" y="321"/>
                  </a:lnTo>
                  <a:lnTo>
                    <a:pt x="321" y="303"/>
                  </a:lnTo>
                  <a:lnTo>
                    <a:pt x="335" y="281"/>
                  </a:lnTo>
                  <a:lnTo>
                    <a:pt x="345" y="257"/>
                  </a:lnTo>
                  <a:lnTo>
                    <a:pt x="347" y="230"/>
                  </a:lnTo>
                  <a:lnTo>
                    <a:pt x="345" y="204"/>
                  </a:lnTo>
                  <a:lnTo>
                    <a:pt x="335" y="180"/>
                  </a:lnTo>
                  <a:lnTo>
                    <a:pt x="321" y="158"/>
                  </a:lnTo>
                  <a:lnTo>
                    <a:pt x="304" y="140"/>
                  </a:lnTo>
                  <a:lnTo>
                    <a:pt x="283" y="127"/>
                  </a:lnTo>
                  <a:lnTo>
                    <a:pt x="258" y="118"/>
                  </a:lnTo>
                  <a:lnTo>
                    <a:pt x="232" y="115"/>
                  </a:lnTo>
                  <a:close/>
                  <a:moveTo>
                    <a:pt x="232" y="0"/>
                  </a:moveTo>
                  <a:lnTo>
                    <a:pt x="269" y="3"/>
                  </a:lnTo>
                  <a:lnTo>
                    <a:pt x="305" y="11"/>
                  </a:lnTo>
                  <a:lnTo>
                    <a:pt x="338" y="26"/>
                  </a:lnTo>
                  <a:lnTo>
                    <a:pt x="368" y="44"/>
                  </a:lnTo>
                  <a:lnTo>
                    <a:pt x="395" y="67"/>
                  </a:lnTo>
                  <a:lnTo>
                    <a:pt x="418" y="94"/>
                  </a:lnTo>
                  <a:lnTo>
                    <a:pt x="437" y="124"/>
                  </a:lnTo>
                  <a:lnTo>
                    <a:pt x="451" y="157"/>
                  </a:lnTo>
                  <a:lnTo>
                    <a:pt x="460" y="193"/>
                  </a:lnTo>
                  <a:lnTo>
                    <a:pt x="463" y="230"/>
                  </a:lnTo>
                  <a:lnTo>
                    <a:pt x="460" y="265"/>
                  </a:lnTo>
                  <a:lnTo>
                    <a:pt x="453" y="298"/>
                  </a:lnTo>
                  <a:lnTo>
                    <a:pt x="440" y="330"/>
                  </a:lnTo>
                  <a:lnTo>
                    <a:pt x="423" y="358"/>
                  </a:lnTo>
                  <a:lnTo>
                    <a:pt x="402" y="384"/>
                  </a:lnTo>
                  <a:lnTo>
                    <a:pt x="378" y="408"/>
                  </a:lnTo>
                  <a:lnTo>
                    <a:pt x="351" y="426"/>
                  </a:lnTo>
                  <a:lnTo>
                    <a:pt x="321" y="442"/>
                  </a:lnTo>
                  <a:lnTo>
                    <a:pt x="289" y="453"/>
                  </a:lnTo>
                  <a:lnTo>
                    <a:pt x="289" y="576"/>
                  </a:lnTo>
                  <a:lnTo>
                    <a:pt x="287" y="594"/>
                  </a:lnTo>
                  <a:lnTo>
                    <a:pt x="278" y="610"/>
                  </a:lnTo>
                  <a:lnTo>
                    <a:pt x="266" y="622"/>
                  </a:lnTo>
                  <a:lnTo>
                    <a:pt x="250" y="631"/>
                  </a:lnTo>
                  <a:lnTo>
                    <a:pt x="232" y="634"/>
                  </a:lnTo>
                  <a:lnTo>
                    <a:pt x="213" y="631"/>
                  </a:lnTo>
                  <a:lnTo>
                    <a:pt x="197" y="622"/>
                  </a:lnTo>
                  <a:lnTo>
                    <a:pt x="185" y="610"/>
                  </a:lnTo>
                  <a:lnTo>
                    <a:pt x="176" y="594"/>
                  </a:lnTo>
                  <a:lnTo>
                    <a:pt x="174" y="576"/>
                  </a:lnTo>
                  <a:lnTo>
                    <a:pt x="174" y="453"/>
                  </a:lnTo>
                  <a:lnTo>
                    <a:pt x="142" y="442"/>
                  </a:lnTo>
                  <a:lnTo>
                    <a:pt x="112" y="426"/>
                  </a:lnTo>
                  <a:lnTo>
                    <a:pt x="85" y="408"/>
                  </a:lnTo>
                  <a:lnTo>
                    <a:pt x="61" y="384"/>
                  </a:lnTo>
                  <a:lnTo>
                    <a:pt x="40" y="358"/>
                  </a:lnTo>
                  <a:lnTo>
                    <a:pt x="23" y="330"/>
                  </a:lnTo>
                  <a:lnTo>
                    <a:pt x="10" y="298"/>
                  </a:lnTo>
                  <a:lnTo>
                    <a:pt x="3" y="265"/>
                  </a:lnTo>
                  <a:lnTo>
                    <a:pt x="0" y="230"/>
                  </a:lnTo>
                  <a:lnTo>
                    <a:pt x="3" y="193"/>
                  </a:lnTo>
                  <a:lnTo>
                    <a:pt x="12" y="157"/>
                  </a:lnTo>
                  <a:lnTo>
                    <a:pt x="26" y="124"/>
                  </a:lnTo>
                  <a:lnTo>
                    <a:pt x="45" y="94"/>
                  </a:lnTo>
                  <a:lnTo>
                    <a:pt x="68" y="67"/>
                  </a:lnTo>
                  <a:lnTo>
                    <a:pt x="95" y="44"/>
                  </a:lnTo>
                  <a:lnTo>
                    <a:pt x="126" y="26"/>
                  </a:lnTo>
                  <a:lnTo>
                    <a:pt x="159" y="11"/>
                  </a:lnTo>
                  <a:lnTo>
                    <a:pt x="194" y="3"/>
                  </a:lnTo>
                  <a:lnTo>
                    <a:pt x="2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47">
              <a:extLst>
                <a:ext uri="{FF2B5EF4-FFF2-40B4-BE49-F238E27FC236}">
                  <a16:creationId xmlns:a16="http://schemas.microsoft.com/office/drawing/2014/main" id="{B16B23BC-A672-4DFE-88E3-9F2B84E595AA}"/>
                </a:ext>
              </a:extLst>
            </p:cNvPr>
            <p:cNvSpPr>
              <a:spLocks/>
            </p:cNvSpPr>
            <p:nvPr/>
          </p:nvSpPr>
          <p:spPr bwMode="auto">
            <a:xfrm>
              <a:off x="4460875" y="3463925"/>
              <a:ext cx="495300" cy="549275"/>
            </a:xfrm>
            <a:custGeom>
              <a:avLst/>
              <a:gdLst>
                <a:gd name="T0" fmla="*/ 1864 w 3122"/>
                <a:gd name="T1" fmla="*/ 29 h 3460"/>
                <a:gd name="T2" fmla="*/ 2235 w 3122"/>
                <a:gd name="T3" fmla="*/ 152 h 3460"/>
                <a:gd name="T4" fmla="*/ 2559 w 3122"/>
                <a:gd name="T5" fmla="*/ 360 h 3460"/>
                <a:gd name="T6" fmla="*/ 2821 w 3122"/>
                <a:gd name="T7" fmla="*/ 639 h 3460"/>
                <a:gd name="T8" fmla="*/ 3009 w 3122"/>
                <a:gd name="T9" fmla="*/ 974 h 3460"/>
                <a:gd name="T10" fmla="*/ 3110 w 3122"/>
                <a:gd name="T11" fmla="*/ 1355 h 3460"/>
                <a:gd name="T12" fmla="*/ 3112 w 3122"/>
                <a:gd name="T13" fmla="*/ 1746 h 3460"/>
                <a:gd name="T14" fmla="*/ 3023 w 3122"/>
                <a:gd name="T15" fmla="*/ 2106 h 3460"/>
                <a:gd name="T16" fmla="*/ 2851 w 3122"/>
                <a:gd name="T17" fmla="*/ 2436 h 3460"/>
                <a:gd name="T18" fmla="*/ 2659 w 3122"/>
                <a:gd name="T19" fmla="*/ 2662 h 3460"/>
                <a:gd name="T20" fmla="*/ 2602 w 3122"/>
                <a:gd name="T21" fmla="*/ 2662 h 3460"/>
                <a:gd name="T22" fmla="*/ 2571 w 3122"/>
                <a:gd name="T23" fmla="*/ 2613 h 3460"/>
                <a:gd name="T24" fmla="*/ 2649 w 3122"/>
                <a:gd name="T25" fmla="*/ 2507 h 3460"/>
                <a:gd name="T26" fmla="*/ 2845 w 3122"/>
                <a:gd name="T27" fmla="*/ 2223 h 3460"/>
                <a:gd name="T28" fmla="*/ 2965 w 3122"/>
                <a:gd name="T29" fmla="*/ 1902 h 3460"/>
                <a:gd name="T30" fmla="*/ 3008 w 3122"/>
                <a:gd name="T31" fmla="*/ 1557 h 3460"/>
                <a:gd name="T32" fmla="*/ 2955 w 3122"/>
                <a:gd name="T33" fmla="*/ 1174 h 3460"/>
                <a:gd name="T34" fmla="*/ 2810 w 3122"/>
                <a:gd name="T35" fmla="*/ 830 h 3460"/>
                <a:gd name="T36" fmla="*/ 2583 w 3122"/>
                <a:gd name="T37" fmla="*/ 538 h 3460"/>
                <a:gd name="T38" fmla="*/ 2291 w 3122"/>
                <a:gd name="T39" fmla="*/ 312 h 3460"/>
                <a:gd name="T40" fmla="*/ 1946 w 3122"/>
                <a:gd name="T41" fmla="*/ 167 h 3460"/>
                <a:gd name="T42" fmla="*/ 1562 w 3122"/>
                <a:gd name="T43" fmla="*/ 115 h 3460"/>
                <a:gd name="T44" fmla="*/ 1177 w 3122"/>
                <a:gd name="T45" fmla="*/ 167 h 3460"/>
                <a:gd name="T46" fmla="*/ 833 w 3122"/>
                <a:gd name="T47" fmla="*/ 312 h 3460"/>
                <a:gd name="T48" fmla="*/ 540 w 3122"/>
                <a:gd name="T49" fmla="*/ 538 h 3460"/>
                <a:gd name="T50" fmla="*/ 314 w 3122"/>
                <a:gd name="T51" fmla="*/ 830 h 3460"/>
                <a:gd name="T52" fmla="*/ 168 w 3122"/>
                <a:gd name="T53" fmla="*/ 1174 h 3460"/>
                <a:gd name="T54" fmla="*/ 117 w 3122"/>
                <a:gd name="T55" fmla="*/ 1557 h 3460"/>
                <a:gd name="T56" fmla="*/ 166 w 3122"/>
                <a:gd name="T57" fmla="*/ 1932 h 3460"/>
                <a:gd name="T58" fmla="*/ 306 w 3122"/>
                <a:gd name="T59" fmla="*/ 2270 h 3460"/>
                <a:gd name="T60" fmla="*/ 523 w 3122"/>
                <a:gd name="T61" fmla="*/ 2559 h 3460"/>
                <a:gd name="T62" fmla="*/ 805 w 3122"/>
                <a:gd name="T63" fmla="*/ 2785 h 3460"/>
                <a:gd name="T64" fmla="*/ 1138 w 3122"/>
                <a:gd name="T65" fmla="*/ 2936 h 3460"/>
                <a:gd name="T66" fmla="*/ 1174 w 3122"/>
                <a:gd name="T67" fmla="*/ 2751 h 3460"/>
                <a:gd name="T68" fmla="*/ 1158 w 3122"/>
                <a:gd name="T69" fmla="*/ 2696 h 3460"/>
                <a:gd name="T70" fmla="*/ 1200 w 3122"/>
                <a:gd name="T71" fmla="*/ 2655 h 3460"/>
                <a:gd name="T72" fmla="*/ 1255 w 3122"/>
                <a:gd name="T73" fmla="*/ 2669 h 3460"/>
                <a:gd name="T74" fmla="*/ 1619 w 3122"/>
                <a:gd name="T75" fmla="*/ 3049 h 3460"/>
                <a:gd name="T76" fmla="*/ 1602 w 3122"/>
                <a:gd name="T77" fmla="*/ 3097 h 3460"/>
                <a:gd name="T78" fmla="*/ 1215 w 3122"/>
                <a:gd name="T79" fmla="*/ 3460 h 3460"/>
                <a:gd name="T80" fmla="*/ 1165 w 3122"/>
                <a:gd name="T81" fmla="*/ 3431 h 3460"/>
                <a:gd name="T82" fmla="*/ 1165 w 3122"/>
                <a:gd name="T83" fmla="*/ 3374 h 3460"/>
                <a:gd name="T84" fmla="*/ 1232 w 3122"/>
                <a:gd name="T85" fmla="*/ 3078 h 3460"/>
                <a:gd name="T86" fmla="*/ 868 w 3122"/>
                <a:gd name="T87" fmla="*/ 2951 h 3460"/>
                <a:gd name="T88" fmla="*/ 552 w 3122"/>
                <a:gd name="T89" fmla="*/ 2743 h 3460"/>
                <a:gd name="T90" fmla="*/ 295 w 3122"/>
                <a:gd name="T91" fmla="*/ 2466 h 3460"/>
                <a:gd name="T92" fmla="*/ 111 w 3122"/>
                <a:gd name="T93" fmla="*/ 2133 h 3460"/>
                <a:gd name="T94" fmla="*/ 14 w 3122"/>
                <a:gd name="T95" fmla="*/ 1757 h 3460"/>
                <a:gd name="T96" fmla="*/ 14 w 3122"/>
                <a:gd name="T97" fmla="*/ 1355 h 3460"/>
                <a:gd name="T98" fmla="*/ 115 w 3122"/>
                <a:gd name="T99" fmla="*/ 974 h 3460"/>
                <a:gd name="T100" fmla="*/ 302 w 3122"/>
                <a:gd name="T101" fmla="*/ 639 h 3460"/>
                <a:gd name="T102" fmla="*/ 564 w 3122"/>
                <a:gd name="T103" fmla="*/ 360 h 3460"/>
                <a:gd name="T104" fmla="*/ 888 w 3122"/>
                <a:gd name="T105" fmla="*/ 152 h 3460"/>
                <a:gd name="T106" fmla="*/ 1259 w 3122"/>
                <a:gd name="T107" fmla="*/ 29 h 3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22" h="3460">
                  <a:moveTo>
                    <a:pt x="1562" y="0"/>
                  </a:moveTo>
                  <a:lnTo>
                    <a:pt x="1664" y="3"/>
                  </a:lnTo>
                  <a:lnTo>
                    <a:pt x="1765" y="14"/>
                  </a:lnTo>
                  <a:lnTo>
                    <a:pt x="1864" y="29"/>
                  </a:lnTo>
                  <a:lnTo>
                    <a:pt x="1961" y="51"/>
                  </a:lnTo>
                  <a:lnTo>
                    <a:pt x="2054" y="80"/>
                  </a:lnTo>
                  <a:lnTo>
                    <a:pt x="2147" y="113"/>
                  </a:lnTo>
                  <a:lnTo>
                    <a:pt x="2235" y="152"/>
                  </a:lnTo>
                  <a:lnTo>
                    <a:pt x="2321" y="197"/>
                  </a:lnTo>
                  <a:lnTo>
                    <a:pt x="2404" y="246"/>
                  </a:lnTo>
                  <a:lnTo>
                    <a:pt x="2483" y="301"/>
                  </a:lnTo>
                  <a:lnTo>
                    <a:pt x="2559" y="360"/>
                  </a:lnTo>
                  <a:lnTo>
                    <a:pt x="2630" y="424"/>
                  </a:lnTo>
                  <a:lnTo>
                    <a:pt x="2698" y="491"/>
                  </a:lnTo>
                  <a:lnTo>
                    <a:pt x="2762" y="563"/>
                  </a:lnTo>
                  <a:lnTo>
                    <a:pt x="2821" y="639"/>
                  </a:lnTo>
                  <a:lnTo>
                    <a:pt x="2875" y="717"/>
                  </a:lnTo>
                  <a:lnTo>
                    <a:pt x="2926" y="800"/>
                  </a:lnTo>
                  <a:lnTo>
                    <a:pt x="2970" y="885"/>
                  </a:lnTo>
                  <a:lnTo>
                    <a:pt x="3009" y="974"/>
                  </a:lnTo>
                  <a:lnTo>
                    <a:pt x="3043" y="1065"/>
                  </a:lnTo>
                  <a:lnTo>
                    <a:pt x="3071" y="1160"/>
                  </a:lnTo>
                  <a:lnTo>
                    <a:pt x="3094" y="1256"/>
                  </a:lnTo>
                  <a:lnTo>
                    <a:pt x="3110" y="1355"/>
                  </a:lnTo>
                  <a:lnTo>
                    <a:pt x="3119" y="1455"/>
                  </a:lnTo>
                  <a:lnTo>
                    <a:pt x="3122" y="1557"/>
                  </a:lnTo>
                  <a:lnTo>
                    <a:pt x="3120" y="1652"/>
                  </a:lnTo>
                  <a:lnTo>
                    <a:pt x="3112" y="1746"/>
                  </a:lnTo>
                  <a:lnTo>
                    <a:pt x="3097" y="1838"/>
                  </a:lnTo>
                  <a:lnTo>
                    <a:pt x="3078" y="1929"/>
                  </a:lnTo>
                  <a:lnTo>
                    <a:pt x="3053" y="2019"/>
                  </a:lnTo>
                  <a:lnTo>
                    <a:pt x="3023" y="2106"/>
                  </a:lnTo>
                  <a:lnTo>
                    <a:pt x="2988" y="2192"/>
                  </a:lnTo>
                  <a:lnTo>
                    <a:pt x="2948" y="2276"/>
                  </a:lnTo>
                  <a:lnTo>
                    <a:pt x="2901" y="2357"/>
                  </a:lnTo>
                  <a:lnTo>
                    <a:pt x="2851" y="2436"/>
                  </a:lnTo>
                  <a:lnTo>
                    <a:pt x="2796" y="2511"/>
                  </a:lnTo>
                  <a:lnTo>
                    <a:pt x="2735" y="2583"/>
                  </a:lnTo>
                  <a:lnTo>
                    <a:pt x="2670" y="2653"/>
                  </a:lnTo>
                  <a:lnTo>
                    <a:pt x="2659" y="2662"/>
                  </a:lnTo>
                  <a:lnTo>
                    <a:pt x="2645" y="2667"/>
                  </a:lnTo>
                  <a:lnTo>
                    <a:pt x="2630" y="2669"/>
                  </a:lnTo>
                  <a:lnTo>
                    <a:pt x="2615" y="2668"/>
                  </a:lnTo>
                  <a:lnTo>
                    <a:pt x="2602" y="2662"/>
                  </a:lnTo>
                  <a:lnTo>
                    <a:pt x="2589" y="2653"/>
                  </a:lnTo>
                  <a:lnTo>
                    <a:pt x="2580" y="2641"/>
                  </a:lnTo>
                  <a:lnTo>
                    <a:pt x="2573" y="2628"/>
                  </a:lnTo>
                  <a:lnTo>
                    <a:pt x="2571" y="2613"/>
                  </a:lnTo>
                  <a:lnTo>
                    <a:pt x="2573" y="2598"/>
                  </a:lnTo>
                  <a:lnTo>
                    <a:pt x="2580" y="2583"/>
                  </a:lnTo>
                  <a:lnTo>
                    <a:pt x="2588" y="2572"/>
                  </a:lnTo>
                  <a:lnTo>
                    <a:pt x="2649" y="2507"/>
                  </a:lnTo>
                  <a:lnTo>
                    <a:pt x="2705" y="2440"/>
                  </a:lnTo>
                  <a:lnTo>
                    <a:pt x="2755" y="2371"/>
                  </a:lnTo>
                  <a:lnTo>
                    <a:pt x="2803" y="2297"/>
                  </a:lnTo>
                  <a:lnTo>
                    <a:pt x="2845" y="2223"/>
                  </a:lnTo>
                  <a:lnTo>
                    <a:pt x="2882" y="2145"/>
                  </a:lnTo>
                  <a:lnTo>
                    <a:pt x="2915" y="2066"/>
                  </a:lnTo>
                  <a:lnTo>
                    <a:pt x="2942" y="1985"/>
                  </a:lnTo>
                  <a:lnTo>
                    <a:pt x="2965" y="1902"/>
                  </a:lnTo>
                  <a:lnTo>
                    <a:pt x="2983" y="1817"/>
                  </a:lnTo>
                  <a:lnTo>
                    <a:pt x="2997" y="1732"/>
                  </a:lnTo>
                  <a:lnTo>
                    <a:pt x="3004" y="1645"/>
                  </a:lnTo>
                  <a:lnTo>
                    <a:pt x="3008" y="1557"/>
                  </a:lnTo>
                  <a:lnTo>
                    <a:pt x="3003" y="1458"/>
                  </a:lnTo>
                  <a:lnTo>
                    <a:pt x="2994" y="1362"/>
                  </a:lnTo>
                  <a:lnTo>
                    <a:pt x="2978" y="1267"/>
                  </a:lnTo>
                  <a:lnTo>
                    <a:pt x="2955" y="1174"/>
                  </a:lnTo>
                  <a:lnTo>
                    <a:pt x="2928" y="1084"/>
                  </a:lnTo>
                  <a:lnTo>
                    <a:pt x="2893" y="996"/>
                  </a:lnTo>
                  <a:lnTo>
                    <a:pt x="2854" y="911"/>
                  </a:lnTo>
                  <a:lnTo>
                    <a:pt x="2810" y="830"/>
                  </a:lnTo>
                  <a:lnTo>
                    <a:pt x="2759" y="752"/>
                  </a:lnTo>
                  <a:lnTo>
                    <a:pt x="2706" y="676"/>
                  </a:lnTo>
                  <a:lnTo>
                    <a:pt x="2647" y="605"/>
                  </a:lnTo>
                  <a:lnTo>
                    <a:pt x="2583" y="538"/>
                  </a:lnTo>
                  <a:lnTo>
                    <a:pt x="2516" y="475"/>
                  </a:lnTo>
                  <a:lnTo>
                    <a:pt x="2444" y="416"/>
                  </a:lnTo>
                  <a:lnTo>
                    <a:pt x="2369" y="362"/>
                  </a:lnTo>
                  <a:lnTo>
                    <a:pt x="2291" y="312"/>
                  </a:lnTo>
                  <a:lnTo>
                    <a:pt x="2209" y="268"/>
                  </a:lnTo>
                  <a:lnTo>
                    <a:pt x="2123" y="229"/>
                  </a:lnTo>
                  <a:lnTo>
                    <a:pt x="2036" y="195"/>
                  </a:lnTo>
                  <a:lnTo>
                    <a:pt x="1946" y="167"/>
                  </a:lnTo>
                  <a:lnTo>
                    <a:pt x="1852" y="145"/>
                  </a:lnTo>
                  <a:lnTo>
                    <a:pt x="1758" y="129"/>
                  </a:lnTo>
                  <a:lnTo>
                    <a:pt x="1661" y="118"/>
                  </a:lnTo>
                  <a:lnTo>
                    <a:pt x="1562" y="115"/>
                  </a:lnTo>
                  <a:lnTo>
                    <a:pt x="1463" y="118"/>
                  </a:lnTo>
                  <a:lnTo>
                    <a:pt x="1366" y="129"/>
                  </a:lnTo>
                  <a:lnTo>
                    <a:pt x="1271" y="145"/>
                  </a:lnTo>
                  <a:lnTo>
                    <a:pt x="1177" y="167"/>
                  </a:lnTo>
                  <a:lnTo>
                    <a:pt x="1087" y="195"/>
                  </a:lnTo>
                  <a:lnTo>
                    <a:pt x="1000" y="229"/>
                  </a:lnTo>
                  <a:lnTo>
                    <a:pt x="915" y="268"/>
                  </a:lnTo>
                  <a:lnTo>
                    <a:pt x="833" y="312"/>
                  </a:lnTo>
                  <a:lnTo>
                    <a:pt x="754" y="362"/>
                  </a:lnTo>
                  <a:lnTo>
                    <a:pt x="679" y="416"/>
                  </a:lnTo>
                  <a:lnTo>
                    <a:pt x="608" y="475"/>
                  </a:lnTo>
                  <a:lnTo>
                    <a:pt x="540" y="538"/>
                  </a:lnTo>
                  <a:lnTo>
                    <a:pt x="476" y="605"/>
                  </a:lnTo>
                  <a:lnTo>
                    <a:pt x="417" y="676"/>
                  </a:lnTo>
                  <a:lnTo>
                    <a:pt x="364" y="752"/>
                  </a:lnTo>
                  <a:lnTo>
                    <a:pt x="314" y="830"/>
                  </a:lnTo>
                  <a:lnTo>
                    <a:pt x="269" y="911"/>
                  </a:lnTo>
                  <a:lnTo>
                    <a:pt x="230" y="996"/>
                  </a:lnTo>
                  <a:lnTo>
                    <a:pt x="197" y="1084"/>
                  </a:lnTo>
                  <a:lnTo>
                    <a:pt x="168" y="1174"/>
                  </a:lnTo>
                  <a:lnTo>
                    <a:pt x="146" y="1267"/>
                  </a:lnTo>
                  <a:lnTo>
                    <a:pt x="129" y="1362"/>
                  </a:lnTo>
                  <a:lnTo>
                    <a:pt x="120" y="1458"/>
                  </a:lnTo>
                  <a:lnTo>
                    <a:pt x="117" y="1557"/>
                  </a:lnTo>
                  <a:lnTo>
                    <a:pt x="120" y="1653"/>
                  </a:lnTo>
                  <a:lnTo>
                    <a:pt x="129" y="1748"/>
                  </a:lnTo>
                  <a:lnTo>
                    <a:pt x="144" y="1841"/>
                  </a:lnTo>
                  <a:lnTo>
                    <a:pt x="166" y="1932"/>
                  </a:lnTo>
                  <a:lnTo>
                    <a:pt x="192" y="2020"/>
                  </a:lnTo>
                  <a:lnTo>
                    <a:pt x="225" y="2106"/>
                  </a:lnTo>
                  <a:lnTo>
                    <a:pt x="263" y="2190"/>
                  </a:lnTo>
                  <a:lnTo>
                    <a:pt x="306" y="2270"/>
                  </a:lnTo>
                  <a:lnTo>
                    <a:pt x="353" y="2348"/>
                  </a:lnTo>
                  <a:lnTo>
                    <a:pt x="406" y="2422"/>
                  </a:lnTo>
                  <a:lnTo>
                    <a:pt x="462" y="2492"/>
                  </a:lnTo>
                  <a:lnTo>
                    <a:pt x="523" y="2559"/>
                  </a:lnTo>
                  <a:lnTo>
                    <a:pt x="589" y="2622"/>
                  </a:lnTo>
                  <a:lnTo>
                    <a:pt x="657" y="2681"/>
                  </a:lnTo>
                  <a:lnTo>
                    <a:pt x="730" y="2735"/>
                  </a:lnTo>
                  <a:lnTo>
                    <a:pt x="805" y="2785"/>
                  </a:lnTo>
                  <a:lnTo>
                    <a:pt x="884" y="2830"/>
                  </a:lnTo>
                  <a:lnTo>
                    <a:pt x="966" y="2871"/>
                  </a:lnTo>
                  <a:lnTo>
                    <a:pt x="1051" y="2905"/>
                  </a:lnTo>
                  <a:lnTo>
                    <a:pt x="1138" y="2936"/>
                  </a:lnTo>
                  <a:lnTo>
                    <a:pt x="1229" y="2960"/>
                  </a:lnTo>
                  <a:lnTo>
                    <a:pt x="1320" y="2979"/>
                  </a:lnTo>
                  <a:lnTo>
                    <a:pt x="1415" y="2991"/>
                  </a:lnTo>
                  <a:lnTo>
                    <a:pt x="1174" y="2751"/>
                  </a:lnTo>
                  <a:lnTo>
                    <a:pt x="1165" y="2739"/>
                  </a:lnTo>
                  <a:lnTo>
                    <a:pt x="1158" y="2725"/>
                  </a:lnTo>
                  <a:lnTo>
                    <a:pt x="1156" y="2710"/>
                  </a:lnTo>
                  <a:lnTo>
                    <a:pt x="1158" y="2696"/>
                  </a:lnTo>
                  <a:lnTo>
                    <a:pt x="1165" y="2682"/>
                  </a:lnTo>
                  <a:lnTo>
                    <a:pt x="1174" y="2669"/>
                  </a:lnTo>
                  <a:lnTo>
                    <a:pt x="1186" y="2660"/>
                  </a:lnTo>
                  <a:lnTo>
                    <a:pt x="1200" y="2655"/>
                  </a:lnTo>
                  <a:lnTo>
                    <a:pt x="1215" y="2653"/>
                  </a:lnTo>
                  <a:lnTo>
                    <a:pt x="1230" y="2655"/>
                  </a:lnTo>
                  <a:lnTo>
                    <a:pt x="1244" y="2660"/>
                  </a:lnTo>
                  <a:lnTo>
                    <a:pt x="1255" y="2669"/>
                  </a:lnTo>
                  <a:lnTo>
                    <a:pt x="1602" y="3015"/>
                  </a:lnTo>
                  <a:lnTo>
                    <a:pt x="1609" y="3024"/>
                  </a:lnTo>
                  <a:lnTo>
                    <a:pt x="1615" y="3034"/>
                  </a:lnTo>
                  <a:lnTo>
                    <a:pt x="1619" y="3049"/>
                  </a:lnTo>
                  <a:lnTo>
                    <a:pt x="1619" y="3064"/>
                  </a:lnTo>
                  <a:lnTo>
                    <a:pt x="1615" y="3078"/>
                  </a:lnTo>
                  <a:lnTo>
                    <a:pt x="1609" y="3089"/>
                  </a:lnTo>
                  <a:lnTo>
                    <a:pt x="1602" y="3097"/>
                  </a:lnTo>
                  <a:lnTo>
                    <a:pt x="1255" y="3443"/>
                  </a:lnTo>
                  <a:lnTo>
                    <a:pt x="1244" y="3453"/>
                  </a:lnTo>
                  <a:lnTo>
                    <a:pt x="1229" y="3458"/>
                  </a:lnTo>
                  <a:lnTo>
                    <a:pt x="1215" y="3460"/>
                  </a:lnTo>
                  <a:lnTo>
                    <a:pt x="1200" y="3458"/>
                  </a:lnTo>
                  <a:lnTo>
                    <a:pt x="1186" y="3453"/>
                  </a:lnTo>
                  <a:lnTo>
                    <a:pt x="1174" y="3443"/>
                  </a:lnTo>
                  <a:lnTo>
                    <a:pt x="1165" y="3431"/>
                  </a:lnTo>
                  <a:lnTo>
                    <a:pt x="1158" y="3417"/>
                  </a:lnTo>
                  <a:lnTo>
                    <a:pt x="1156" y="3402"/>
                  </a:lnTo>
                  <a:lnTo>
                    <a:pt x="1158" y="3388"/>
                  </a:lnTo>
                  <a:lnTo>
                    <a:pt x="1165" y="3374"/>
                  </a:lnTo>
                  <a:lnTo>
                    <a:pt x="1174" y="3361"/>
                  </a:lnTo>
                  <a:lnTo>
                    <a:pt x="1429" y="3108"/>
                  </a:lnTo>
                  <a:lnTo>
                    <a:pt x="1329" y="3096"/>
                  </a:lnTo>
                  <a:lnTo>
                    <a:pt x="1232" y="3078"/>
                  </a:lnTo>
                  <a:lnTo>
                    <a:pt x="1137" y="3055"/>
                  </a:lnTo>
                  <a:lnTo>
                    <a:pt x="1045" y="3026"/>
                  </a:lnTo>
                  <a:lnTo>
                    <a:pt x="956" y="2991"/>
                  </a:lnTo>
                  <a:lnTo>
                    <a:pt x="868" y="2951"/>
                  </a:lnTo>
                  <a:lnTo>
                    <a:pt x="784" y="2906"/>
                  </a:lnTo>
                  <a:lnTo>
                    <a:pt x="703" y="2856"/>
                  </a:lnTo>
                  <a:lnTo>
                    <a:pt x="625" y="2802"/>
                  </a:lnTo>
                  <a:lnTo>
                    <a:pt x="552" y="2743"/>
                  </a:lnTo>
                  <a:lnTo>
                    <a:pt x="481" y="2680"/>
                  </a:lnTo>
                  <a:lnTo>
                    <a:pt x="415" y="2612"/>
                  </a:lnTo>
                  <a:lnTo>
                    <a:pt x="353" y="2540"/>
                  </a:lnTo>
                  <a:lnTo>
                    <a:pt x="295" y="2466"/>
                  </a:lnTo>
                  <a:lnTo>
                    <a:pt x="242" y="2387"/>
                  </a:lnTo>
                  <a:lnTo>
                    <a:pt x="193" y="2306"/>
                  </a:lnTo>
                  <a:lnTo>
                    <a:pt x="149" y="2221"/>
                  </a:lnTo>
                  <a:lnTo>
                    <a:pt x="111" y="2133"/>
                  </a:lnTo>
                  <a:lnTo>
                    <a:pt x="78" y="2042"/>
                  </a:lnTo>
                  <a:lnTo>
                    <a:pt x="50" y="1950"/>
                  </a:lnTo>
                  <a:lnTo>
                    <a:pt x="29" y="1855"/>
                  </a:lnTo>
                  <a:lnTo>
                    <a:pt x="14" y="1757"/>
                  </a:lnTo>
                  <a:lnTo>
                    <a:pt x="4" y="1658"/>
                  </a:lnTo>
                  <a:lnTo>
                    <a:pt x="0" y="1557"/>
                  </a:lnTo>
                  <a:lnTo>
                    <a:pt x="4" y="1455"/>
                  </a:lnTo>
                  <a:lnTo>
                    <a:pt x="14" y="1355"/>
                  </a:lnTo>
                  <a:lnTo>
                    <a:pt x="29" y="1256"/>
                  </a:lnTo>
                  <a:lnTo>
                    <a:pt x="53" y="1160"/>
                  </a:lnTo>
                  <a:lnTo>
                    <a:pt x="80" y="1065"/>
                  </a:lnTo>
                  <a:lnTo>
                    <a:pt x="115" y="974"/>
                  </a:lnTo>
                  <a:lnTo>
                    <a:pt x="153" y="885"/>
                  </a:lnTo>
                  <a:lnTo>
                    <a:pt x="198" y="800"/>
                  </a:lnTo>
                  <a:lnTo>
                    <a:pt x="248" y="717"/>
                  </a:lnTo>
                  <a:lnTo>
                    <a:pt x="302" y="639"/>
                  </a:lnTo>
                  <a:lnTo>
                    <a:pt x="362" y="563"/>
                  </a:lnTo>
                  <a:lnTo>
                    <a:pt x="425" y="491"/>
                  </a:lnTo>
                  <a:lnTo>
                    <a:pt x="493" y="424"/>
                  </a:lnTo>
                  <a:lnTo>
                    <a:pt x="564" y="360"/>
                  </a:lnTo>
                  <a:lnTo>
                    <a:pt x="640" y="301"/>
                  </a:lnTo>
                  <a:lnTo>
                    <a:pt x="720" y="246"/>
                  </a:lnTo>
                  <a:lnTo>
                    <a:pt x="802" y="197"/>
                  </a:lnTo>
                  <a:lnTo>
                    <a:pt x="888" y="152"/>
                  </a:lnTo>
                  <a:lnTo>
                    <a:pt x="978" y="113"/>
                  </a:lnTo>
                  <a:lnTo>
                    <a:pt x="1069" y="80"/>
                  </a:lnTo>
                  <a:lnTo>
                    <a:pt x="1163" y="51"/>
                  </a:lnTo>
                  <a:lnTo>
                    <a:pt x="1259" y="29"/>
                  </a:lnTo>
                  <a:lnTo>
                    <a:pt x="1358" y="14"/>
                  </a:lnTo>
                  <a:lnTo>
                    <a:pt x="1459" y="3"/>
                  </a:lnTo>
                  <a:lnTo>
                    <a:pt x="15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0" name="Group 99">
            <a:extLst>
              <a:ext uri="{FF2B5EF4-FFF2-40B4-BE49-F238E27FC236}">
                <a16:creationId xmlns:a16="http://schemas.microsoft.com/office/drawing/2014/main" id="{B6580A40-840E-4DC3-8D07-738BD38B3F22}"/>
              </a:ext>
            </a:extLst>
          </p:cNvPr>
          <p:cNvGrpSpPr/>
          <p:nvPr/>
        </p:nvGrpSpPr>
        <p:grpSpPr>
          <a:xfrm>
            <a:off x="3917322" y="2781153"/>
            <a:ext cx="488950" cy="487362"/>
            <a:chOff x="701675" y="4264025"/>
            <a:chExt cx="488950" cy="487362"/>
          </a:xfrm>
          <a:solidFill>
            <a:schemeClr val="bg1"/>
          </a:solidFill>
        </p:grpSpPr>
        <p:sp>
          <p:nvSpPr>
            <p:cNvPr id="101" name="Freeform 519">
              <a:extLst>
                <a:ext uri="{FF2B5EF4-FFF2-40B4-BE49-F238E27FC236}">
                  <a16:creationId xmlns:a16="http://schemas.microsoft.com/office/drawing/2014/main" id="{63CAB420-2A44-4512-91EE-ACE6546C3AC3}"/>
                </a:ext>
              </a:extLst>
            </p:cNvPr>
            <p:cNvSpPr>
              <a:spLocks noEditPoints="1"/>
            </p:cNvSpPr>
            <p:nvPr/>
          </p:nvSpPr>
          <p:spPr bwMode="auto">
            <a:xfrm>
              <a:off x="701675" y="4264025"/>
              <a:ext cx="488950" cy="487362"/>
            </a:xfrm>
            <a:custGeom>
              <a:avLst/>
              <a:gdLst>
                <a:gd name="T0" fmla="*/ 1393 w 3389"/>
                <a:gd name="T1" fmla="*/ 158 h 3373"/>
                <a:gd name="T2" fmla="*/ 1020 w 3389"/>
                <a:gd name="T3" fmla="*/ 282 h 3373"/>
                <a:gd name="T4" fmla="*/ 696 w 3389"/>
                <a:gd name="T5" fmla="*/ 489 h 3373"/>
                <a:gd name="T6" fmla="*/ 433 w 3389"/>
                <a:gd name="T7" fmla="*/ 767 h 3373"/>
                <a:gd name="T8" fmla="*/ 244 w 3389"/>
                <a:gd name="T9" fmla="*/ 1103 h 3373"/>
                <a:gd name="T10" fmla="*/ 144 w 3389"/>
                <a:gd name="T11" fmla="*/ 1483 h 3373"/>
                <a:gd name="T12" fmla="*/ 144 w 3389"/>
                <a:gd name="T13" fmla="*/ 1889 h 3373"/>
                <a:gd name="T14" fmla="*/ 244 w 3389"/>
                <a:gd name="T15" fmla="*/ 2269 h 3373"/>
                <a:gd name="T16" fmla="*/ 433 w 3389"/>
                <a:gd name="T17" fmla="*/ 2605 h 3373"/>
                <a:gd name="T18" fmla="*/ 696 w 3389"/>
                <a:gd name="T19" fmla="*/ 2883 h 3373"/>
                <a:gd name="T20" fmla="*/ 1020 w 3389"/>
                <a:gd name="T21" fmla="*/ 3091 h 3373"/>
                <a:gd name="T22" fmla="*/ 1393 w 3389"/>
                <a:gd name="T23" fmla="*/ 3214 h 3373"/>
                <a:gd name="T24" fmla="*/ 1797 w 3389"/>
                <a:gd name="T25" fmla="*/ 3239 h 3373"/>
                <a:gd name="T26" fmla="*/ 2189 w 3389"/>
                <a:gd name="T27" fmla="*/ 3163 h 3373"/>
                <a:gd name="T28" fmla="*/ 2538 w 3389"/>
                <a:gd name="T29" fmla="*/ 2996 h 3373"/>
                <a:gd name="T30" fmla="*/ 2834 w 3389"/>
                <a:gd name="T31" fmla="*/ 2752 h 3373"/>
                <a:gd name="T32" fmla="*/ 3061 w 3389"/>
                <a:gd name="T33" fmla="*/ 2444 h 3373"/>
                <a:gd name="T34" fmla="*/ 3207 w 3389"/>
                <a:gd name="T35" fmla="*/ 2084 h 3373"/>
                <a:gd name="T36" fmla="*/ 3259 w 3389"/>
                <a:gd name="T37" fmla="*/ 1686 h 3373"/>
                <a:gd name="T38" fmla="*/ 3207 w 3389"/>
                <a:gd name="T39" fmla="*/ 1289 h 3373"/>
                <a:gd name="T40" fmla="*/ 3061 w 3389"/>
                <a:gd name="T41" fmla="*/ 929 h 3373"/>
                <a:gd name="T42" fmla="*/ 2834 w 3389"/>
                <a:gd name="T43" fmla="*/ 620 h 3373"/>
                <a:gd name="T44" fmla="*/ 2538 w 3389"/>
                <a:gd name="T45" fmla="*/ 376 h 3373"/>
                <a:gd name="T46" fmla="*/ 2189 w 3389"/>
                <a:gd name="T47" fmla="*/ 209 h 3373"/>
                <a:gd name="T48" fmla="*/ 1797 w 3389"/>
                <a:gd name="T49" fmla="*/ 133 h 3373"/>
                <a:gd name="T50" fmla="*/ 1907 w 3389"/>
                <a:gd name="T51" fmla="*/ 12 h 3373"/>
                <a:gd name="T52" fmla="*/ 2306 w 3389"/>
                <a:gd name="T53" fmla="*/ 113 h 3373"/>
                <a:gd name="T54" fmla="*/ 2662 w 3389"/>
                <a:gd name="T55" fmla="*/ 302 h 3373"/>
                <a:gd name="T56" fmla="*/ 2961 w 3389"/>
                <a:gd name="T57" fmla="*/ 566 h 3373"/>
                <a:gd name="T58" fmla="*/ 3191 w 3389"/>
                <a:gd name="T59" fmla="*/ 894 h 3373"/>
                <a:gd name="T60" fmla="*/ 3337 w 3389"/>
                <a:gd name="T61" fmla="*/ 1271 h 3373"/>
                <a:gd name="T62" fmla="*/ 3389 w 3389"/>
                <a:gd name="T63" fmla="*/ 1686 h 3373"/>
                <a:gd name="T64" fmla="*/ 3337 w 3389"/>
                <a:gd name="T65" fmla="*/ 2101 h 3373"/>
                <a:gd name="T66" fmla="*/ 3191 w 3389"/>
                <a:gd name="T67" fmla="*/ 2479 h 3373"/>
                <a:gd name="T68" fmla="*/ 2961 w 3389"/>
                <a:gd name="T69" fmla="*/ 2806 h 3373"/>
                <a:gd name="T70" fmla="*/ 2662 w 3389"/>
                <a:gd name="T71" fmla="*/ 3070 h 3373"/>
                <a:gd name="T72" fmla="*/ 2306 w 3389"/>
                <a:gd name="T73" fmla="*/ 3260 h 3373"/>
                <a:gd name="T74" fmla="*/ 1907 w 3389"/>
                <a:gd name="T75" fmla="*/ 3360 h 3373"/>
                <a:gd name="T76" fmla="*/ 1483 w 3389"/>
                <a:gd name="T77" fmla="*/ 3360 h 3373"/>
                <a:gd name="T78" fmla="*/ 1083 w 3389"/>
                <a:gd name="T79" fmla="*/ 3260 h 3373"/>
                <a:gd name="T80" fmla="*/ 727 w 3389"/>
                <a:gd name="T81" fmla="*/ 3070 h 3373"/>
                <a:gd name="T82" fmla="*/ 429 w 3389"/>
                <a:gd name="T83" fmla="*/ 2806 h 3373"/>
                <a:gd name="T84" fmla="*/ 199 w 3389"/>
                <a:gd name="T85" fmla="*/ 2479 h 3373"/>
                <a:gd name="T86" fmla="*/ 52 w 3389"/>
                <a:gd name="T87" fmla="*/ 2101 h 3373"/>
                <a:gd name="T88" fmla="*/ 0 w 3389"/>
                <a:gd name="T89" fmla="*/ 1686 h 3373"/>
                <a:gd name="T90" fmla="*/ 30 w 3389"/>
                <a:gd name="T91" fmla="*/ 1372 h 3373"/>
                <a:gd name="T92" fmla="*/ 154 w 3389"/>
                <a:gd name="T93" fmla="*/ 985 h 3373"/>
                <a:gd name="T94" fmla="*/ 364 w 3389"/>
                <a:gd name="T95" fmla="*/ 643 h 3373"/>
                <a:gd name="T96" fmla="*/ 646 w 3389"/>
                <a:gd name="T97" fmla="*/ 361 h 3373"/>
                <a:gd name="T98" fmla="*/ 989 w 3389"/>
                <a:gd name="T99" fmla="*/ 153 h 3373"/>
                <a:gd name="T100" fmla="*/ 1379 w 3389"/>
                <a:gd name="T101" fmla="*/ 28 h 3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89" h="3373">
                  <a:moveTo>
                    <a:pt x="1695" y="130"/>
                  </a:moveTo>
                  <a:lnTo>
                    <a:pt x="1592" y="133"/>
                  </a:lnTo>
                  <a:lnTo>
                    <a:pt x="1491" y="142"/>
                  </a:lnTo>
                  <a:lnTo>
                    <a:pt x="1393" y="158"/>
                  </a:lnTo>
                  <a:lnTo>
                    <a:pt x="1295" y="180"/>
                  </a:lnTo>
                  <a:lnTo>
                    <a:pt x="1201" y="209"/>
                  </a:lnTo>
                  <a:lnTo>
                    <a:pt x="1109" y="243"/>
                  </a:lnTo>
                  <a:lnTo>
                    <a:pt x="1020" y="282"/>
                  </a:lnTo>
                  <a:lnTo>
                    <a:pt x="934" y="326"/>
                  </a:lnTo>
                  <a:lnTo>
                    <a:pt x="851" y="376"/>
                  </a:lnTo>
                  <a:lnTo>
                    <a:pt x="772" y="430"/>
                  </a:lnTo>
                  <a:lnTo>
                    <a:pt x="696" y="489"/>
                  </a:lnTo>
                  <a:lnTo>
                    <a:pt x="624" y="552"/>
                  </a:lnTo>
                  <a:lnTo>
                    <a:pt x="556" y="620"/>
                  </a:lnTo>
                  <a:lnTo>
                    <a:pt x="492" y="692"/>
                  </a:lnTo>
                  <a:lnTo>
                    <a:pt x="433" y="767"/>
                  </a:lnTo>
                  <a:lnTo>
                    <a:pt x="379" y="846"/>
                  </a:lnTo>
                  <a:lnTo>
                    <a:pt x="329" y="929"/>
                  </a:lnTo>
                  <a:lnTo>
                    <a:pt x="284" y="1014"/>
                  </a:lnTo>
                  <a:lnTo>
                    <a:pt x="244" y="1103"/>
                  </a:lnTo>
                  <a:lnTo>
                    <a:pt x="211" y="1195"/>
                  </a:lnTo>
                  <a:lnTo>
                    <a:pt x="183" y="1289"/>
                  </a:lnTo>
                  <a:lnTo>
                    <a:pt x="160" y="1385"/>
                  </a:lnTo>
                  <a:lnTo>
                    <a:pt x="144" y="1483"/>
                  </a:lnTo>
                  <a:lnTo>
                    <a:pt x="134" y="1584"/>
                  </a:lnTo>
                  <a:lnTo>
                    <a:pt x="130" y="1686"/>
                  </a:lnTo>
                  <a:lnTo>
                    <a:pt x="134" y="1789"/>
                  </a:lnTo>
                  <a:lnTo>
                    <a:pt x="144" y="1889"/>
                  </a:lnTo>
                  <a:lnTo>
                    <a:pt x="160" y="1987"/>
                  </a:lnTo>
                  <a:lnTo>
                    <a:pt x="183" y="2084"/>
                  </a:lnTo>
                  <a:lnTo>
                    <a:pt x="211" y="2178"/>
                  </a:lnTo>
                  <a:lnTo>
                    <a:pt x="244" y="2269"/>
                  </a:lnTo>
                  <a:lnTo>
                    <a:pt x="284" y="2358"/>
                  </a:lnTo>
                  <a:lnTo>
                    <a:pt x="329" y="2444"/>
                  </a:lnTo>
                  <a:lnTo>
                    <a:pt x="379" y="2526"/>
                  </a:lnTo>
                  <a:lnTo>
                    <a:pt x="433" y="2605"/>
                  </a:lnTo>
                  <a:lnTo>
                    <a:pt x="492" y="2681"/>
                  </a:lnTo>
                  <a:lnTo>
                    <a:pt x="556" y="2752"/>
                  </a:lnTo>
                  <a:lnTo>
                    <a:pt x="624" y="2820"/>
                  </a:lnTo>
                  <a:lnTo>
                    <a:pt x="696" y="2883"/>
                  </a:lnTo>
                  <a:lnTo>
                    <a:pt x="772" y="2943"/>
                  </a:lnTo>
                  <a:lnTo>
                    <a:pt x="851" y="2996"/>
                  </a:lnTo>
                  <a:lnTo>
                    <a:pt x="934" y="3046"/>
                  </a:lnTo>
                  <a:lnTo>
                    <a:pt x="1020" y="3091"/>
                  </a:lnTo>
                  <a:lnTo>
                    <a:pt x="1109" y="3130"/>
                  </a:lnTo>
                  <a:lnTo>
                    <a:pt x="1201" y="3163"/>
                  </a:lnTo>
                  <a:lnTo>
                    <a:pt x="1295" y="3192"/>
                  </a:lnTo>
                  <a:lnTo>
                    <a:pt x="1393" y="3214"/>
                  </a:lnTo>
                  <a:lnTo>
                    <a:pt x="1491" y="3230"/>
                  </a:lnTo>
                  <a:lnTo>
                    <a:pt x="1592" y="3239"/>
                  </a:lnTo>
                  <a:lnTo>
                    <a:pt x="1695" y="3243"/>
                  </a:lnTo>
                  <a:lnTo>
                    <a:pt x="1797" y="3239"/>
                  </a:lnTo>
                  <a:lnTo>
                    <a:pt x="1899" y="3230"/>
                  </a:lnTo>
                  <a:lnTo>
                    <a:pt x="1998" y="3214"/>
                  </a:lnTo>
                  <a:lnTo>
                    <a:pt x="2094" y="3192"/>
                  </a:lnTo>
                  <a:lnTo>
                    <a:pt x="2189" y="3163"/>
                  </a:lnTo>
                  <a:lnTo>
                    <a:pt x="2280" y="3130"/>
                  </a:lnTo>
                  <a:lnTo>
                    <a:pt x="2369" y="3091"/>
                  </a:lnTo>
                  <a:lnTo>
                    <a:pt x="2455" y="3046"/>
                  </a:lnTo>
                  <a:lnTo>
                    <a:pt x="2538" y="2996"/>
                  </a:lnTo>
                  <a:lnTo>
                    <a:pt x="2617" y="2943"/>
                  </a:lnTo>
                  <a:lnTo>
                    <a:pt x="2694" y="2883"/>
                  </a:lnTo>
                  <a:lnTo>
                    <a:pt x="2766" y="2820"/>
                  </a:lnTo>
                  <a:lnTo>
                    <a:pt x="2834" y="2752"/>
                  </a:lnTo>
                  <a:lnTo>
                    <a:pt x="2898" y="2681"/>
                  </a:lnTo>
                  <a:lnTo>
                    <a:pt x="2956" y="2605"/>
                  </a:lnTo>
                  <a:lnTo>
                    <a:pt x="3011" y="2526"/>
                  </a:lnTo>
                  <a:lnTo>
                    <a:pt x="3061" y="2444"/>
                  </a:lnTo>
                  <a:lnTo>
                    <a:pt x="3106" y="2358"/>
                  </a:lnTo>
                  <a:lnTo>
                    <a:pt x="3145" y="2269"/>
                  </a:lnTo>
                  <a:lnTo>
                    <a:pt x="3179" y="2178"/>
                  </a:lnTo>
                  <a:lnTo>
                    <a:pt x="3207" y="2084"/>
                  </a:lnTo>
                  <a:lnTo>
                    <a:pt x="3229" y="1987"/>
                  </a:lnTo>
                  <a:lnTo>
                    <a:pt x="3246" y="1889"/>
                  </a:lnTo>
                  <a:lnTo>
                    <a:pt x="3255" y="1789"/>
                  </a:lnTo>
                  <a:lnTo>
                    <a:pt x="3259" y="1686"/>
                  </a:lnTo>
                  <a:lnTo>
                    <a:pt x="3255" y="1584"/>
                  </a:lnTo>
                  <a:lnTo>
                    <a:pt x="3246" y="1483"/>
                  </a:lnTo>
                  <a:lnTo>
                    <a:pt x="3229" y="1385"/>
                  </a:lnTo>
                  <a:lnTo>
                    <a:pt x="3207" y="1289"/>
                  </a:lnTo>
                  <a:lnTo>
                    <a:pt x="3179" y="1195"/>
                  </a:lnTo>
                  <a:lnTo>
                    <a:pt x="3145" y="1103"/>
                  </a:lnTo>
                  <a:lnTo>
                    <a:pt x="3106" y="1014"/>
                  </a:lnTo>
                  <a:lnTo>
                    <a:pt x="3061" y="929"/>
                  </a:lnTo>
                  <a:lnTo>
                    <a:pt x="3011" y="846"/>
                  </a:lnTo>
                  <a:lnTo>
                    <a:pt x="2956" y="767"/>
                  </a:lnTo>
                  <a:lnTo>
                    <a:pt x="2898" y="692"/>
                  </a:lnTo>
                  <a:lnTo>
                    <a:pt x="2834" y="620"/>
                  </a:lnTo>
                  <a:lnTo>
                    <a:pt x="2766" y="552"/>
                  </a:lnTo>
                  <a:lnTo>
                    <a:pt x="2694" y="489"/>
                  </a:lnTo>
                  <a:lnTo>
                    <a:pt x="2617" y="430"/>
                  </a:lnTo>
                  <a:lnTo>
                    <a:pt x="2538" y="376"/>
                  </a:lnTo>
                  <a:lnTo>
                    <a:pt x="2455" y="326"/>
                  </a:lnTo>
                  <a:lnTo>
                    <a:pt x="2369" y="282"/>
                  </a:lnTo>
                  <a:lnTo>
                    <a:pt x="2280" y="243"/>
                  </a:lnTo>
                  <a:lnTo>
                    <a:pt x="2189" y="209"/>
                  </a:lnTo>
                  <a:lnTo>
                    <a:pt x="2094" y="180"/>
                  </a:lnTo>
                  <a:lnTo>
                    <a:pt x="1998" y="158"/>
                  </a:lnTo>
                  <a:lnTo>
                    <a:pt x="1899" y="142"/>
                  </a:lnTo>
                  <a:lnTo>
                    <a:pt x="1797" y="133"/>
                  </a:lnTo>
                  <a:lnTo>
                    <a:pt x="1695" y="130"/>
                  </a:lnTo>
                  <a:close/>
                  <a:moveTo>
                    <a:pt x="1695" y="0"/>
                  </a:moveTo>
                  <a:lnTo>
                    <a:pt x="1802" y="3"/>
                  </a:lnTo>
                  <a:lnTo>
                    <a:pt x="1907" y="12"/>
                  </a:lnTo>
                  <a:lnTo>
                    <a:pt x="2010" y="28"/>
                  </a:lnTo>
                  <a:lnTo>
                    <a:pt x="2111" y="52"/>
                  </a:lnTo>
                  <a:lnTo>
                    <a:pt x="2210" y="79"/>
                  </a:lnTo>
                  <a:lnTo>
                    <a:pt x="2306" y="113"/>
                  </a:lnTo>
                  <a:lnTo>
                    <a:pt x="2400" y="153"/>
                  </a:lnTo>
                  <a:lnTo>
                    <a:pt x="2491" y="197"/>
                  </a:lnTo>
                  <a:lnTo>
                    <a:pt x="2578" y="247"/>
                  </a:lnTo>
                  <a:lnTo>
                    <a:pt x="2662" y="302"/>
                  </a:lnTo>
                  <a:lnTo>
                    <a:pt x="2743" y="361"/>
                  </a:lnTo>
                  <a:lnTo>
                    <a:pt x="2819" y="426"/>
                  </a:lnTo>
                  <a:lnTo>
                    <a:pt x="2892" y="494"/>
                  </a:lnTo>
                  <a:lnTo>
                    <a:pt x="2961" y="566"/>
                  </a:lnTo>
                  <a:lnTo>
                    <a:pt x="3025" y="643"/>
                  </a:lnTo>
                  <a:lnTo>
                    <a:pt x="3086" y="724"/>
                  </a:lnTo>
                  <a:lnTo>
                    <a:pt x="3141" y="807"/>
                  </a:lnTo>
                  <a:lnTo>
                    <a:pt x="3191" y="894"/>
                  </a:lnTo>
                  <a:lnTo>
                    <a:pt x="3235" y="985"/>
                  </a:lnTo>
                  <a:lnTo>
                    <a:pt x="3274" y="1078"/>
                  </a:lnTo>
                  <a:lnTo>
                    <a:pt x="3309" y="1173"/>
                  </a:lnTo>
                  <a:lnTo>
                    <a:pt x="3337" y="1271"/>
                  </a:lnTo>
                  <a:lnTo>
                    <a:pt x="3359" y="1372"/>
                  </a:lnTo>
                  <a:lnTo>
                    <a:pt x="3376" y="1475"/>
                  </a:lnTo>
                  <a:lnTo>
                    <a:pt x="3386" y="1579"/>
                  </a:lnTo>
                  <a:lnTo>
                    <a:pt x="3389" y="1686"/>
                  </a:lnTo>
                  <a:lnTo>
                    <a:pt x="3386" y="1793"/>
                  </a:lnTo>
                  <a:lnTo>
                    <a:pt x="3376" y="1898"/>
                  </a:lnTo>
                  <a:lnTo>
                    <a:pt x="3359" y="2000"/>
                  </a:lnTo>
                  <a:lnTo>
                    <a:pt x="3337" y="2101"/>
                  </a:lnTo>
                  <a:lnTo>
                    <a:pt x="3309" y="2200"/>
                  </a:lnTo>
                  <a:lnTo>
                    <a:pt x="3274" y="2295"/>
                  </a:lnTo>
                  <a:lnTo>
                    <a:pt x="3235" y="2389"/>
                  </a:lnTo>
                  <a:lnTo>
                    <a:pt x="3191" y="2479"/>
                  </a:lnTo>
                  <a:lnTo>
                    <a:pt x="3141" y="2565"/>
                  </a:lnTo>
                  <a:lnTo>
                    <a:pt x="3086" y="2649"/>
                  </a:lnTo>
                  <a:lnTo>
                    <a:pt x="3025" y="2729"/>
                  </a:lnTo>
                  <a:lnTo>
                    <a:pt x="2961" y="2806"/>
                  </a:lnTo>
                  <a:lnTo>
                    <a:pt x="2892" y="2878"/>
                  </a:lnTo>
                  <a:lnTo>
                    <a:pt x="2819" y="2947"/>
                  </a:lnTo>
                  <a:lnTo>
                    <a:pt x="2743" y="3011"/>
                  </a:lnTo>
                  <a:lnTo>
                    <a:pt x="2662" y="3070"/>
                  </a:lnTo>
                  <a:lnTo>
                    <a:pt x="2578" y="3125"/>
                  </a:lnTo>
                  <a:lnTo>
                    <a:pt x="2491" y="3175"/>
                  </a:lnTo>
                  <a:lnTo>
                    <a:pt x="2400" y="3219"/>
                  </a:lnTo>
                  <a:lnTo>
                    <a:pt x="2306" y="3260"/>
                  </a:lnTo>
                  <a:lnTo>
                    <a:pt x="2210" y="3293"/>
                  </a:lnTo>
                  <a:lnTo>
                    <a:pt x="2111" y="3322"/>
                  </a:lnTo>
                  <a:lnTo>
                    <a:pt x="2010" y="3344"/>
                  </a:lnTo>
                  <a:lnTo>
                    <a:pt x="1907" y="3360"/>
                  </a:lnTo>
                  <a:lnTo>
                    <a:pt x="1802" y="3369"/>
                  </a:lnTo>
                  <a:lnTo>
                    <a:pt x="1695" y="3373"/>
                  </a:lnTo>
                  <a:lnTo>
                    <a:pt x="1588" y="3369"/>
                  </a:lnTo>
                  <a:lnTo>
                    <a:pt x="1483" y="3360"/>
                  </a:lnTo>
                  <a:lnTo>
                    <a:pt x="1379" y="3344"/>
                  </a:lnTo>
                  <a:lnTo>
                    <a:pt x="1278" y="3322"/>
                  </a:lnTo>
                  <a:lnTo>
                    <a:pt x="1179" y="3293"/>
                  </a:lnTo>
                  <a:lnTo>
                    <a:pt x="1083" y="3260"/>
                  </a:lnTo>
                  <a:lnTo>
                    <a:pt x="989" y="3219"/>
                  </a:lnTo>
                  <a:lnTo>
                    <a:pt x="899" y="3175"/>
                  </a:lnTo>
                  <a:lnTo>
                    <a:pt x="812" y="3125"/>
                  </a:lnTo>
                  <a:lnTo>
                    <a:pt x="727" y="3070"/>
                  </a:lnTo>
                  <a:lnTo>
                    <a:pt x="646" y="3011"/>
                  </a:lnTo>
                  <a:lnTo>
                    <a:pt x="570" y="2947"/>
                  </a:lnTo>
                  <a:lnTo>
                    <a:pt x="497" y="2878"/>
                  </a:lnTo>
                  <a:lnTo>
                    <a:pt x="429" y="2806"/>
                  </a:lnTo>
                  <a:lnTo>
                    <a:pt x="364" y="2729"/>
                  </a:lnTo>
                  <a:lnTo>
                    <a:pt x="305" y="2649"/>
                  </a:lnTo>
                  <a:lnTo>
                    <a:pt x="249" y="2565"/>
                  </a:lnTo>
                  <a:lnTo>
                    <a:pt x="199" y="2479"/>
                  </a:lnTo>
                  <a:lnTo>
                    <a:pt x="154" y="2389"/>
                  </a:lnTo>
                  <a:lnTo>
                    <a:pt x="115" y="2295"/>
                  </a:lnTo>
                  <a:lnTo>
                    <a:pt x="81" y="2200"/>
                  </a:lnTo>
                  <a:lnTo>
                    <a:pt x="52" y="2101"/>
                  </a:lnTo>
                  <a:lnTo>
                    <a:pt x="30" y="2000"/>
                  </a:lnTo>
                  <a:lnTo>
                    <a:pt x="14" y="1898"/>
                  </a:lnTo>
                  <a:lnTo>
                    <a:pt x="4" y="1793"/>
                  </a:lnTo>
                  <a:lnTo>
                    <a:pt x="0" y="1686"/>
                  </a:lnTo>
                  <a:lnTo>
                    <a:pt x="0" y="1686"/>
                  </a:lnTo>
                  <a:lnTo>
                    <a:pt x="4" y="1579"/>
                  </a:lnTo>
                  <a:lnTo>
                    <a:pt x="14" y="1475"/>
                  </a:lnTo>
                  <a:lnTo>
                    <a:pt x="30" y="1372"/>
                  </a:lnTo>
                  <a:lnTo>
                    <a:pt x="52" y="1271"/>
                  </a:lnTo>
                  <a:lnTo>
                    <a:pt x="81" y="1173"/>
                  </a:lnTo>
                  <a:lnTo>
                    <a:pt x="115" y="1078"/>
                  </a:lnTo>
                  <a:lnTo>
                    <a:pt x="154" y="985"/>
                  </a:lnTo>
                  <a:lnTo>
                    <a:pt x="199" y="894"/>
                  </a:lnTo>
                  <a:lnTo>
                    <a:pt x="249" y="807"/>
                  </a:lnTo>
                  <a:lnTo>
                    <a:pt x="305" y="724"/>
                  </a:lnTo>
                  <a:lnTo>
                    <a:pt x="364" y="643"/>
                  </a:lnTo>
                  <a:lnTo>
                    <a:pt x="429" y="566"/>
                  </a:lnTo>
                  <a:lnTo>
                    <a:pt x="497" y="494"/>
                  </a:lnTo>
                  <a:lnTo>
                    <a:pt x="570" y="426"/>
                  </a:lnTo>
                  <a:lnTo>
                    <a:pt x="646" y="361"/>
                  </a:lnTo>
                  <a:lnTo>
                    <a:pt x="727" y="302"/>
                  </a:lnTo>
                  <a:lnTo>
                    <a:pt x="812" y="247"/>
                  </a:lnTo>
                  <a:lnTo>
                    <a:pt x="899" y="197"/>
                  </a:lnTo>
                  <a:lnTo>
                    <a:pt x="989" y="153"/>
                  </a:lnTo>
                  <a:lnTo>
                    <a:pt x="1083" y="113"/>
                  </a:lnTo>
                  <a:lnTo>
                    <a:pt x="1179" y="79"/>
                  </a:lnTo>
                  <a:lnTo>
                    <a:pt x="1278" y="52"/>
                  </a:lnTo>
                  <a:lnTo>
                    <a:pt x="1379" y="28"/>
                  </a:lnTo>
                  <a:lnTo>
                    <a:pt x="1483" y="12"/>
                  </a:lnTo>
                  <a:lnTo>
                    <a:pt x="1588" y="3"/>
                  </a:lnTo>
                  <a:lnTo>
                    <a:pt x="16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520">
              <a:extLst>
                <a:ext uri="{FF2B5EF4-FFF2-40B4-BE49-F238E27FC236}">
                  <a16:creationId xmlns:a16="http://schemas.microsoft.com/office/drawing/2014/main" id="{17F28D1D-D438-4EAA-8546-F1014A443F79}"/>
                </a:ext>
              </a:extLst>
            </p:cNvPr>
            <p:cNvSpPr>
              <a:spLocks/>
            </p:cNvSpPr>
            <p:nvPr/>
          </p:nvSpPr>
          <p:spPr bwMode="auto">
            <a:xfrm>
              <a:off x="814388" y="4403725"/>
              <a:ext cx="263525" cy="187325"/>
            </a:xfrm>
            <a:custGeom>
              <a:avLst/>
              <a:gdLst>
                <a:gd name="T0" fmla="*/ 1756 w 1825"/>
                <a:gd name="T1" fmla="*/ 0 h 1298"/>
                <a:gd name="T2" fmla="*/ 1773 w 1825"/>
                <a:gd name="T3" fmla="*/ 1 h 1298"/>
                <a:gd name="T4" fmla="*/ 1789 w 1825"/>
                <a:gd name="T5" fmla="*/ 6 h 1298"/>
                <a:gd name="T6" fmla="*/ 1803 w 1825"/>
                <a:gd name="T7" fmla="*/ 16 h 1298"/>
                <a:gd name="T8" fmla="*/ 1814 w 1825"/>
                <a:gd name="T9" fmla="*/ 30 h 1298"/>
                <a:gd name="T10" fmla="*/ 1822 w 1825"/>
                <a:gd name="T11" fmla="*/ 44 h 1298"/>
                <a:gd name="T12" fmla="*/ 1825 w 1825"/>
                <a:gd name="T13" fmla="*/ 60 h 1298"/>
                <a:gd name="T14" fmla="*/ 1824 w 1825"/>
                <a:gd name="T15" fmla="*/ 77 h 1298"/>
                <a:gd name="T16" fmla="*/ 1818 w 1825"/>
                <a:gd name="T17" fmla="*/ 93 h 1298"/>
                <a:gd name="T18" fmla="*/ 1809 w 1825"/>
                <a:gd name="T19" fmla="*/ 108 h 1298"/>
                <a:gd name="T20" fmla="*/ 767 w 1825"/>
                <a:gd name="T21" fmla="*/ 1275 h 1298"/>
                <a:gd name="T22" fmla="*/ 752 w 1825"/>
                <a:gd name="T23" fmla="*/ 1287 h 1298"/>
                <a:gd name="T24" fmla="*/ 735 w 1825"/>
                <a:gd name="T25" fmla="*/ 1294 h 1298"/>
                <a:gd name="T26" fmla="*/ 717 w 1825"/>
                <a:gd name="T27" fmla="*/ 1298 h 1298"/>
                <a:gd name="T28" fmla="*/ 703 w 1825"/>
                <a:gd name="T29" fmla="*/ 1295 h 1298"/>
                <a:gd name="T30" fmla="*/ 689 w 1825"/>
                <a:gd name="T31" fmla="*/ 1291 h 1298"/>
                <a:gd name="T32" fmla="*/ 676 w 1825"/>
                <a:gd name="T33" fmla="*/ 1283 h 1298"/>
                <a:gd name="T34" fmla="*/ 25 w 1825"/>
                <a:gd name="T35" fmla="*/ 764 h 1298"/>
                <a:gd name="T36" fmla="*/ 13 w 1825"/>
                <a:gd name="T37" fmla="*/ 751 h 1298"/>
                <a:gd name="T38" fmla="*/ 4 w 1825"/>
                <a:gd name="T39" fmla="*/ 736 h 1298"/>
                <a:gd name="T40" fmla="*/ 0 w 1825"/>
                <a:gd name="T41" fmla="*/ 721 h 1298"/>
                <a:gd name="T42" fmla="*/ 1 w 1825"/>
                <a:gd name="T43" fmla="*/ 704 h 1298"/>
                <a:gd name="T44" fmla="*/ 6 w 1825"/>
                <a:gd name="T45" fmla="*/ 688 h 1298"/>
                <a:gd name="T46" fmla="*/ 14 w 1825"/>
                <a:gd name="T47" fmla="*/ 673 h 1298"/>
                <a:gd name="T48" fmla="*/ 27 w 1825"/>
                <a:gd name="T49" fmla="*/ 660 h 1298"/>
                <a:gd name="T50" fmla="*/ 42 w 1825"/>
                <a:gd name="T51" fmla="*/ 653 h 1298"/>
                <a:gd name="T52" fmla="*/ 59 w 1825"/>
                <a:gd name="T53" fmla="*/ 649 h 1298"/>
                <a:gd name="T54" fmla="*/ 75 w 1825"/>
                <a:gd name="T55" fmla="*/ 649 h 1298"/>
                <a:gd name="T56" fmla="*/ 91 w 1825"/>
                <a:gd name="T57" fmla="*/ 654 h 1298"/>
                <a:gd name="T58" fmla="*/ 106 w 1825"/>
                <a:gd name="T59" fmla="*/ 662 h 1298"/>
                <a:gd name="T60" fmla="*/ 709 w 1825"/>
                <a:gd name="T61" fmla="*/ 1143 h 1298"/>
                <a:gd name="T62" fmla="*/ 1711 w 1825"/>
                <a:gd name="T63" fmla="*/ 21 h 1298"/>
                <a:gd name="T64" fmla="*/ 1724 w 1825"/>
                <a:gd name="T65" fmla="*/ 11 h 1298"/>
                <a:gd name="T66" fmla="*/ 1740 w 1825"/>
                <a:gd name="T67" fmla="*/ 3 h 1298"/>
                <a:gd name="T68" fmla="*/ 1756 w 1825"/>
                <a:gd name="T69" fmla="*/ 0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25" h="1298">
                  <a:moveTo>
                    <a:pt x="1756" y="0"/>
                  </a:moveTo>
                  <a:lnTo>
                    <a:pt x="1773" y="1"/>
                  </a:lnTo>
                  <a:lnTo>
                    <a:pt x="1789" y="6"/>
                  </a:lnTo>
                  <a:lnTo>
                    <a:pt x="1803" y="16"/>
                  </a:lnTo>
                  <a:lnTo>
                    <a:pt x="1814" y="30"/>
                  </a:lnTo>
                  <a:lnTo>
                    <a:pt x="1822" y="44"/>
                  </a:lnTo>
                  <a:lnTo>
                    <a:pt x="1825" y="60"/>
                  </a:lnTo>
                  <a:lnTo>
                    <a:pt x="1824" y="77"/>
                  </a:lnTo>
                  <a:lnTo>
                    <a:pt x="1818" y="93"/>
                  </a:lnTo>
                  <a:lnTo>
                    <a:pt x="1809" y="108"/>
                  </a:lnTo>
                  <a:lnTo>
                    <a:pt x="767" y="1275"/>
                  </a:lnTo>
                  <a:lnTo>
                    <a:pt x="752" y="1287"/>
                  </a:lnTo>
                  <a:lnTo>
                    <a:pt x="735" y="1294"/>
                  </a:lnTo>
                  <a:lnTo>
                    <a:pt x="717" y="1298"/>
                  </a:lnTo>
                  <a:lnTo>
                    <a:pt x="703" y="1295"/>
                  </a:lnTo>
                  <a:lnTo>
                    <a:pt x="689" y="1291"/>
                  </a:lnTo>
                  <a:lnTo>
                    <a:pt x="676" y="1283"/>
                  </a:lnTo>
                  <a:lnTo>
                    <a:pt x="25" y="764"/>
                  </a:lnTo>
                  <a:lnTo>
                    <a:pt x="13" y="751"/>
                  </a:lnTo>
                  <a:lnTo>
                    <a:pt x="4" y="736"/>
                  </a:lnTo>
                  <a:lnTo>
                    <a:pt x="0" y="721"/>
                  </a:lnTo>
                  <a:lnTo>
                    <a:pt x="1" y="704"/>
                  </a:lnTo>
                  <a:lnTo>
                    <a:pt x="6" y="688"/>
                  </a:lnTo>
                  <a:lnTo>
                    <a:pt x="14" y="673"/>
                  </a:lnTo>
                  <a:lnTo>
                    <a:pt x="27" y="660"/>
                  </a:lnTo>
                  <a:lnTo>
                    <a:pt x="42" y="653"/>
                  </a:lnTo>
                  <a:lnTo>
                    <a:pt x="59" y="649"/>
                  </a:lnTo>
                  <a:lnTo>
                    <a:pt x="75" y="649"/>
                  </a:lnTo>
                  <a:lnTo>
                    <a:pt x="91" y="654"/>
                  </a:lnTo>
                  <a:lnTo>
                    <a:pt x="106" y="662"/>
                  </a:lnTo>
                  <a:lnTo>
                    <a:pt x="709" y="1143"/>
                  </a:lnTo>
                  <a:lnTo>
                    <a:pt x="1711" y="21"/>
                  </a:lnTo>
                  <a:lnTo>
                    <a:pt x="1724" y="11"/>
                  </a:lnTo>
                  <a:lnTo>
                    <a:pt x="1740" y="3"/>
                  </a:lnTo>
                  <a:lnTo>
                    <a:pt x="17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482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500"/>
                            </p:stCondLst>
                            <p:childTnLst>
                              <p:par>
                                <p:cTn id="13" presetID="2" presetClass="entr" presetSubtype="4" accel="20000" decel="8000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p:cTn id="20" dur="500" fill="hold"/>
                                        <p:tgtEl>
                                          <p:spTgt spid="36"/>
                                        </p:tgtEl>
                                        <p:attrNameLst>
                                          <p:attrName>ppt_w</p:attrName>
                                        </p:attrNameLst>
                                      </p:cBhvr>
                                      <p:tavLst>
                                        <p:tav tm="0">
                                          <p:val>
                                            <p:fltVal val="0"/>
                                          </p:val>
                                        </p:tav>
                                        <p:tav tm="100000">
                                          <p:val>
                                            <p:strVal val="#ppt_w"/>
                                          </p:val>
                                        </p:tav>
                                      </p:tavLst>
                                    </p:anim>
                                    <p:anim calcmode="lin" valueType="num">
                                      <p:cBhvr>
                                        <p:cTn id="21" dur="500" fill="hold"/>
                                        <p:tgtEl>
                                          <p:spTgt spid="36"/>
                                        </p:tgtEl>
                                        <p:attrNameLst>
                                          <p:attrName>ppt_h</p:attrName>
                                        </p:attrNameLst>
                                      </p:cBhvr>
                                      <p:tavLst>
                                        <p:tav tm="0">
                                          <p:val>
                                            <p:fltVal val="0"/>
                                          </p:val>
                                        </p:tav>
                                        <p:tav tm="100000">
                                          <p:val>
                                            <p:strVal val="#ppt_h"/>
                                          </p:val>
                                        </p:tav>
                                      </p:tavLst>
                                    </p:anim>
                                    <p:animEffect transition="in" filter="fade">
                                      <p:cBhvr>
                                        <p:cTn id="22" dur="500"/>
                                        <p:tgtEl>
                                          <p:spTgt spid="3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1500"/>
                            </p:stCondLst>
                            <p:childTnLst>
                              <p:par>
                                <p:cTn id="27" presetID="2" presetClass="entr" presetSubtype="4" accel="20000" decel="8000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2" presetClass="entr" presetSubtype="2"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right)">
                                      <p:cBhvr>
                                        <p:cTn id="33" dur="500"/>
                                        <p:tgtEl>
                                          <p:spTgt spid="9"/>
                                        </p:tgtEl>
                                      </p:cBhvr>
                                    </p:animEffect>
                                  </p:childTnLst>
                                </p:cTn>
                              </p:par>
                            </p:childTnLst>
                          </p:cTn>
                        </p:par>
                        <p:par>
                          <p:cTn id="34" fill="hold">
                            <p:stCondLst>
                              <p:cond delay="2000"/>
                            </p:stCondLst>
                            <p:childTnLst>
                              <p:par>
                                <p:cTn id="35" presetID="2" presetClass="entr" presetSubtype="4" accel="20000" decel="8000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53" presetClass="entr" presetSubtype="16" fill="hold" nodeType="afterEffect">
                                  <p:stCondLst>
                                    <p:cond delay="0"/>
                                  </p:stCondLst>
                                  <p:childTnLst>
                                    <p:set>
                                      <p:cBhvr>
                                        <p:cTn id="41" dur="1" fill="hold">
                                          <p:stCondLst>
                                            <p:cond delay="0"/>
                                          </p:stCondLst>
                                        </p:cTn>
                                        <p:tgtEl>
                                          <p:spTgt spid="74"/>
                                        </p:tgtEl>
                                        <p:attrNameLst>
                                          <p:attrName>style.visibility</p:attrName>
                                        </p:attrNameLst>
                                      </p:cBhvr>
                                      <p:to>
                                        <p:strVal val="visible"/>
                                      </p:to>
                                    </p:set>
                                    <p:anim calcmode="lin" valueType="num">
                                      <p:cBhvr>
                                        <p:cTn id="42" dur="500" fill="hold"/>
                                        <p:tgtEl>
                                          <p:spTgt spid="74"/>
                                        </p:tgtEl>
                                        <p:attrNameLst>
                                          <p:attrName>ppt_w</p:attrName>
                                        </p:attrNameLst>
                                      </p:cBhvr>
                                      <p:tavLst>
                                        <p:tav tm="0">
                                          <p:val>
                                            <p:fltVal val="0"/>
                                          </p:val>
                                        </p:tav>
                                        <p:tav tm="100000">
                                          <p:val>
                                            <p:strVal val="#ppt_w"/>
                                          </p:val>
                                        </p:tav>
                                      </p:tavLst>
                                    </p:anim>
                                    <p:anim calcmode="lin" valueType="num">
                                      <p:cBhvr>
                                        <p:cTn id="43" dur="500" fill="hold"/>
                                        <p:tgtEl>
                                          <p:spTgt spid="74"/>
                                        </p:tgtEl>
                                        <p:attrNameLst>
                                          <p:attrName>ppt_h</p:attrName>
                                        </p:attrNameLst>
                                      </p:cBhvr>
                                      <p:tavLst>
                                        <p:tav tm="0">
                                          <p:val>
                                            <p:fltVal val="0"/>
                                          </p:val>
                                        </p:tav>
                                        <p:tav tm="100000">
                                          <p:val>
                                            <p:strVal val="#ppt_h"/>
                                          </p:val>
                                        </p:tav>
                                      </p:tavLst>
                                    </p:anim>
                                    <p:animEffect transition="in" filter="fade">
                                      <p:cBhvr>
                                        <p:cTn id="44" dur="500"/>
                                        <p:tgtEl>
                                          <p:spTgt spid="7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outdoor, building, green, light&#10;&#10;Description automatically generated">
            <a:extLst>
              <a:ext uri="{FF2B5EF4-FFF2-40B4-BE49-F238E27FC236}">
                <a16:creationId xmlns:a16="http://schemas.microsoft.com/office/drawing/2014/main" id="{4885E405-8694-4907-88A3-C6DFE9C9DDFC}"/>
              </a:ext>
            </a:extLst>
          </p:cNvPr>
          <p:cNvPicPr>
            <a:picLocks noChangeAspect="1"/>
          </p:cNvPicPr>
          <p:nvPr/>
        </p:nvPicPr>
        <p:blipFill>
          <a:blip r:embed="rId3" cstate="print">
            <a:alphaModFix amt="35000"/>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2" name="Text Placeholder 1">
            <a:extLst>
              <a:ext uri="{FF2B5EF4-FFF2-40B4-BE49-F238E27FC236}">
                <a16:creationId xmlns:a16="http://schemas.microsoft.com/office/drawing/2014/main" id="{735E6635-C9B5-404F-AF96-13DF5115ABF2}"/>
              </a:ext>
            </a:extLst>
          </p:cNvPr>
          <p:cNvSpPr txBox="1">
            <a:spLocks/>
          </p:cNvSpPr>
          <p:nvPr/>
        </p:nvSpPr>
        <p:spPr>
          <a:xfrm>
            <a:off x="381000" y="730530"/>
            <a:ext cx="8368363" cy="17325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100" dirty="0">
                <a:solidFill>
                  <a:srgbClr val="262626"/>
                </a:solidFill>
                <a:latin typeface="Roboto"/>
              </a:rPr>
              <a:t>5G Mobile Network Operators</a:t>
            </a:r>
            <a:endParaRPr kumimoji="0" lang="en-US" sz="1100" b="0" i="0" u="none" strike="noStrike" kern="1200" cap="none" spc="0" normalizeH="0" baseline="0" noProof="0" dirty="0">
              <a:ln>
                <a:noFill/>
              </a:ln>
              <a:solidFill>
                <a:srgbClr val="262626"/>
              </a:solidFill>
              <a:effectLst/>
              <a:uLnTx/>
              <a:uFillTx/>
              <a:latin typeface="Roboto"/>
              <a:ea typeface="+mn-ea"/>
            </a:endParaRPr>
          </a:p>
        </p:txBody>
      </p:sp>
      <p:sp>
        <p:nvSpPr>
          <p:cNvPr id="43" name="Title 2">
            <a:extLst>
              <a:ext uri="{FF2B5EF4-FFF2-40B4-BE49-F238E27FC236}">
                <a16:creationId xmlns:a16="http://schemas.microsoft.com/office/drawing/2014/main" id="{307E15A8-B2D5-4A8D-B5C7-0CC1F98E75D0}"/>
              </a:ext>
            </a:extLst>
          </p:cNvPr>
          <p:cNvSpPr>
            <a:spLocks noGrp="1"/>
          </p:cNvSpPr>
          <p:nvPr>
            <p:ph type="title"/>
          </p:nvPr>
        </p:nvSpPr>
        <p:spPr>
          <a:xfrm>
            <a:off x="381000" y="282611"/>
            <a:ext cx="8368363" cy="409459"/>
          </a:xfrm>
        </p:spPr>
        <p:txBody>
          <a:bodyPr/>
          <a:lstStyle/>
          <a:p>
            <a:pPr algn="ctr"/>
            <a:r>
              <a:rPr lang="en-US" sz="3000" dirty="0">
                <a:solidFill>
                  <a:schemeClr val="tx2"/>
                </a:solidFill>
              </a:rPr>
              <a:t>Network Security Principles for IOT</a:t>
            </a:r>
          </a:p>
        </p:txBody>
      </p:sp>
      <p:grpSp>
        <p:nvGrpSpPr>
          <p:cNvPr id="44" name="Group 43">
            <a:extLst>
              <a:ext uri="{FF2B5EF4-FFF2-40B4-BE49-F238E27FC236}">
                <a16:creationId xmlns:a16="http://schemas.microsoft.com/office/drawing/2014/main" id="{8115ACAD-4D54-4DA3-BD42-4282F7ACA645}"/>
              </a:ext>
            </a:extLst>
          </p:cNvPr>
          <p:cNvGrpSpPr/>
          <p:nvPr/>
        </p:nvGrpSpPr>
        <p:grpSpPr>
          <a:xfrm>
            <a:off x="393700" y="1198880"/>
            <a:ext cx="4051300" cy="1501140"/>
            <a:chOff x="393700" y="1104900"/>
            <a:chExt cx="4051300" cy="1689100"/>
          </a:xfrm>
        </p:grpSpPr>
        <p:sp>
          <p:nvSpPr>
            <p:cNvPr id="45" name="Rectangle 44">
              <a:extLst>
                <a:ext uri="{FF2B5EF4-FFF2-40B4-BE49-F238E27FC236}">
                  <a16:creationId xmlns:a16="http://schemas.microsoft.com/office/drawing/2014/main" id="{01EE0916-66AD-405A-A854-898C0AA97BE8}"/>
                </a:ext>
              </a:extLst>
            </p:cNvPr>
            <p:cNvSpPr/>
            <p:nvPr/>
          </p:nvSpPr>
          <p:spPr>
            <a:xfrm>
              <a:off x="393700" y="1104900"/>
              <a:ext cx="4051300" cy="168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46" name="Rectangle 45">
              <a:extLst>
                <a:ext uri="{FF2B5EF4-FFF2-40B4-BE49-F238E27FC236}">
                  <a16:creationId xmlns:a16="http://schemas.microsoft.com/office/drawing/2014/main" id="{BEF032EB-2C48-4DCD-887A-69CCE8CF79E8}"/>
                </a:ext>
              </a:extLst>
            </p:cNvPr>
            <p:cNvSpPr/>
            <p:nvPr/>
          </p:nvSpPr>
          <p:spPr>
            <a:xfrm>
              <a:off x="393700" y="1104900"/>
              <a:ext cx="977900" cy="1689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grpSp>
        <p:nvGrpSpPr>
          <p:cNvPr id="47" name="Group 46">
            <a:extLst>
              <a:ext uri="{FF2B5EF4-FFF2-40B4-BE49-F238E27FC236}">
                <a16:creationId xmlns:a16="http://schemas.microsoft.com/office/drawing/2014/main" id="{803D43AC-8D54-4014-A074-261B4598CC8A}"/>
              </a:ext>
            </a:extLst>
          </p:cNvPr>
          <p:cNvGrpSpPr/>
          <p:nvPr/>
        </p:nvGrpSpPr>
        <p:grpSpPr>
          <a:xfrm flipH="1">
            <a:off x="4698063" y="1198880"/>
            <a:ext cx="4051300" cy="1501140"/>
            <a:chOff x="393700" y="1104900"/>
            <a:chExt cx="4051300" cy="1689100"/>
          </a:xfrm>
        </p:grpSpPr>
        <p:sp>
          <p:nvSpPr>
            <p:cNvPr id="48" name="Rectangle 47">
              <a:extLst>
                <a:ext uri="{FF2B5EF4-FFF2-40B4-BE49-F238E27FC236}">
                  <a16:creationId xmlns:a16="http://schemas.microsoft.com/office/drawing/2014/main" id="{5C29555A-5EC4-4CDC-97F3-E59D438A272A}"/>
                </a:ext>
              </a:extLst>
            </p:cNvPr>
            <p:cNvSpPr/>
            <p:nvPr/>
          </p:nvSpPr>
          <p:spPr>
            <a:xfrm>
              <a:off x="393700" y="1104900"/>
              <a:ext cx="4051300" cy="168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49" name="Rectangle 48">
              <a:extLst>
                <a:ext uri="{FF2B5EF4-FFF2-40B4-BE49-F238E27FC236}">
                  <a16:creationId xmlns:a16="http://schemas.microsoft.com/office/drawing/2014/main" id="{10768B04-81A8-4DE4-A7A2-6201549B0C79}"/>
                </a:ext>
              </a:extLst>
            </p:cNvPr>
            <p:cNvSpPr/>
            <p:nvPr/>
          </p:nvSpPr>
          <p:spPr>
            <a:xfrm>
              <a:off x="393700" y="1104900"/>
              <a:ext cx="977900" cy="1689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grpSp>
        <p:nvGrpSpPr>
          <p:cNvPr id="50" name="Group 49">
            <a:extLst>
              <a:ext uri="{FF2B5EF4-FFF2-40B4-BE49-F238E27FC236}">
                <a16:creationId xmlns:a16="http://schemas.microsoft.com/office/drawing/2014/main" id="{31720136-95A1-474D-9F34-87020151C8B4}"/>
              </a:ext>
            </a:extLst>
          </p:cNvPr>
          <p:cNvGrpSpPr/>
          <p:nvPr/>
        </p:nvGrpSpPr>
        <p:grpSpPr>
          <a:xfrm>
            <a:off x="393700" y="2957830"/>
            <a:ext cx="4051300" cy="1501140"/>
            <a:chOff x="393700" y="1104900"/>
            <a:chExt cx="4051300" cy="1689100"/>
          </a:xfrm>
        </p:grpSpPr>
        <p:sp>
          <p:nvSpPr>
            <p:cNvPr id="51" name="Rectangle 50">
              <a:extLst>
                <a:ext uri="{FF2B5EF4-FFF2-40B4-BE49-F238E27FC236}">
                  <a16:creationId xmlns:a16="http://schemas.microsoft.com/office/drawing/2014/main" id="{BAFB3023-03FD-4AEE-B11E-CD36A438FED3}"/>
                </a:ext>
              </a:extLst>
            </p:cNvPr>
            <p:cNvSpPr/>
            <p:nvPr/>
          </p:nvSpPr>
          <p:spPr>
            <a:xfrm>
              <a:off x="393700" y="1104900"/>
              <a:ext cx="4051300" cy="168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52" name="Rectangle 51">
              <a:extLst>
                <a:ext uri="{FF2B5EF4-FFF2-40B4-BE49-F238E27FC236}">
                  <a16:creationId xmlns:a16="http://schemas.microsoft.com/office/drawing/2014/main" id="{B668BA21-58D8-41F6-BF1F-5343BADBCA07}"/>
                </a:ext>
              </a:extLst>
            </p:cNvPr>
            <p:cNvSpPr/>
            <p:nvPr/>
          </p:nvSpPr>
          <p:spPr>
            <a:xfrm>
              <a:off x="393700" y="1104900"/>
              <a:ext cx="977900" cy="1689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grpSp>
        <p:nvGrpSpPr>
          <p:cNvPr id="53" name="Group 52">
            <a:extLst>
              <a:ext uri="{FF2B5EF4-FFF2-40B4-BE49-F238E27FC236}">
                <a16:creationId xmlns:a16="http://schemas.microsoft.com/office/drawing/2014/main" id="{064E7AA2-1C9D-4195-8F0A-F97CC8C9455C}"/>
              </a:ext>
            </a:extLst>
          </p:cNvPr>
          <p:cNvGrpSpPr/>
          <p:nvPr/>
        </p:nvGrpSpPr>
        <p:grpSpPr>
          <a:xfrm flipH="1">
            <a:off x="4698063" y="2957830"/>
            <a:ext cx="4051300" cy="1501140"/>
            <a:chOff x="393700" y="1104900"/>
            <a:chExt cx="4051300" cy="1689100"/>
          </a:xfrm>
        </p:grpSpPr>
        <p:sp>
          <p:nvSpPr>
            <p:cNvPr id="54" name="Rectangle 53">
              <a:extLst>
                <a:ext uri="{FF2B5EF4-FFF2-40B4-BE49-F238E27FC236}">
                  <a16:creationId xmlns:a16="http://schemas.microsoft.com/office/drawing/2014/main" id="{D553136E-751B-4F53-8851-71B855B0509B}"/>
                </a:ext>
              </a:extLst>
            </p:cNvPr>
            <p:cNvSpPr/>
            <p:nvPr/>
          </p:nvSpPr>
          <p:spPr>
            <a:xfrm>
              <a:off x="393700" y="1104900"/>
              <a:ext cx="4051300" cy="1689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55" name="Rectangle 54">
              <a:extLst>
                <a:ext uri="{FF2B5EF4-FFF2-40B4-BE49-F238E27FC236}">
                  <a16:creationId xmlns:a16="http://schemas.microsoft.com/office/drawing/2014/main" id="{3BF4AC29-CF4F-42C9-B7D1-BF44872DE439}"/>
                </a:ext>
              </a:extLst>
            </p:cNvPr>
            <p:cNvSpPr/>
            <p:nvPr/>
          </p:nvSpPr>
          <p:spPr>
            <a:xfrm>
              <a:off x="393700" y="1104900"/>
              <a:ext cx="977900" cy="1689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sp>
        <p:nvSpPr>
          <p:cNvPr id="56" name="Inhaltsplatzhalter 4">
            <a:extLst>
              <a:ext uri="{FF2B5EF4-FFF2-40B4-BE49-F238E27FC236}">
                <a16:creationId xmlns:a16="http://schemas.microsoft.com/office/drawing/2014/main" id="{615845F3-FD89-4ABE-B035-B1C2B110B2C7}"/>
              </a:ext>
            </a:extLst>
          </p:cNvPr>
          <p:cNvSpPr txBox="1">
            <a:spLocks/>
          </p:cNvSpPr>
          <p:nvPr/>
        </p:nvSpPr>
        <p:spPr>
          <a:xfrm>
            <a:off x="1617081" y="1467267"/>
            <a:ext cx="1956388" cy="96436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127" rtl="0" eaLnBrk="1" fontAlgn="auto" latinLnBrk="0" hangingPunct="1">
              <a:lnSpc>
                <a:spcPct val="150000"/>
              </a:lnSpc>
              <a:spcBef>
                <a:spcPts val="0"/>
              </a:spcBef>
              <a:spcAft>
                <a:spcPts val="1000"/>
              </a:spcAft>
              <a:buClrTx/>
              <a:buSzTx/>
              <a:buFont typeface="Wingdings" panose="05000000000000000000" pitchFamily="2" charset="2"/>
              <a:buNone/>
              <a:tabLst/>
              <a:defRPr/>
            </a:pPr>
            <a:r>
              <a:rPr kumimoji="0" lang="en-US" sz="1600" b="0" i="0" u="none" strike="noStrike" kern="1200" cap="none" spc="0" normalizeH="0" baseline="0" noProof="0" dirty="0">
                <a:ln>
                  <a:noFill/>
                </a:ln>
                <a:solidFill>
                  <a:srgbClr val="53C3CB"/>
                </a:solidFill>
                <a:effectLst/>
                <a:uLnTx/>
                <a:uFillTx/>
                <a:latin typeface="Roboto"/>
                <a:ea typeface="+mn-ea"/>
              </a:rPr>
              <a:t>Identification &amp; Authentication</a:t>
            </a:r>
            <a:br>
              <a:rPr kumimoji="0" lang="en-US" sz="1600" b="0" i="0" u="none" strike="noStrike" kern="1200" cap="none" spc="0" normalizeH="0" baseline="0" noProof="0" dirty="0">
                <a:ln>
                  <a:noFill/>
                </a:ln>
                <a:solidFill>
                  <a:srgbClr val="53C3CB"/>
                </a:solidFill>
                <a:effectLst/>
                <a:uLnTx/>
                <a:uFillTx/>
                <a:latin typeface="Roboto"/>
                <a:ea typeface="+mn-ea"/>
              </a:rPr>
            </a:br>
            <a:r>
              <a:rPr lang="en-US" sz="1100" dirty="0">
                <a:solidFill>
                  <a:srgbClr val="262626"/>
                </a:solidFill>
                <a:latin typeface="Roboto"/>
              </a:rPr>
              <a:t>To enable service entities.</a:t>
            </a:r>
            <a:endParaRPr kumimoji="0" lang="en-US" sz="1100" b="0" i="0" u="none" strike="noStrike" kern="1200" cap="none" spc="0" normalizeH="0" baseline="0" noProof="0" dirty="0">
              <a:ln>
                <a:noFill/>
              </a:ln>
              <a:solidFill>
                <a:srgbClr val="262626"/>
              </a:solidFill>
              <a:effectLst/>
              <a:uLnTx/>
              <a:uFillTx/>
              <a:latin typeface="Roboto"/>
              <a:ea typeface="+mn-ea"/>
            </a:endParaRPr>
          </a:p>
        </p:txBody>
      </p:sp>
      <p:sp>
        <p:nvSpPr>
          <p:cNvPr id="57" name="Inhaltsplatzhalter 4">
            <a:extLst>
              <a:ext uri="{FF2B5EF4-FFF2-40B4-BE49-F238E27FC236}">
                <a16:creationId xmlns:a16="http://schemas.microsoft.com/office/drawing/2014/main" id="{14E36AE5-8E5E-4D06-B9FC-8F16AAD90F72}"/>
              </a:ext>
            </a:extLst>
          </p:cNvPr>
          <p:cNvSpPr txBox="1">
            <a:spLocks/>
          </p:cNvSpPr>
          <p:nvPr/>
        </p:nvSpPr>
        <p:spPr>
          <a:xfrm>
            <a:off x="5570531" y="1524976"/>
            <a:ext cx="1956388" cy="848950"/>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r" defTabSz="914127" rtl="0" eaLnBrk="1" fontAlgn="auto" latinLnBrk="0" hangingPunct="1">
              <a:lnSpc>
                <a:spcPct val="150000"/>
              </a:lnSpc>
              <a:spcBef>
                <a:spcPts val="0"/>
              </a:spcBef>
              <a:spcAft>
                <a:spcPts val="1000"/>
              </a:spcAft>
              <a:buClrTx/>
              <a:buSzTx/>
              <a:buFont typeface="Wingdings" panose="05000000000000000000" pitchFamily="2" charset="2"/>
              <a:buNone/>
              <a:tabLst/>
              <a:defRPr/>
            </a:pPr>
            <a:r>
              <a:rPr kumimoji="0" lang="en-US" sz="1600" b="0" i="0" u="none" strike="noStrike" kern="1200" cap="none" spc="0" normalizeH="0" baseline="0" noProof="0" dirty="0">
                <a:ln>
                  <a:noFill/>
                </a:ln>
                <a:solidFill>
                  <a:srgbClr val="3DB2C4"/>
                </a:solidFill>
                <a:effectLst/>
                <a:uLnTx/>
                <a:uFillTx/>
                <a:latin typeface="Roboto"/>
                <a:ea typeface="+mn-ea"/>
              </a:rPr>
              <a:t>Data</a:t>
            </a:r>
            <a:r>
              <a:rPr lang="en-US" sz="1600" dirty="0">
                <a:solidFill>
                  <a:srgbClr val="3DB2C4"/>
                </a:solidFill>
                <a:latin typeface="Roboto"/>
              </a:rPr>
              <a:t> Protection</a:t>
            </a:r>
            <a:br>
              <a:rPr kumimoji="0" lang="en-US" sz="1200" b="0" i="0" u="none" strike="noStrike" kern="1200" cap="none" spc="0" normalizeH="0" baseline="0" noProof="0" dirty="0">
                <a:ln>
                  <a:noFill/>
                </a:ln>
                <a:solidFill>
                  <a:srgbClr val="3DB2C4"/>
                </a:solidFill>
                <a:effectLst/>
                <a:uLnTx/>
                <a:uFillTx/>
                <a:latin typeface="Roboto"/>
                <a:ea typeface="+mn-ea"/>
              </a:rPr>
            </a:br>
            <a:r>
              <a:rPr lang="en-US" sz="1100" noProof="0" dirty="0">
                <a:solidFill>
                  <a:srgbClr val="262626"/>
                </a:solidFill>
                <a:latin typeface="Roboto"/>
              </a:rPr>
              <a:t>To guarantee security and privacy.</a:t>
            </a:r>
            <a:endParaRPr kumimoji="0" lang="en-US" sz="1100" b="0" i="0" u="none" strike="noStrike" kern="1200" cap="none" spc="0" normalizeH="0" baseline="0" noProof="0" dirty="0">
              <a:ln>
                <a:noFill/>
              </a:ln>
              <a:solidFill>
                <a:srgbClr val="262626"/>
              </a:solidFill>
              <a:effectLst/>
              <a:uLnTx/>
              <a:uFillTx/>
              <a:latin typeface="Roboto"/>
              <a:ea typeface="+mn-ea"/>
            </a:endParaRPr>
          </a:p>
        </p:txBody>
      </p:sp>
      <p:sp>
        <p:nvSpPr>
          <p:cNvPr id="58" name="Inhaltsplatzhalter 4">
            <a:extLst>
              <a:ext uri="{FF2B5EF4-FFF2-40B4-BE49-F238E27FC236}">
                <a16:creationId xmlns:a16="http://schemas.microsoft.com/office/drawing/2014/main" id="{0D2258AE-334D-4269-BA72-1589E2086B7D}"/>
              </a:ext>
            </a:extLst>
          </p:cNvPr>
          <p:cNvSpPr txBox="1">
            <a:spLocks/>
          </p:cNvSpPr>
          <p:nvPr/>
        </p:nvSpPr>
        <p:spPr>
          <a:xfrm>
            <a:off x="1617081" y="3410883"/>
            <a:ext cx="1956388" cy="595035"/>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127" rtl="0" eaLnBrk="1" fontAlgn="auto" latinLnBrk="0" hangingPunct="1">
              <a:lnSpc>
                <a:spcPct val="150000"/>
              </a:lnSpc>
              <a:spcBef>
                <a:spcPts val="0"/>
              </a:spcBef>
              <a:spcAft>
                <a:spcPts val="1000"/>
              </a:spcAft>
              <a:buClrTx/>
              <a:buSzTx/>
              <a:buFont typeface="Wingdings" panose="05000000000000000000" pitchFamily="2" charset="2"/>
              <a:buNone/>
              <a:tabLst/>
              <a:defRPr/>
            </a:pPr>
            <a:r>
              <a:rPr kumimoji="0" lang="en-US" sz="1600" b="0" i="0" u="none" strike="noStrike" kern="1200" cap="none" spc="0" normalizeH="0" baseline="0" noProof="0" dirty="0">
                <a:ln>
                  <a:noFill/>
                </a:ln>
                <a:solidFill>
                  <a:srgbClr val="1AA4BE"/>
                </a:solidFill>
                <a:effectLst/>
                <a:uLnTx/>
                <a:uFillTx/>
                <a:latin typeface="Roboto"/>
                <a:ea typeface="+mn-ea"/>
              </a:rPr>
              <a:t>Access Control</a:t>
            </a:r>
            <a:br>
              <a:rPr kumimoji="0" lang="en-US" sz="1200" b="0" i="0" u="none" strike="noStrike" kern="1200" cap="none" spc="0" normalizeH="0" baseline="0" noProof="0" dirty="0">
                <a:ln>
                  <a:noFill/>
                </a:ln>
                <a:solidFill>
                  <a:srgbClr val="3DB2C4"/>
                </a:solidFill>
                <a:effectLst/>
                <a:uLnTx/>
                <a:uFillTx/>
                <a:latin typeface="Roboto"/>
                <a:ea typeface="+mn-ea"/>
              </a:rPr>
            </a:br>
            <a:r>
              <a:rPr lang="en-US" sz="1100" noProof="0" dirty="0">
                <a:solidFill>
                  <a:srgbClr val="262626"/>
                </a:solidFill>
                <a:latin typeface="Roboto"/>
              </a:rPr>
              <a:t>To create the IoT Service.</a:t>
            </a:r>
            <a:endParaRPr kumimoji="0" lang="en-US" sz="1100" b="0" i="0" u="none" strike="noStrike" kern="1200" cap="none" spc="0" normalizeH="0" baseline="0" noProof="0" dirty="0">
              <a:ln>
                <a:noFill/>
              </a:ln>
              <a:solidFill>
                <a:srgbClr val="262626"/>
              </a:solidFill>
              <a:effectLst/>
              <a:uLnTx/>
              <a:uFillTx/>
              <a:latin typeface="Roboto"/>
              <a:ea typeface="+mn-ea"/>
            </a:endParaRPr>
          </a:p>
        </p:txBody>
      </p:sp>
      <p:sp>
        <p:nvSpPr>
          <p:cNvPr id="59" name="Inhaltsplatzhalter 4">
            <a:extLst>
              <a:ext uri="{FF2B5EF4-FFF2-40B4-BE49-F238E27FC236}">
                <a16:creationId xmlns:a16="http://schemas.microsoft.com/office/drawing/2014/main" id="{95A7D56F-862E-480A-AA86-E1DB89B08183}"/>
              </a:ext>
            </a:extLst>
          </p:cNvPr>
          <p:cNvSpPr txBox="1">
            <a:spLocks/>
          </p:cNvSpPr>
          <p:nvPr/>
        </p:nvSpPr>
        <p:spPr>
          <a:xfrm>
            <a:off x="5570531" y="3226217"/>
            <a:ext cx="1956388" cy="964367"/>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r" defTabSz="914127" rtl="0" eaLnBrk="1" fontAlgn="auto" latinLnBrk="0" hangingPunct="1">
              <a:lnSpc>
                <a:spcPct val="150000"/>
              </a:lnSpc>
              <a:spcBef>
                <a:spcPts val="0"/>
              </a:spcBef>
              <a:spcAft>
                <a:spcPts val="1000"/>
              </a:spcAft>
              <a:buClrTx/>
              <a:buSzTx/>
              <a:buFont typeface="Wingdings" panose="05000000000000000000" pitchFamily="2" charset="2"/>
              <a:buNone/>
              <a:tabLst/>
              <a:defRPr/>
            </a:pPr>
            <a:r>
              <a:rPr kumimoji="0" lang="en-US" sz="1600" b="0" i="0" u="none" strike="noStrike" kern="1200" cap="none" spc="0" normalizeH="0" baseline="0" noProof="0" dirty="0">
                <a:ln>
                  <a:noFill/>
                </a:ln>
                <a:solidFill>
                  <a:srgbClr val="0197B8"/>
                </a:solidFill>
                <a:effectLst/>
                <a:uLnTx/>
                <a:uFillTx/>
                <a:latin typeface="Roboto"/>
                <a:ea typeface="+mn-ea"/>
              </a:rPr>
              <a:t>Processes &amp; Mechanisms</a:t>
            </a:r>
            <a:br>
              <a:rPr kumimoji="0" lang="en-US" sz="1600" b="0" i="0" u="none" strike="noStrike" kern="1200" cap="none" spc="0" normalizeH="0" baseline="0" noProof="0" dirty="0">
                <a:ln>
                  <a:noFill/>
                </a:ln>
                <a:solidFill>
                  <a:srgbClr val="1AA4BE"/>
                </a:solidFill>
                <a:effectLst/>
                <a:uLnTx/>
                <a:uFillTx/>
                <a:latin typeface="Roboto"/>
                <a:ea typeface="+mn-ea"/>
              </a:rPr>
            </a:br>
            <a:r>
              <a:rPr kumimoji="0" lang="en-US" sz="1100" b="0" i="0" u="none" strike="noStrike" kern="1200" cap="none" spc="0" normalizeH="0" baseline="0" noProof="0" dirty="0">
                <a:ln>
                  <a:noFill/>
                </a:ln>
                <a:solidFill>
                  <a:srgbClr val="262626"/>
                </a:solidFill>
                <a:effectLst/>
                <a:uLnTx/>
                <a:uFillTx/>
                <a:latin typeface="Roboto"/>
                <a:ea typeface="+mn-ea"/>
              </a:rPr>
              <a:t>To guarantee</a:t>
            </a:r>
            <a:r>
              <a:rPr kumimoji="0" lang="en-US" sz="1100" b="0" i="0" u="none" strike="noStrike" kern="1200" cap="none" spc="0" normalizeH="0" noProof="0" dirty="0">
                <a:ln>
                  <a:noFill/>
                </a:ln>
                <a:solidFill>
                  <a:srgbClr val="262626"/>
                </a:solidFill>
                <a:effectLst/>
                <a:uLnTx/>
                <a:uFillTx/>
                <a:latin typeface="Roboto"/>
                <a:ea typeface="+mn-ea"/>
              </a:rPr>
              <a:t> availability.</a:t>
            </a:r>
            <a:endParaRPr kumimoji="0" lang="en-US" sz="1100" b="0" i="0" u="none" strike="noStrike" kern="1200" cap="none" spc="0" normalizeH="0" baseline="0" noProof="0" dirty="0">
              <a:ln>
                <a:noFill/>
              </a:ln>
              <a:solidFill>
                <a:srgbClr val="262626"/>
              </a:solidFill>
              <a:effectLst/>
              <a:uLnTx/>
              <a:uFillTx/>
              <a:latin typeface="Roboto"/>
              <a:ea typeface="+mn-ea"/>
            </a:endParaRPr>
          </a:p>
        </p:txBody>
      </p:sp>
      <p:grpSp>
        <p:nvGrpSpPr>
          <p:cNvPr id="60" name="Group 59">
            <a:extLst>
              <a:ext uri="{FF2B5EF4-FFF2-40B4-BE49-F238E27FC236}">
                <a16:creationId xmlns:a16="http://schemas.microsoft.com/office/drawing/2014/main" id="{A8194054-9FAB-40BD-B772-234C8AC53313}"/>
              </a:ext>
            </a:extLst>
          </p:cNvPr>
          <p:cNvGrpSpPr/>
          <p:nvPr/>
        </p:nvGrpSpPr>
        <p:grpSpPr>
          <a:xfrm>
            <a:off x="3641256" y="1898650"/>
            <a:ext cx="1860550" cy="1860550"/>
            <a:chOff x="3641256" y="1898650"/>
            <a:chExt cx="1860550" cy="1860550"/>
          </a:xfrm>
        </p:grpSpPr>
        <p:sp>
          <p:nvSpPr>
            <p:cNvPr id="61" name="Oval 60">
              <a:extLst>
                <a:ext uri="{FF2B5EF4-FFF2-40B4-BE49-F238E27FC236}">
                  <a16:creationId xmlns:a16="http://schemas.microsoft.com/office/drawing/2014/main" id="{7E42A743-4EE6-45E3-A1E2-0E56FCBB8F5E}"/>
                </a:ext>
              </a:extLst>
            </p:cNvPr>
            <p:cNvSpPr/>
            <p:nvPr/>
          </p:nvSpPr>
          <p:spPr>
            <a:xfrm>
              <a:off x="3641256" y="1898650"/>
              <a:ext cx="1860550" cy="18605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sp>
          <p:nvSpPr>
            <p:cNvPr id="62" name="Oval 61">
              <a:extLst>
                <a:ext uri="{FF2B5EF4-FFF2-40B4-BE49-F238E27FC236}">
                  <a16:creationId xmlns:a16="http://schemas.microsoft.com/office/drawing/2014/main" id="{9FCA2D00-E25B-40CB-BEFC-B1BBEFFAE1F7}"/>
                </a:ext>
              </a:extLst>
            </p:cNvPr>
            <p:cNvSpPr/>
            <p:nvPr/>
          </p:nvSpPr>
          <p:spPr>
            <a:xfrm>
              <a:off x="3791282" y="2048676"/>
              <a:ext cx="1560498" cy="156049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Roboto"/>
                <a:ea typeface="+mn-ea"/>
              </a:endParaRPr>
            </a:p>
          </p:txBody>
        </p:sp>
      </p:grpSp>
      <p:grpSp>
        <p:nvGrpSpPr>
          <p:cNvPr id="67" name="Group 66">
            <a:extLst>
              <a:ext uri="{FF2B5EF4-FFF2-40B4-BE49-F238E27FC236}">
                <a16:creationId xmlns:a16="http://schemas.microsoft.com/office/drawing/2014/main" id="{BF793493-6079-4FCE-9168-58617BE06A55}"/>
              </a:ext>
            </a:extLst>
          </p:cNvPr>
          <p:cNvGrpSpPr/>
          <p:nvPr/>
        </p:nvGrpSpPr>
        <p:grpSpPr>
          <a:xfrm>
            <a:off x="666302" y="1744903"/>
            <a:ext cx="432696" cy="409094"/>
            <a:chOff x="415925" y="3217863"/>
            <a:chExt cx="436563" cy="412750"/>
          </a:xfrm>
          <a:solidFill>
            <a:schemeClr val="bg1"/>
          </a:solidFill>
        </p:grpSpPr>
        <p:sp>
          <p:nvSpPr>
            <p:cNvPr id="68" name="Freeform 16">
              <a:extLst>
                <a:ext uri="{FF2B5EF4-FFF2-40B4-BE49-F238E27FC236}">
                  <a16:creationId xmlns:a16="http://schemas.microsoft.com/office/drawing/2014/main" id="{E00E07E2-FE8B-4D54-9BCB-072225966346}"/>
                </a:ext>
              </a:extLst>
            </p:cNvPr>
            <p:cNvSpPr>
              <a:spLocks noEditPoints="1"/>
            </p:cNvSpPr>
            <p:nvPr/>
          </p:nvSpPr>
          <p:spPr bwMode="auto">
            <a:xfrm>
              <a:off x="517525" y="3217863"/>
              <a:ext cx="233363" cy="231775"/>
            </a:xfrm>
            <a:custGeom>
              <a:avLst/>
              <a:gdLst>
                <a:gd name="T0" fmla="*/ 761 w 1768"/>
                <a:gd name="T1" fmla="*/ 241 h 1756"/>
                <a:gd name="T2" fmla="*/ 591 w 1768"/>
                <a:gd name="T3" fmla="*/ 299 h 1756"/>
                <a:gd name="T4" fmla="*/ 446 w 1768"/>
                <a:gd name="T5" fmla="*/ 399 h 1756"/>
                <a:gd name="T6" fmla="*/ 332 w 1768"/>
                <a:gd name="T7" fmla="*/ 534 h 1756"/>
                <a:gd name="T8" fmla="*/ 259 w 1768"/>
                <a:gd name="T9" fmla="*/ 696 h 1756"/>
                <a:gd name="T10" fmla="*/ 233 w 1768"/>
                <a:gd name="T11" fmla="*/ 877 h 1756"/>
                <a:gd name="T12" fmla="*/ 259 w 1768"/>
                <a:gd name="T13" fmla="*/ 1058 h 1756"/>
                <a:gd name="T14" fmla="*/ 332 w 1768"/>
                <a:gd name="T15" fmla="*/ 1219 h 1756"/>
                <a:gd name="T16" fmla="*/ 446 w 1768"/>
                <a:gd name="T17" fmla="*/ 1353 h 1756"/>
                <a:gd name="T18" fmla="*/ 591 w 1768"/>
                <a:gd name="T19" fmla="*/ 1453 h 1756"/>
                <a:gd name="T20" fmla="*/ 761 w 1768"/>
                <a:gd name="T21" fmla="*/ 1511 h 1756"/>
                <a:gd name="T22" fmla="*/ 946 w 1768"/>
                <a:gd name="T23" fmla="*/ 1520 h 1756"/>
                <a:gd name="T24" fmla="*/ 1124 w 1768"/>
                <a:gd name="T25" fmla="*/ 1478 h 1756"/>
                <a:gd name="T26" fmla="*/ 1278 w 1768"/>
                <a:gd name="T27" fmla="*/ 1391 h 1756"/>
                <a:gd name="T28" fmla="*/ 1403 w 1768"/>
                <a:gd name="T29" fmla="*/ 1267 h 1756"/>
                <a:gd name="T30" fmla="*/ 1489 w 1768"/>
                <a:gd name="T31" fmla="*/ 1114 h 1756"/>
                <a:gd name="T32" fmla="*/ 1533 w 1768"/>
                <a:gd name="T33" fmla="*/ 939 h 1756"/>
                <a:gd name="T34" fmla="*/ 1524 w 1768"/>
                <a:gd name="T35" fmla="*/ 754 h 1756"/>
                <a:gd name="T36" fmla="*/ 1465 w 1768"/>
                <a:gd name="T37" fmla="*/ 585 h 1756"/>
                <a:gd name="T38" fmla="*/ 1364 w 1768"/>
                <a:gd name="T39" fmla="*/ 440 h 1756"/>
                <a:gd name="T40" fmla="*/ 1229 w 1768"/>
                <a:gd name="T41" fmla="*/ 328 h 1756"/>
                <a:gd name="T42" fmla="*/ 1066 w 1768"/>
                <a:gd name="T43" fmla="*/ 255 h 1756"/>
                <a:gd name="T44" fmla="*/ 884 w 1768"/>
                <a:gd name="T45" fmla="*/ 229 h 1756"/>
                <a:gd name="T46" fmla="*/ 1028 w 1768"/>
                <a:gd name="T47" fmla="*/ 12 h 1756"/>
                <a:gd name="T48" fmla="*/ 1228 w 1768"/>
                <a:gd name="T49" fmla="*/ 69 h 1756"/>
                <a:gd name="T50" fmla="*/ 1407 w 1768"/>
                <a:gd name="T51" fmla="*/ 169 h 1756"/>
                <a:gd name="T52" fmla="*/ 1556 w 1768"/>
                <a:gd name="T53" fmla="*/ 305 h 1756"/>
                <a:gd name="T54" fmla="*/ 1670 w 1768"/>
                <a:gd name="T55" fmla="*/ 473 h 1756"/>
                <a:gd name="T56" fmla="*/ 1743 w 1768"/>
                <a:gd name="T57" fmla="*/ 666 h 1756"/>
                <a:gd name="T58" fmla="*/ 1768 w 1768"/>
                <a:gd name="T59" fmla="*/ 877 h 1756"/>
                <a:gd name="T60" fmla="*/ 1743 w 1768"/>
                <a:gd name="T61" fmla="*/ 1088 h 1756"/>
                <a:gd name="T62" fmla="*/ 1670 w 1768"/>
                <a:gd name="T63" fmla="*/ 1280 h 1756"/>
                <a:gd name="T64" fmla="*/ 1556 w 1768"/>
                <a:gd name="T65" fmla="*/ 1448 h 1756"/>
                <a:gd name="T66" fmla="*/ 1407 w 1768"/>
                <a:gd name="T67" fmla="*/ 1586 h 1756"/>
                <a:gd name="T68" fmla="*/ 1228 w 1768"/>
                <a:gd name="T69" fmla="*/ 1687 h 1756"/>
                <a:gd name="T70" fmla="*/ 1028 w 1768"/>
                <a:gd name="T71" fmla="*/ 1744 h 1756"/>
                <a:gd name="T72" fmla="*/ 811 w 1768"/>
                <a:gd name="T73" fmla="*/ 1753 h 1756"/>
                <a:gd name="T74" fmla="*/ 605 w 1768"/>
                <a:gd name="T75" fmla="*/ 1711 h 1756"/>
                <a:gd name="T76" fmla="*/ 419 w 1768"/>
                <a:gd name="T77" fmla="*/ 1624 h 1756"/>
                <a:gd name="T78" fmla="*/ 258 w 1768"/>
                <a:gd name="T79" fmla="*/ 1496 h 1756"/>
                <a:gd name="T80" fmla="*/ 132 w 1768"/>
                <a:gd name="T81" fmla="*/ 1338 h 1756"/>
                <a:gd name="T82" fmla="*/ 45 w 1768"/>
                <a:gd name="T83" fmla="*/ 1153 h 1756"/>
                <a:gd name="T84" fmla="*/ 3 w 1768"/>
                <a:gd name="T85" fmla="*/ 948 h 1756"/>
                <a:gd name="T86" fmla="*/ 11 w 1768"/>
                <a:gd name="T87" fmla="*/ 735 h 1756"/>
                <a:gd name="T88" fmla="*/ 69 w 1768"/>
                <a:gd name="T89" fmla="*/ 536 h 1756"/>
                <a:gd name="T90" fmla="*/ 170 w 1768"/>
                <a:gd name="T91" fmla="*/ 359 h 1756"/>
                <a:gd name="T92" fmla="*/ 309 w 1768"/>
                <a:gd name="T93" fmla="*/ 211 h 1756"/>
                <a:gd name="T94" fmla="*/ 478 w 1768"/>
                <a:gd name="T95" fmla="*/ 98 h 1756"/>
                <a:gd name="T96" fmla="*/ 671 w 1768"/>
                <a:gd name="T97" fmla="*/ 26 h 1756"/>
                <a:gd name="T98" fmla="*/ 884 w 1768"/>
                <a:gd name="T99" fmla="*/ 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8" h="1756">
                  <a:moveTo>
                    <a:pt x="884" y="229"/>
                  </a:moveTo>
                  <a:lnTo>
                    <a:pt x="821" y="232"/>
                  </a:lnTo>
                  <a:lnTo>
                    <a:pt x="761" y="241"/>
                  </a:lnTo>
                  <a:lnTo>
                    <a:pt x="702" y="255"/>
                  </a:lnTo>
                  <a:lnTo>
                    <a:pt x="645" y="274"/>
                  </a:lnTo>
                  <a:lnTo>
                    <a:pt x="591" y="299"/>
                  </a:lnTo>
                  <a:lnTo>
                    <a:pt x="539" y="328"/>
                  </a:lnTo>
                  <a:lnTo>
                    <a:pt x="491" y="361"/>
                  </a:lnTo>
                  <a:lnTo>
                    <a:pt x="446" y="399"/>
                  </a:lnTo>
                  <a:lnTo>
                    <a:pt x="403" y="440"/>
                  </a:lnTo>
                  <a:lnTo>
                    <a:pt x="366" y="485"/>
                  </a:lnTo>
                  <a:lnTo>
                    <a:pt x="332" y="534"/>
                  </a:lnTo>
                  <a:lnTo>
                    <a:pt x="303" y="585"/>
                  </a:lnTo>
                  <a:lnTo>
                    <a:pt x="279" y="639"/>
                  </a:lnTo>
                  <a:lnTo>
                    <a:pt x="259" y="696"/>
                  </a:lnTo>
                  <a:lnTo>
                    <a:pt x="244" y="754"/>
                  </a:lnTo>
                  <a:lnTo>
                    <a:pt x="236" y="815"/>
                  </a:lnTo>
                  <a:lnTo>
                    <a:pt x="233" y="877"/>
                  </a:lnTo>
                  <a:lnTo>
                    <a:pt x="236" y="939"/>
                  </a:lnTo>
                  <a:lnTo>
                    <a:pt x="244" y="999"/>
                  </a:lnTo>
                  <a:lnTo>
                    <a:pt x="259" y="1058"/>
                  </a:lnTo>
                  <a:lnTo>
                    <a:pt x="279" y="1114"/>
                  </a:lnTo>
                  <a:lnTo>
                    <a:pt x="303" y="1168"/>
                  </a:lnTo>
                  <a:lnTo>
                    <a:pt x="332" y="1219"/>
                  </a:lnTo>
                  <a:lnTo>
                    <a:pt x="366" y="1267"/>
                  </a:lnTo>
                  <a:lnTo>
                    <a:pt x="403" y="1312"/>
                  </a:lnTo>
                  <a:lnTo>
                    <a:pt x="446" y="1353"/>
                  </a:lnTo>
                  <a:lnTo>
                    <a:pt x="491" y="1391"/>
                  </a:lnTo>
                  <a:lnTo>
                    <a:pt x="539" y="1424"/>
                  </a:lnTo>
                  <a:lnTo>
                    <a:pt x="591" y="1453"/>
                  </a:lnTo>
                  <a:lnTo>
                    <a:pt x="645" y="1478"/>
                  </a:lnTo>
                  <a:lnTo>
                    <a:pt x="702" y="1497"/>
                  </a:lnTo>
                  <a:lnTo>
                    <a:pt x="761" y="1511"/>
                  </a:lnTo>
                  <a:lnTo>
                    <a:pt x="821" y="1520"/>
                  </a:lnTo>
                  <a:lnTo>
                    <a:pt x="884" y="1523"/>
                  </a:lnTo>
                  <a:lnTo>
                    <a:pt x="946" y="1520"/>
                  </a:lnTo>
                  <a:lnTo>
                    <a:pt x="1008" y="1511"/>
                  </a:lnTo>
                  <a:lnTo>
                    <a:pt x="1066" y="1497"/>
                  </a:lnTo>
                  <a:lnTo>
                    <a:pt x="1124" y="1478"/>
                  </a:lnTo>
                  <a:lnTo>
                    <a:pt x="1177" y="1453"/>
                  </a:lnTo>
                  <a:lnTo>
                    <a:pt x="1229" y="1424"/>
                  </a:lnTo>
                  <a:lnTo>
                    <a:pt x="1278" y="1391"/>
                  </a:lnTo>
                  <a:lnTo>
                    <a:pt x="1323" y="1353"/>
                  </a:lnTo>
                  <a:lnTo>
                    <a:pt x="1364" y="1312"/>
                  </a:lnTo>
                  <a:lnTo>
                    <a:pt x="1403" y="1267"/>
                  </a:lnTo>
                  <a:lnTo>
                    <a:pt x="1436" y="1219"/>
                  </a:lnTo>
                  <a:lnTo>
                    <a:pt x="1465" y="1168"/>
                  </a:lnTo>
                  <a:lnTo>
                    <a:pt x="1489" y="1114"/>
                  </a:lnTo>
                  <a:lnTo>
                    <a:pt x="1509" y="1058"/>
                  </a:lnTo>
                  <a:lnTo>
                    <a:pt x="1524" y="999"/>
                  </a:lnTo>
                  <a:lnTo>
                    <a:pt x="1533" y="939"/>
                  </a:lnTo>
                  <a:lnTo>
                    <a:pt x="1536" y="877"/>
                  </a:lnTo>
                  <a:lnTo>
                    <a:pt x="1533" y="815"/>
                  </a:lnTo>
                  <a:lnTo>
                    <a:pt x="1524" y="754"/>
                  </a:lnTo>
                  <a:lnTo>
                    <a:pt x="1509" y="696"/>
                  </a:lnTo>
                  <a:lnTo>
                    <a:pt x="1489" y="639"/>
                  </a:lnTo>
                  <a:lnTo>
                    <a:pt x="1465" y="585"/>
                  </a:lnTo>
                  <a:lnTo>
                    <a:pt x="1436" y="534"/>
                  </a:lnTo>
                  <a:lnTo>
                    <a:pt x="1403" y="485"/>
                  </a:lnTo>
                  <a:lnTo>
                    <a:pt x="1364" y="440"/>
                  </a:lnTo>
                  <a:lnTo>
                    <a:pt x="1323" y="399"/>
                  </a:lnTo>
                  <a:lnTo>
                    <a:pt x="1278" y="361"/>
                  </a:lnTo>
                  <a:lnTo>
                    <a:pt x="1229" y="328"/>
                  </a:lnTo>
                  <a:lnTo>
                    <a:pt x="1177" y="299"/>
                  </a:lnTo>
                  <a:lnTo>
                    <a:pt x="1124" y="274"/>
                  </a:lnTo>
                  <a:lnTo>
                    <a:pt x="1066" y="255"/>
                  </a:lnTo>
                  <a:lnTo>
                    <a:pt x="1008" y="241"/>
                  </a:lnTo>
                  <a:lnTo>
                    <a:pt x="946" y="232"/>
                  </a:lnTo>
                  <a:lnTo>
                    <a:pt x="884" y="229"/>
                  </a:lnTo>
                  <a:close/>
                  <a:moveTo>
                    <a:pt x="884" y="0"/>
                  </a:moveTo>
                  <a:lnTo>
                    <a:pt x="956" y="3"/>
                  </a:lnTo>
                  <a:lnTo>
                    <a:pt x="1028" y="12"/>
                  </a:lnTo>
                  <a:lnTo>
                    <a:pt x="1096" y="25"/>
                  </a:lnTo>
                  <a:lnTo>
                    <a:pt x="1164" y="45"/>
                  </a:lnTo>
                  <a:lnTo>
                    <a:pt x="1228" y="69"/>
                  </a:lnTo>
                  <a:lnTo>
                    <a:pt x="1291" y="98"/>
                  </a:lnTo>
                  <a:lnTo>
                    <a:pt x="1350" y="131"/>
                  </a:lnTo>
                  <a:lnTo>
                    <a:pt x="1407" y="169"/>
                  </a:lnTo>
                  <a:lnTo>
                    <a:pt x="1460" y="210"/>
                  </a:lnTo>
                  <a:lnTo>
                    <a:pt x="1509" y="256"/>
                  </a:lnTo>
                  <a:lnTo>
                    <a:pt x="1556" y="305"/>
                  </a:lnTo>
                  <a:lnTo>
                    <a:pt x="1598" y="358"/>
                  </a:lnTo>
                  <a:lnTo>
                    <a:pt x="1636" y="414"/>
                  </a:lnTo>
                  <a:lnTo>
                    <a:pt x="1670" y="473"/>
                  </a:lnTo>
                  <a:lnTo>
                    <a:pt x="1699" y="535"/>
                  </a:lnTo>
                  <a:lnTo>
                    <a:pt x="1724" y="599"/>
                  </a:lnTo>
                  <a:lnTo>
                    <a:pt x="1743" y="666"/>
                  </a:lnTo>
                  <a:lnTo>
                    <a:pt x="1757" y="734"/>
                  </a:lnTo>
                  <a:lnTo>
                    <a:pt x="1766" y="805"/>
                  </a:lnTo>
                  <a:lnTo>
                    <a:pt x="1768" y="877"/>
                  </a:lnTo>
                  <a:lnTo>
                    <a:pt x="1766" y="949"/>
                  </a:lnTo>
                  <a:lnTo>
                    <a:pt x="1757" y="1019"/>
                  </a:lnTo>
                  <a:lnTo>
                    <a:pt x="1743" y="1088"/>
                  </a:lnTo>
                  <a:lnTo>
                    <a:pt x="1724" y="1154"/>
                  </a:lnTo>
                  <a:lnTo>
                    <a:pt x="1699" y="1218"/>
                  </a:lnTo>
                  <a:lnTo>
                    <a:pt x="1670" y="1280"/>
                  </a:lnTo>
                  <a:lnTo>
                    <a:pt x="1636" y="1339"/>
                  </a:lnTo>
                  <a:lnTo>
                    <a:pt x="1598" y="1395"/>
                  </a:lnTo>
                  <a:lnTo>
                    <a:pt x="1556" y="1448"/>
                  </a:lnTo>
                  <a:lnTo>
                    <a:pt x="1509" y="1497"/>
                  </a:lnTo>
                  <a:lnTo>
                    <a:pt x="1460" y="1543"/>
                  </a:lnTo>
                  <a:lnTo>
                    <a:pt x="1407" y="1586"/>
                  </a:lnTo>
                  <a:lnTo>
                    <a:pt x="1350" y="1624"/>
                  </a:lnTo>
                  <a:lnTo>
                    <a:pt x="1291" y="1658"/>
                  </a:lnTo>
                  <a:lnTo>
                    <a:pt x="1228" y="1687"/>
                  </a:lnTo>
                  <a:lnTo>
                    <a:pt x="1164" y="1711"/>
                  </a:lnTo>
                  <a:lnTo>
                    <a:pt x="1096" y="1730"/>
                  </a:lnTo>
                  <a:lnTo>
                    <a:pt x="1028" y="1744"/>
                  </a:lnTo>
                  <a:lnTo>
                    <a:pt x="956" y="1753"/>
                  </a:lnTo>
                  <a:lnTo>
                    <a:pt x="884" y="1756"/>
                  </a:lnTo>
                  <a:lnTo>
                    <a:pt x="811" y="1753"/>
                  </a:lnTo>
                  <a:lnTo>
                    <a:pt x="741" y="1744"/>
                  </a:lnTo>
                  <a:lnTo>
                    <a:pt x="671" y="1730"/>
                  </a:lnTo>
                  <a:lnTo>
                    <a:pt x="605" y="1711"/>
                  </a:lnTo>
                  <a:lnTo>
                    <a:pt x="539" y="1686"/>
                  </a:lnTo>
                  <a:lnTo>
                    <a:pt x="478" y="1657"/>
                  </a:lnTo>
                  <a:lnTo>
                    <a:pt x="419" y="1624"/>
                  </a:lnTo>
                  <a:lnTo>
                    <a:pt x="362" y="1585"/>
                  </a:lnTo>
                  <a:lnTo>
                    <a:pt x="309" y="1542"/>
                  </a:lnTo>
                  <a:lnTo>
                    <a:pt x="258" y="1496"/>
                  </a:lnTo>
                  <a:lnTo>
                    <a:pt x="212" y="1447"/>
                  </a:lnTo>
                  <a:lnTo>
                    <a:pt x="170" y="1394"/>
                  </a:lnTo>
                  <a:lnTo>
                    <a:pt x="132" y="1338"/>
                  </a:lnTo>
                  <a:lnTo>
                    <a:pt x="98" y="1279"/>
                  </a:lnTo>
                  <a:lnTo>
                    <a:pt x="69" y="1217"/>
                  </a:lnTo>
                  <a:lnTo>
                    <a:pt x="45" y="1153"/>
                  </a:lnTo>
                  <a:lnTo>
                    <a:pt x="26" y="1087"/>
                  </a:lnTo>
                  <a:lnTo>
                    <a:pt x="11" y="1018"/>
                  </a:lnTo>
                  <a:lnTo>
                    <a:pt x="3" y="948"/>
                  </a:lnTo>
                  <a:lnTo>
                    <a:pt x="0" y="877"/>
                  </a:lnTo>
                  <a:lnTo>
                    <a:pt x="3" y="805"/>
                  </a:lnTo>
                  <a:lnTo>
                    <a:pt x="11" y="735"/>
                  </a:lnTo>
                  <a:lnTo>
                    <a:pt x="26" y="667"/>
                  </a:lnTo>
                  <a:lnTo>
                    <a:pt x="45" y="600"/>
                  </a:lnTo>
                  <a:lnTo>
                    <a:pt x="69" y="536"/>
                  </a:lnTo>
                  <a:lnTo>
                    <a:pt x="98" y="474"/>
                  </a:lnTo>
                  <a:lnTo>
                    <a:pt x="132" y="415"/>
                  </a:lnTo>
                  <a:lnTo>
                    <a:pt x="170" y="359"/>
                  </a:lnTo>
                  <a:lnTo>
                    <a:pt x="212" y="306"/>
                  </a:lnTo>
                  <a:lnTo>
                    <a:pt x="258" y="257"/>
                  </a:lnTo>
                  <a:lnTo>
                    <a:pt x="309" y="211"/>
                  </a:lnTo>
                  <a:lnTo>
                    <a:pt x="362" y="169"/>
                  </a:lnTo>
                  <a:lnTo>
                    <a:pt x="419" y="132"/>
                  </a:lnTo>
                  <a:lnTo>
                    <a:pt x="478" y="98"/>
                  </a:lnTo>
                  <a:lnTo>
                    <a:pt x="539" y="69"/>
                  </a:lnTo>
                  <a:lnTo>
                    <a:pt x="605" y="45"/>
                  </a:lnTo>
                  <a:lnTo>
                    <a:pt x="671" y="26"/>
                  </a:lnTo>
                  <a:lnTo>
                    <a:pt x="741" y="12"/>
                  </a:lnTo>
                  <a:lnTo>
                    <a:pt x="811" y="3"/>
                  </a:lnTo>
                  <a:lnTo>
                    <a:pt x="88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sp>
          <p:nvSpPr>
            <p:cNvPr id="69" name="Freeform 17">
              <a:extLst>
                <a:ext uri="{FF2B5EF4-FFF2-40B4-BE49-F238E27FC236}">
                  <a16:creationId xmlns:a16="http://schemas.microsoft.com/office/drawing/2014/main" id="{D91DE5D5-2C5F-4D7A-A11D-77220890ACEC}"/>
                </a:ext>
              </a:extLst>
            </p:cNvPr>
            <p:cNvSpPr>
              <a:spLocks noEditPoints="1"/>
            </p:cNvSpPr>
            <p:nvPr/>
          </p:nvSpPr>
          <p:spPr bwMode="auto">
            <a:xfrm>
              <a:off x="415925" y="3470275"/>
              <a:ext cx="436563" cy="160338"/>
            </a:xfrm>
            <a:custGeom>
              <a:avLst/>
              <a:gdLst>
                <a:gd name="T0" fmla="*/ 1036 w 3305"/>
                <a:gd name="T1" fmla="*/ 235 h 1219"/>
                <a:gd name="T2" fmla="*/ 894 w 3305"/>
                <a:gd name="T3" fmla="*/ 259 h 1219"/>
                <a:gd name="T4" fmla="*/ 763 w 3305"/>
                <a:gd name="T5" fmla="*/ 304 h 1219"/>
                <a:gd name="T6" fmla="*/ 640 w 3305"/>
                <a:gd name="T7" fmla="*/ 368 h 1219"/>
                <a:gd name="T8" fmla="*/ 530 w 3305"/>
                <a:gd name="T9" fmla="*/ 451 h 1219"/>
                <a:gd name="T10" fmla="*/ 435 w 3305"/>
                <a:gd name="T11" fmla="*/ 549 h 1219"/>
                <a:gd name="T12" fmla="*/ 356 w 3305"/>
                <a:gd name="T13" fmla="*/ 660 h 1219"/>
                <a:gd name="T14" fmla="*/ 295 w 3305"/>
                <a:gd name="T15" fmla="*/ 785 h 1219"/>
                <a:gd name="T16" fmla="*/ 254 w 3305"/>
                <a:gd name="T17" fmla="*/ 918 h 1219"/>
                <a:gd name="T18" fmla="*/ 3063 w 3305"/>
                <a:gd name="T19" fmla="*/ 987 h 1219"/>
                <a:gd name="T20" fmla="*/ 3033 w 3305"/>
                <a:gd name="T21" fmla="*/ 849 h 1219"/>
                <a:gd name="T22" fmla="*/ 2983 w 3305"/>
                <a:gd name="T23" fmla="*/ 720 h 1219"/>
                <a:gd name="T24" fmla="*/ 2912 w 3305"/>
                <a:gd name="T25" fmla="*/ 602 h 1219"/>
                <a:gd name="T26" fmla="*/ 2824 w 3305"/>
                <a:gd name="T27" fmla="*/ 497 h 1219"/>
                <a:gd name="T28" fmla="*/ 2722 w 3305"/>
                <a:gd name="T29" fmla="*/ 406 h 1219"/>
                <a:gd name="T30" fmla="*/ 2606 w 3305"/>
                <a:gd name="T31" fmla="*/ 333 h 1219"/>
                <a:gd name="T32" fmla="*/ 2478 w 3305"/>
                <a:gd name="T33" fmla="*/ 278 h 1219"/>
                <a:gd name="T34" fmla="*/ 2340 w 3305"/>
                <a:gd name="T35" fmla="*/ 244 h 1219"/>
                <a:gd name="T36" fmla="*/ 2195 w 3305"/>
                <a:gd name="T37" fmla="*/ 232 h 1219"/>
                <a:gd name="T38" fmla="*/ 1110 w 3305"/>
                <a:gd name="T39" fmla="*/ 0 h 1219"/>
                <a:gd name="T40" fmla="*/ 2278 w 3305"/>
                <a:gd name="T41" fmla="*/ 3 h 1219"/>
                <a:gd name="T42" fmla="*/ 2439 w 3305"/>
                <a:gd name="T43" fmla="*/ 27 h 1219"/>
                <a:gd name="T44" fmla="*/ 2591 w 3305"/>
                <a:gd name="T45" fmla="*/ 73 h 1219"/>
                <a:gd name="T46" fmla="*/ 2733 w 3305"/>
                <a:gd name="T47" fmla="*/ 139 h 1219"/>
                <a:gd name="T48" fmla="*/ 2864 w 3305"/>
                <a:gd name="T49" fmla="*/ 223 h 1219"/>
                <a:gd name="T50" fmla="*/ 2981 w 3305"/>
                <a:gd name="T51" fmla="*/ 324 h 1219"/>
                <a:gd name="T52" fmla="*/ 3081 w 3305"/>
                <a:gd name="T53" fmla="*/ 440 h 1219"/>
                <a:gd name="T54" fmla="*/ 3167 w 3305"/>
                <a:gd name="T55" fmla="*/ 570 h 1219"/>
                <a:gd name="T56" fmla="*/ 3232 w 3305"/>
                <a:gd name="T57" fmla="*/ 710 h 1219"/>
                <a:gd name="T58" fmla="*/ 3279 w 3305"/>
                <a:gd name="T59" fmla="*/ 862 h 1219"/>
                <a:gd name="T60" fmla="*/ 3302 w 3305"/>
                <a:gd name="T61" fmla="*/ 1021 h 1219"/>
                <a:gd name="T62" fmla="*/ 3302 w 3305"/>
                <a:gd name="T63" fmla="*/ 1130 h 1219"/>
                <a:gd name="T64" fmla="*/ 3280 w 3305"/>
                <a:gd name="T65" fmla="*/ 1176 h 1219"/>
                <a:gd name="T66" fmla="*/ 3240 w 3305"/>
                <a:gd name="T67" fmla="*/ 1207 h 1219"/>
                <a:gd name="T68" fmla="*/ 3188 w 3305"/>
                <a:gd name="T69" fmla="*/ 1219 h 1219"/>
                <a:gd name="T70" fmla="*/ 90 w 3305"/>
                <a:gd name="T71" fmla="*/ 1216 h 1219"/>
                <a:gd name="T72" fmla="*/ 43 w 3305"/>
                <a:gd name="T73" fmla="*/ 1194 h 1219"/>
                <a:gd name="T74" fmla="*/ 12 w 3305"/>
                <a:gd name="T75" fmla="*/ 1154 h 1219"/>
                <a:gd name="T76" fmla="*/ 0 w 3305"/>
                <a:gd name="T77" fmla="*/ 1103 h 1219"/>
                <a:gd name="T78" fmla="*/ 12 w 3305"/>
                <a:gd name="T79" fmla="*/ 940 h 1219"/>
                <a:gd name="T80" fmla="*/ 47 w 3305"/>
                <a:gd name="T81" fmla="*/ 785 h 1219"/>
                <a:gd name="T82" fmla="*/ 104 w 3305"/>
                <a:gd name="T83" fmla="*/ 638 h 1219"/>
                <a:gd name="T84" fmla="*/ 179 w 3305"/>
                <a:gd name="T85" fmla="*/ 502 h 1219"/>
                <a:gd name="T86" fmla="*/ 273 w 3305"/>
                <a:gd name="T87" fmla="*/ 379 h 1219"/>
                <a:gd name="T88" fmla="*/ 383 w 3305"/>
                <a:gd name="T89" fmla="*/ 271 h 1219"/>
                <a:gd name="T90" fmla="*/ 507 w 3305"/>
                <a:gd name="T91" fmla="*/ 178 h 1219"/>
                <a:gd name="T92" fmla="*/ 643 w 3305"/>
                <a:gd name="T93" fmla="*/ 103 h 1219"/>
                <a:gd name="T94" fmla="*/ 790 w 3305"/>
                <a:gd name="T95" fmla="*/ 47 h 1219"/>
                <a:gd name="T96" fmla="*/ 946 w 3305"/>
                <a:gd name="T97" fmla="*/ 12 h 1219"/>
                <a:gd name="T98" fmla="*/ 1110 w 3305"/>
                <a:gd name="T9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5" h="1219">
                  <a:moveTo>
                    <a:pt x="1110" y="232"/>
                  </a:moveTo>
                  <a:lnTo>
                    <a:pt x="1036" y="235"/>
                  </a:lnTo>
                  <a:lnTo>
                    <a:pt x="965" y="244"/>
                  </a:lnTo>
                  <a:lnTo>
                    <a:pt x="894" y="259"/>
                  </a:lnTo>
                  <a:lnTo>
                    <a:pt x="827" y="278"/>
                  </a:lnTo>
                  <a:lnTo>
                    <a:pt x="763" y="304"/>
                  </a:lnTo>
                  <a:lnTo>
                    <a:pt x="700" y="334"/>
                  </a:lnTo>
                  <a:lnTo>
                    <a:pt x="640" y="368"/>
                  </a:lnTo>
                  <a:lnTo>
                    <a:pt x="583" y="407"/>
                  </a:lnTo>
                  <a:lnTo>
                    <a:pt x="530" y="451"/>
                  </a:lnTo>
                  <a:lnTo>
                    <a:pt x="480" y="498"/>
                  </a:lnTo>
                  <a:lnTo>
                    <a:pt x="435" y="549"/>
                  </a:lnTo>
                  <a:lnTo>
                    <a:pt x="393" y="603"/>
                  </a:lnTo>
                  <a:lnTo>
                    <a:pt x="356" y="660"/>
                  </a:lnTo>
                  <a:lnTo>
                    <a:pt x="322" y="721"/>
                  </a:lnTo>
                  <a:lnTo>
                    <a:pt x="295" y="785"/>
                  </a:lnTo>
                  <a:lnTo>
                    <a:pt x="272" y="850"/>
                  </a:lnTo>
                  <a:lnTo>
                    <a:pt x="254" y="918"/>
                  </a:lnTo>
                  <a:lnTo>
                    <a:pt x="242" y="987"/>
                  </a:lnTo>
                  <a:lnTo>
                    <a:pt x="3063" y="987"/>
                  </a:lnTo>
                  <a:lnTo>
                    <a:pt x="3051" y="917"/>
                  </a:lnTo>
                  <a:lnTo>
                    <a:pt x="3033" y="849"/>
                  </a:lnTo>
                  <a:lnTo>
                    <a:pt x="3011" y="784"/>
                  </a:lnTo>
                  <a:lnTo>
                    <a:pt x="2983" y="720"/>
                  </a:lnTo>
                  <a:lnTo>
                    <a:pt x="2949" y="659"/>
                  </a:lnTo>
                  <a:lnTo>
                    <a:pt x="2912" y="602"/>
                  </a:lnTo>
                  <a:lnTo>
                    <a:pt x="2871" y="547"/>
                  </a:lnTo>
                  <a:lnTo>
                    <a:pt x="2824" y="497"/>
                  </a:lnTo>
                  <a:lnTo>
                    <a:pt x="2775" y="450"/>
                  </a:lnTo>
                  <a:lnTo>
                    <a:pt x="2722" y="406"/>
                  </a:lnTo>
                  <a:lnTo>
                    <a:pt x="2665" y="368"/>
                  </a:lnTo>
                  <a:lnTo>
                    <a:pt x="2606" y="333"/>
                  </a:lnTo>
                  <a:lnTo>
                    <a:pt x="2543" y="303"/>
                  </a:lnTo>
                  <a:lnTo>
                    <a:pt x="2478" y="278"/>
                  </a:lnTo>
                  <a:lnTo>
                    <a:pt x="2410" y="258"/>
                  </a:lnTo>
                  <a:lnTo>
                    <a:pt x="2340" y="244"/>
                  </a:lnTo>
                  <a:lnTo>
                    <a:pt x="2268" y="235"/>
                  </a:lnTo>
                  <a:lnTo>
                    <a:pt x="2195" y="232"/>
                  </a:lnTo>
                  <a:lnTo>
                    <a:pt x="1110" y="232"/>
                  </a:lnTo>
                  <a:close/>
                  <a:moveTo>
                    <a:pt x="1110" y="0"/>
                  </a:moveTo>
                  <a:lnTo>
                    <a:pt x="2195" y="0"/>
                  </a:lnTo>
                  <a:lnTo>
                    <a:pt x="2278" y="3"/>
                  </a:lnTo>
                  <a:lnTo>
                    <a:pt x="2359" y="12"/>
                  </a:lnTo>
                  <a:lnTo>
                    <a:pt x="2439" y="27"/>
                  </a:lnTo>
                  <a:lnTo>
                    <a:pt x="2516" y="47"/>
                  </a:lnTo>
                  <a:lnTo>
                    <a:pt x="2591" y="73"/>
                  </a:lnTo>
                  <a:lnTo>
                    <a:pt x="2663" y="103"/>
                  </a:lnTo>
                  <a:lnTo>
                    <a:pt x="2733" y="139"/>
                  </a:lnTo>
                  <a:lnTo>
                    <a:pt x="2799" y="178"/>
                  </a:lnTo>
                  <a:lnTo>
                    <a:pt x="2864" y="223"/>
                  </a:lnTo>
                  <a:lnTo>
                    <a:pt x="2923" y="271"/>
                  </a:lnTo>
                  <a:lnTo>
                    <a:pt x="2981" y="324"/>
                  </a:lnTo>
                  <a:lnTo>
                    <a:pt x="3033" y="380"/>
                  </a:lnTo>
                  <a:lnTo>
                    <a:pt x="3081" y="440"/>
                  </a:lnTo>
                  <a:lnTo>
                    <a:pt x="3127" y="503"/>
                  </a:lnTo>
                  <a:lnTo>
                    <a:pt x="3167" y="570"/>
                  </a:lnTo>
                  <a:lnTo>
                    <a:pt x="3202" y="639"/>
                  </a:lnTo>
                  <a:lnTo>
                    <a:pt x="3232" y="710"/>
                  </a:lnTo>
                  <a:lnTo>
                    <a:pt x="3259" y="786"/>
                  </a:lnTo>
                  <a:lnTo>
                    <a:pt x="3279" y="862"/>
                  </a:lnTo>
                  <a:lnTo>
                    <a:pt x="3293" y="941"/>
                  </a:lnTo>
                  <a:lnTo>
                    <a:pt x="3302" y="1021"/>
                  </a:lnTo>
                  <a:lnTo>
                    <a:pt x="3305" y="1103"/>
                  </a:lnTo>
                  <a:lnTo>
                    <a:pt x="3302" y="1130"/>
                  </a:lnTo>
                  <a:lnTo>
                    <a:pt x="3294" y="1154"/>
                  </a:lnTo>
                  <a:lnTo>
                    <a:pt x="3280" y="1176"/>
                  </a:lnTo>
                  <a:lnTo>
                    <a:pt x="3262" y="1194"/>
                  </a:lnTo>
                  <a:lnTo>
                    <a:pt x="3240" y="1207"/>
                  </a:lnTo>
                  <a:lnTo>
                    <a:pt x="3215" y="1216"/>
                  </a:lnTo>
                  <a:lnTo>
                    <a:pt x="3188" y="1219"/>
                  </a:lnTo>
                  <a:lnTo>
                    <a:pt x="117" y="1219"/>
                  </a:lnTo>
                  <a:lnTo>
                    <a:pt x="90" y="1216"/>
                  </a:lnTo>
                  <a:lnTo>
                    <a:pt x="65" y="1207"/>
                  </a:lnTo>
                  <a:lnTo>
                    <a:pt x="43" y="1194"/>
                  </a:lnTo>
                  <a:lnTo>
                    <a:pt x="25" y="1176"/>
                  </a:lnTo>
                  <a:lnTo>
                    <a:pt x="12" y="1154"/>
                  </a:lnTo>
                  <a:lnTo>
                    <a:pt x="3" y="1130"/>
                  </a:lnTo>
                  <a:lnTo>
                    <a:pt x="0" y="1103"/>
                  </a:lnTo>
                  <a:lnTo>
                    <a:pt x="3" y="1021"/>
                  </a:lnTo>
                  <a:lnTo>
                    <a:pt x="12" y="940"/>
                  </a:lnTo>
                  <a:lnTo>
                    <a:pt x="27" y="861"/>
                  </a:lnTo>
                  <a:lnTo>
                    <a:pt x="47" y="785"/>
                  </a:lnTo>
                  <a:lnTo>
                    <a:pt x="73" y="709"/>
                  </a:lnTo>
                  <a:lnTo>
                    <a:pt x="104" y="638"/>
                  </a:lnTo>
                  <a:lnTo>
                    <a:pt x="139" y="568"/>
                  </a:lnTo>
                  <a:lnTo>
                    <a:pt x="179" y="502"/>
                  </a:lnTo>
                  <a:lnTo>
                    <a:pt x="224" y="439"/>
                  </a:lnTo>
                  <a:lnTo>
                    <a:pt x="273" y="379"/>
                  </a:lnTo>
                  <a:lnTo>
                    <a:pt x="326" y="323"/>
                  </a:lnTo>
                  <a:lnTo>
                    <a:pt x="383" y="271"/>
                  </a:lnTo>
                  <a:lnTo>
                    <a:pt x="443" y="222"/>
                  </a:lnTo>
                  <a:lnTo>
                    <a:pt x="507" y="178"/>
                  </a:lnTo>
                  <a:lnTo>
                    <a:pt x="573" y="138"/>
                  </a:lnTo>
                  <a:lnTo>
                    <a:pt x="643" y="103"/>
                  </a:lnTo>
                  <a:lnTo>
                    <a:pt x="715" y="72"/>
                  </a:lnTo>
                  <a:lnTo>
                    <a:pt x="790" y="47"/>
                  </a:lnTo>
                  <a:lnTo>
                    <a:pt x="867" y="27"/>
                  </a:lnTo>
                  <a:lnTo>
                    <a:pt x="946" y="12"/>
                  </a:lnTo>
                  <a:lnTo>
                    <a:pt x="1027" y="3"/>
                  </a:lnTo>
                  <a:lnTo>
                    <a:pt x="1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262626"/>
                </a:solidFill>
                <a:effectLst/>
                <a:uLnTx/>
                <a:uFillTx/>
                <a:latin typeface="Roboto"/>
                <a:ea typeface="+mn-ea"/>
              </a:endParaRPr>
            </a:p>
          </p:txBody>
        </p:sp>
      </p:grpSp>
      <p:sp>
        <p:nvSpPr>
          <p:cNvPr id="40" name="Freeform 650">
            <a:extLst>
              <a:ext uri="{FF2B5EF4-FFF2-40B4-BE49-F238E27FC236}">
                <a16:creationId xmlns:a16="http://schemas.microsoft.com/office/drawing/2014/main" id="{F035E550-EC04-43D5-8903-629D153CF7FA}"/>
              </a:ext>
            </a:extLst>
          </p:cNvPr>
          <p:cNvSpPr>
            <a:spLocks noEditPoints="1"/>
          </p:cNvSpPr>
          <p:nvPr/>
        </p:nvSpPr>
        <p:spPr bwMode="auto">
          <a:xfrm>
            <a:off x="744285" y="3408045"/>
            <a:ext cx="436562" cy="536575"/>
          </a:xfrm>
          <a:custGeom>
            <a:avLst/>
            <a:gdLst>
              <a:gd name="T0" fmla="*/ 1043 w 2750"/>
              <a:gd name="T1" fmla="*/ 229 h 3376"/>
              <a:gd name="T2" fmla="*/ 927 w 2750"/>
              <a:gd name="T3" fmla="*/ 1655 h 3376"/>
              <a:gd name="T4" fmla="*/ 756 w 2750"/>
              <a:gd name="T5" fmla="*/ 1543 h 3376"/>
              <a:gd name="T6" fmla="*/ 666 w 2750"/>
              <a:gd name="T7" fmla="*/ 401 h 3376"/>
              <a:gd name="T8" fmla="*/ 577 w 2750"/>
              <a:gd name="T9" fmla="*/ 1658 h 3376"/>
              <a:gd name="T10" fmla="*/ 406 w 2750"/>
              <a:gd name="T11" fmla="*/ 1769 h 3376"/>
              <a:gd name="T12" fmla="*/ 290 w 2750"/>
              <a:gd name="T13" fmla="*/ 914 h 3376"/>
              <a:gd name="T14" fmla="*/ 159 w 2750"/>
              <a:gd name="T15" fmla="*/ 841 h 3376"/>
              <a:gd name="T16" fmla="*/ 147 w 2750"/>
              <a:gd name="T17" fmla="*/ 2687 h 3376"/>
              <a:gd name="T18" fmla="*/ 381 w 2750"/>
              <a:gd name="T19" fmla="*/ 3093 h 3376"/>
              <a:gd name="T20" fmla="*/ 866 w 2750"/>
              <a:gd name="T21" fmla="*/ 3255 h 3376"/>
              <a:gd name="T22" fmla="*/ 1457 w 2750"/>
              <a:gd name="T23" fmla="*/ 3172 h 3376"/>
              <a:gd name="T24" fmla="*/ 1860 w 2750"/>
              <a:gd name="T25" fmla="*/ 2814 h 3376"/>
              <a:gd name="T26" fmla="*/ 1994 w 2750"/>
              <a:gd name="T27" fmla="*/ 2604 h 3376"/>
              <a:gd name="T28" fmla="*/ 2187 w 2750"/>
              <a:gd name="T29" fmla="*/ 2305 h 3376"/>
              <a:gd name="T30" fmla="*/ 2344 w 2750"/>
              <a:gd name="T31" fmla="*/ 2058 h 3376"/>
              <a:gd name="T32" fmla="*/ 2559 w 2750"/>
              <a:gd name="T33" fmla="*/ 1770 h 3376"/>
              <a:gd name="T34" fmla="*/ 2630 w 2750"/>
              <a:gd name="T35" fmla="*/ 1617 h 3376"/>
              <a:gd name="T36" fmla="*/ 2607 w 2750"/>
              <a:gd name="T37" fmla="*/ 1600 h 3376"/>
              <a:gd name="T38" fmla="*/ 2338 w 2750"/>
              <a:gd name="T39" fmla="*/ 1699 h 3376"/>
              <a:gd name="T40" fmla="*/ 2077 w 2750"/>
              <a:gd name="T41" fmla="*/ 2006 h 3376"/>
              <a:gd name="T42" fmla="*/ 1872 w 2750"/>
              <a:gd name="T43" fmla="*/ 2094 h 3376"/>
              <a:gd name="T44" fmla="*/ 1797 w 2750"/>
              <a:gd name="T45" fmla="*/ 1980 h 3376"/>
              <a:gd name="T46" fmla="*/ 1753 w 2750"/>
              <a:gd name="T47" fmla="*/ 540 h 3376"/>
              <a:gd name="T48" fmla="*/ 1576 w 2750"/>
              <a:gd name="T49" fmla="*/ 579 h 3376"/>
              <a:gd name="T50" fmla="*/ 1500 w 2750"/>
              <a:gd name="T51" fmla="*/ 1633 h 3376"/>
              <a:gd name="T52" fmla="*/ 1299 w 2750"/>
              <a:gd name="T53" fmla="*/ 1594 h 3376"/>
              <a:gd name="T54" fmla="*/ 1231 w 2750"/>
              <a:gd name="T55" fmla="*/ 140 h 3376"/>
              <a:gd name="T56" fmla="*/ 1296 w 2750"/>
              <a:gd name="T57" fmla="*/ 45 h 3376"/>
              <a:gd name="T58" fmla="*/ 1393 w 2750"/>
              <a:gd name="T59" fmla="*/ 1526 h 3376"/>
              <a:gd name="T60" fmla="*/ 1449 w 2750"/>
              <a:gd name="T61" fmla="*/ 629 h 3376"/>
              <a:gd name="T62" fmla="*/ 1607 w 2750"/>
              <a:gd name="T63" fmla="*/ 413 h 3376"/>
              <a:gd name="T64" fmla="*/ 1867 w 2750"/>
              <a:gd name="T65" fmla="*/ 494 h 3376"/>
              <a:gd name="T66" fmla="*/ 1913 w 2750"/>
              <a:gd name="T67" fmla="*/ 1980 h 3376"/>
              <a:gd name="T68" fmla="*/ 2138 w 2750"/>
              <a:gd name="T69" fmla="*/ 1726 h 3376"/>
              <a:gd name="T70" fmla="*/ 2430 w 2750"/>
              <a:gd name="T71" fmla="*/ 1521 h 3376"/>
              <a:gd name="T72" fmla="*/ 2688 w 2750"/>
              <a:gd name="T73" fmla="*/ 1509 h 3376"/>
              <a:gd name="T74" fmla="*/ 2747 w 2750"/>
              <a:gd name="T75" fmla="*/ 1693 h 3376"/>
              <a:gd name="T76" fmla="*/ 2598 w 2750"/>
              <a:gd name="T77" fmla="*/ 1889 h 3376"/>
              <a:gd name="T78" fmla="*/ 2431 w 2750"/>
              <a:gd name="T79" fmla="*/ 2135 h 3376"/>
              <a:gd name="T80" fmla="*/ 2245 w 2750"/>
              <a:gd name="T81" fmla="*/ 2429 h 3376"/>
              <a:gd name="T82" fmla="*/ 2028 w 2750"/>
              <a:gd name="T83" fmla="*/ 2764 h 3376"/>
              <a:gd name="T84" fmla="*/ 1833 w 2750"/>
              <a:gd name="T85" fmla="*/ 3043 h 3376"/>
              <a:gd name="T86" fmla="*/ 1338 w 2750"/>
              <a:gd name="T87" fmla="*/ 3336 h 3376"/>
              <a:gd name="T88" fmla="*/ 834 w 2750"/>
              <a:gd name="T89" fmla="*/ 3367 h 3376"/>
              <a:gd name="T90" fmla="*/ 461 w 2750"/>
              <a:gd name="T91" fmla="*/ 3278 h 3376"/>
              <a:gd name="T92" fmla="*/ 166 w 2750"/>
              <a:gd name="T93" fmla="*/ 3030 h 3376"/>
              <a:gd name="T94" fmla="*/ 7 w 2750"/>
              <a:gd name="T95" fmla="*/ 2549 h 3376"/>
              <a:gd name="T96" fmla="*/ 101 w 2750"/>
              <a:gd name="T97" fmla="*/ 742 h 3376"/>
              <a:gd name="T98" fmla="*/ 359 w 2750"/>
              <a:gd name="T99" fmla="*/ 786 h 3376"/>
              <a:gd name="T100" fmla="*/ 424 w 2750"/>
              <a:gd name="T101" fmla="*/ 1656 h 3376"/>
              <a:gd name="T102" fmla="*/ 477 w 2750"/>
              <a:gd name="T103" fmla="*/ 417 h 3376"/>
              <a:gd name="T104" fmla="*/ 703 w 2750"/>
              <a:gd name="T105" fmla="*/ 290 h 3376"/>
              <a:gd name="T106" fmla="*/ 869 w 2750"/>
              <a:gd name="T107" fmla="*/ 486 h 3376"/>
              <a:gd name="T108" fmla="*/ 925 w 2750"/>
              <a:gd name="T109" fmla="*/ 1526 h 3376"/>
              <a:gd name="T110" fmla="*/ 1022 w 2750"/>
              <a:gd name="T111" fmla="*/ 45 h 3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50" h="3376">
                <a:moveTo>
                  <a:pt x="1158" y="115"/>
                </a:moveTo>
                <a:lnTo>
                  <a:pt x="1133" y="118"/>
                </a:lnTo>
                <a:lnTo>
                  <a:pt x="1108" y="126"/>
                </a:lnTo>
                <a:lnTo>
                  <a:pt x="1086" y="140"/>
                </a:lnTo>
                <a:lnTo>
                  <a:pt x="1068" y="157"/>
                </a:lnTo>
                <a:lnTo>
                  <a:pt x="1055" y="178"/>
                </a:lnTo>
                <a:lnTo>
                  <a:pt x="1046" y="203"/>
                </a:lnTo>
                <a:lnTo>
                  <a:pt x="1043" y="229"/>
                </a:lnTo>
                <a:lnTo>
                  <a:pt x="1043" y="1515"/>
                </a:lnTo>
                <a:lnTo>
                  <a:pt x="1040" y="1543"/>
                </a:lnTo>
                <a:lnTo>
                  <a:pt x="1032" y="1570"/>
                </a:lnTo>
                <a:lnTo>
                  <a:pt x="1019" y="1594"/>
                </a:lnTo>
                <a:lnTo>
                  <a:pt x="1000" y="1615"/>
                </a:lnTo>
                <a:lnTo>
                  <a:pt x="979" y="1633"/>
                </a:lnTo>
                <a:lnTo>
                  <a:pt x="954" y="1646"/>
                </a:lnTo>
                <a:lnTo>
                  <a:pt x="927" y="1655"/>
                </a:lnTo>
                <a:lnTo>
                  <a:pt x="898" y="1658"/>
                </a:lnTo>
                <a:lnTo>
                  <a:pt x="869" y="1655"/>
                </a:lnTo>
                <a:lnTo>
                  <a:pt x="842" y="1646"/>
                </a:lnTo>
                <a:lnTo>
                  <a:pt x="818" y="1633"/>
                </a:lnTo>
                <a:lnTo>
                  <a:pt x="796" y="1615"/>
                </a:lnTo>
                <a:lnTo>
                  <a:pt x="778" y="1594"/>
                </a:lnTo>
                <a:lnTo>
                  <a:pt x="765" y="1570"/>
                </a:lnTo>
                <a:lnTo>
                  <a:pt x="756" y="1543"/>
                </a:lnTo>
                <a:lnTo>
                  <a:pt x="753" y="1515"/>
                </a:lnTo>
                <a:lnTo>
                  <a:pt x="753" y="486"/>
                </a:lnTo>
                <a:lnTo>
                  <a:pt x="750" y="464"/>
                </a:lnTo>
                <a:lnTo>
                  <a:pt x="741" y="443"/>
                </a:lnTo>
                <a:lnTo>
                  <a:pt x="729" y="425"/>
                </a:lnTo>
                <a:lnTo>
                  <a:pt x="710" y="413"/>
                </a:lnTo>
                <a:lnTo>
                  <a:pt x="690" y="403"/>
                </a:lnTo>
                <a:lnTo>
                  <a:pt x="666" y="401"/>
                </a:lnTo>
                <a:lnTo>
                  <a:pt x="644" y="403"/>
                </a:lnTo>
                <a:lnTo>
                  <a:pt x="623" y="413"/>
                </a:lnTo>
                <a:lnTo>
                  <a:pt x="605" y="425"/>
                </a:lnTo>
                <a:lnTo>
                  <a:pt x="592" y="443"/>
                </a:lnTo>
                <a:lnTo>
                  <a:pt x="583" y="464"/>
                </a:lnTo>
                <a:lnTo>
                  <a:pt x="580" y="486"/>
                </a:lnTo>
                <a:lnTo>
                  <a:pt x="580" y="1629"/>
                </a:lnTo>
                <a:lnTo>
                  <a:pt x="577" y="1658"/>
                </a:lnTo>
                <a:lnTo>
                  <a:pt x="568" y="1684"/>
                </a:lnTo>
                <a:lnTo>
                  <a:pt x="556" y="1709"/>
                </a:lnTo>
                <a:lnTo>
                  <a:pt x="537" y="1730"/>
                </a:lnTo>
                <a:lnTo>
                  <a:pt x="516" y="1748"/>
                </a:lnTo>
                <a:lnTo>
                  <a:pt x="491" y="1761"/>
                </a:lnTo>
                <a:lnTo>
                  <a:pt x="464" y="1769"/>
                </a:lnTo>
                <a:lnTo>
                  <a:pt x="435" y="1772"/>
                </a:lnTo>
                <a:lnTo>
                  <a:pt x="406" y="1769"/>
                </a:lnTo>
                <a:lnTo>
                  <a:pt x="379" y="1761"/>
                </a:lnTo>
                <a:lnTo>
                  <a:pt x="355" y="1748"/>
                </a:lnTo>
                <a:lnTo>
                  <a:pt x="333" y="1730"/>
                </a:lnTo>
                <a:lnTo>
                  <a:pt x="315" y="1709"/>
                </a:lnTo>
                <a:lnTo>
                  <a:pt x="302" y="1684"/>
                </a:lnTo>
                <a:lnTo>
                  <a:pt x="293" y="1658"/>
                </a:lnTo>
                <a:lnTo>
                  <a:pt x="290" y="1629"/>
                </a:lnTo>
                <a:lnTo>
                  <a:pt x="290" y="914"/>
                </a:lnTo>
                <a:lnTo>
                  <a:pt x="287" y="892"/>
                </a:lnTo>
                <a:lnTo>
                  <a:pt x="278" y="872"/>
                </a:lnTo>
                <a:lnTo>
                  <a:pt x="265" y="854"/>
                </a:lnTo>
                <a:lnTo>
                  <a:pt x="247" y="841"/>
                </a:lnTo>
                <a:lnTo>
                  <a:pt x="227" y="833"/>
                </a:lnTo>
                <a:lnTo>
                  <a:pt x="204" y="829"/>
                </a:lnTo>
                <a:lnTo>
                  <a:pt x="180" y="833"/>
                </a:lnTo>
                <a:lnTo>
                  <a:pt x="159" y="841"/>
                </a:lnTo>
                <a:lnTo>
                  <a:pt x="142" y="854"/>
                </a:lnTo>
                <a:lnTo>
                  <a:pt x="128" y="872"/>
                </a:lnTo>
                <a:lnTo>
                  <a:pt x="119" y="892"/>
                </a:lnTo>
                <a:lnTo>
                  <a:pt x="116" y="914"/>
                </a:lnTo>
                <a:lnTo>
                  <a:pt x="116" y="2465"/>
                </a:lnTo>
                <a:lnTo>
                  <a:pt x="124" y="2543"/>
                </a:lnTo>
                <a:lnTo>
                  <a:pt x="134" y="2618"/>
                </a:lnTo>
                <a:lnTo>
                  <a:pt x="147" y="2687"/>
                </a:lnTo>
                <a:lnTo>
                  <a:pt x="164" y="2752"/>
                </a:lnTo>
                <a:lnTo>
                  <a:pt x="185" y="2813"/>
                </a:lnTo>
                <a:lnTo>
                  <a:pt x="208" y="2870"/>
                </a:lnTo>
                <a:lnTo>
                  <a:pt x="235" y="2922"/>
                </a:lnTo>
                <a:lnTo>
                  <a:pt x="266" y="2971"/>
                </a:lnTo>
                <a:lnTo>
                  <a:pt x="301" y="3015"/>
                </a:lnTo>
                <a:lnTo>
                  <a:pt x="340" y="3056"/>
                </a:lnTo>
                <a:lnTo>
                  <a:pt x="381" y="3093"/>
                </a:lnTo>
                <a:lnTo>
                  <a:pt x="428" y="3126"/>
                </a:lnTo>
                <a:lnTo>
                  <a:pt x="477" y="3154"/>
                </a:lnTo>
                <a:lnTo>
                  <a:pt x="532" y="3180"/>
                </a:lnTo>
                <a:lnTo>
                  <a:pt x="590" y="3202"/>
                </a:lnTo>
                <a:lnTo>
                  <a:pt x="652" y="3220"/>
                </a:lnTo>
                <a:lnTo>
                  <a:pt x="719" y="3235"/>
                </a:lnTo>
                <a:lnTo>
                  <a:pt x="791" y="3247"/>
                </a:lnTo>
                <a:lnTo>
                  <a:pt x="866" y="3255"/>
                </a:lnTo>
                <a:lnTo>
                  <a:pt x="947" y="3259"/>
                </a:lnTo>
                <a:lnTo>
                  <a:pt x="1032" y="3261"/>
                </a:lnTo>
                <a:lnTo>
                  <a:pt x="1107" y="3258"/>
                </a:lnTo>
                <a:lnTo>
                  <a:pt x="1181" y="3251"/>
                </a:lnTo>
                <a:lnTo>
                  <a:pt x="1253" y="3238"/>
                </a:lnTo>
                <a:lnTo>
                  <a:pt x="1323" y="3221"/>
                </a:lnTo>
                <a:lnTo>
                  <a:pt x="1392" y="3199"/>
                </a:lnTo>
                <a:lnTo>
                  <a:pt x="1457" y="3172"/>
                </a:lnTo>
                <a:lnTo>
                  <a:pt x="1519" y="3140"/>
                </a:lnTo>
                <a:lnTo>
                  <a:pt x="1580" y="3105"/>
                </a:lnTo>
                <a:lnTo>
                  <a:pt x="1637" y="3066"/>
                </a:lnTo>
                <a:lnTo>
                  <a:pt x="1689" y="3023"/>
                </a:lnTo>
                <a:lnTo>
                  <a:pt x="1739" y="2976"/>
                </a:lnTo>
                <a:lnTo>
                  <a:pt x="1783" y="2925"/>
                </a:lnTo>
                <a:lnTo>
                  <a:pt x="1824" y="2871"/>
                </a:lnTo>
                <a:lnTo>
                  <a:pt x="1860" y="2814"/>
                </a:lnTo>
                <a:lnTo>
                  <a:pt x="1869" y="2799"/>
                </a:lnTo>
                <a:lnTo>
                  <a:pt x="1881" y="2780"/>
                </a:lnTo>
                <a:lnTo>
                  <a:pt x="1896" y="2758"/>
                </a:lnTo>
                <a:lnTo>
                  <a:pt x="1912" y="2732"/>
                </a:lnTo>
                <a:lnTo>
                  <a:pt x="1930" y="2704"/>
                </a:lnTo>
                <a:lnTo>
                  <a:pt x="1950" y="2673"/>
                </a:lnTo>
                <a:lnTo>
                  <a:pt x="1972" y="2639"/>
                </a:lnTo>
                <a:lnTo>
                  <a:pt x="1994" y="2604"/>
                </a:lnTo>
                <a:lnTo>
                  <a:pt x="2018" y="2567"/>
                </a:lnTo>
                <a:lnTo>
                  <a:pt x="2041" y="2533"/>
                </a:lnTo>
                <a:lnTo>
                  <a:pt x="2063" y="2496"/>
                </a:lnTo>
                <a:lnTo>
                  <a:pt x="2088" y="2459"/>
                </a:lnTo>
                <a:lnTo>
                  <a:pt x="2113" y="2420"/>
                </a:lnTo>
                <a:lnTo>
                  <a:pt x="2137" y="2382"/>
                </a:lnTo>
                <a:lnTo>
                  <a:pt x="2162" y="2343"/>
                </a:lnTo>
                <a:lnTo>
                  <a:pt x="2187" y="2305"/>
                </a:lnTo>
                <a:lnTo>
                  <a:pt x="2210" y="2268"/>
                </a:lnTo>
                <a:lnTo>
                  <a:pt x="2234" y="2232"/>
                </a:lnTo>
                <a:lnTo>
                  <a:pt x="2257" y="2197"/>
                </a:lnTo>
                <a:lnTo>
                  <a:pt x="2277" y="2163"/>
                </a:lnTo>
                <a:lnTo>
                  <a:pt x="2296" y="2132"/>
                </a:lnTo>
                <a:lnTo>
                  <a:pt x="2315" y="2104"/>
                </a:lnTo>
                <a:lnTo>
                  <a:pt x="2331" y="2079"/>
                </a:lnTo>
                <a:lnTo>
                  <a:pt x="2344" y="2058"/>
                </a:lnTo>
                <a:lnTo>
                  <a:pt x="2354" y="2040"/>
                </a:lnTo>
                <a:lnTo>
                  <a:pt x="2363" y="2026"/>
                </a:lnTo>
                <a:lnTo>
                  <a:pt x="2368" y="2016"/>
                </a:lnTo>
                <a:lnTo>
                  <a:pt x="2404" y="1955"/>
                </a:lnTo>
                <a:lnTo>
                  <a:pt x="2440" y="1899"/>
                </a:lnTo>
                <a:lnTo>
                  <a:pt x="2479" y="1850"/>
                </a:lnTo>
                <a:lnTo>
                  <a:pt x="2518" y="1806"/>
                </a:lnTo>
                <a:lnTo>
                  <a:pt x="2559" y="1770"/>
                </a:lnTo>
                <a:lnTo>
                  <a:pt x="2579" y="1751"/>
                </a:lnTo>
                <a:lnTo>
                  <a:pt x="2598" y="1728"/>
                </a:lnTo>
                <a:lnTo>
                  <a:pt x="2616" y="1702"/>
                </a:lnTo>
                <a:lnTo>
                  <a:pt x="2633" y="1673"/>
                </a:lnTo>
                <a:lnTo>
                  <a:pt x="2634" y="1661"/>
                </a:lnTo>
                <a:lnTo>
                  <a:pt x="2634" y="1646"/>
                </a:lnTo>
                <a:lnTo>
                  <a:pt x="2633" y="1631"/>
                </a:lnTo>
                <a:lnTo>
                  <a:pt x="2630" y="1617"/>
                </a:lnTo>
                <a:lnTo>
                  <a:pt x="2623" y="1606"/>
                </a:lnTo>
                <a:lnTo>
                  <a:pt x="2623" y="1605"/>
                </a:lnTo>
                <a:lnTo>
                  <a:pt x="2622" y="1604"/>
                </a:lnTo>
                <a:lnTo>
                  <a:pt x="2620" y="1603"/>
                </a:lnTo>
                <a:lnTo>
                  <a:pt x="2619" y="1602"/>
                </a:lnTo>
                <a:lnTo>
                  <a:pt x="2616" y="1602"/>
                </a:lnTo>
                <a:lnTo>
                  <a:pt x="2611" y="1600"/>
                </a:lnTo>
                <a:lnTo>
                  <a:pt x="2607" y="1600"/>
                </a:lnTo>
                <a:lnTo>
                  <a:pt x="2607" y="1600"/>
                </a:lnTo>
                <a:lnTo>
                  <a:pt x="2568" y="1603"/>
                </a:lnTo>
                <a:lnTo>
                  <a:pt x="2527" y="1610"/>
                </a:lnTo>
                <a:lnTo>
                  <a:pt x="2487" y="1622"/>
                </a:lnTo>
                <a:lnTo>
                  <a:pt x="2445" y="1638"/>
                </a:lnTo>
                <a:lnTo>
                  <a:pt x="2405" y="1657"/>
                </a:lnTo>
                <a:lnTo>
                  <a:pt x="2367" y="1679"/>
                </a:lnTo>
                <a:lnTo>
                  <a:pt x="2338" y="1699"/>
                </a:lnTo>
                <a:lnTo>
                  <a:pt x="2307" y="1725"/>
                </a:lnTo>
                <a:lnTo>
                  <a:pt x="2274" y="1753"/>
                </a:lnTo>
                <a:lnTo>
                  <a:pt x="2239" y="1787"/>
                </a:lnTo>
                <a:lnTo>
                  <a:pt x="2203" y="1826"/>
                </a:lnTo>
                <a:lnTo>
                  <a:pt x="2167" y="1871"/>
                </a:lnTo>
                <a:lnTo>
                  <a:pt x="2132" y="1921"/>
                </a:lnTo>
                <a:lnTo>
                  <a:pt x="2098" y="1976"/>
                </a:lnTo>
                <a:lnTo>
                  <a:pt x="2077" y="2006"/>
                </a:lnTo>
                <a:lnTo>
                  <a:pt x="2054" y="2031"/>
                </a:lnTo>
                <a:lnTo>
                  <a:pt x="2028" y="2053"/>
                </a:lnTo>
                <a:lnTo>
                  <a:pt x="1999" y="2070"/>
                </a:lnTo>
                <a:lnTo>
                  <a:pt x="1968" y="2084"/>
                </a:lnTo>
                <a:lnTo>
                  <a:pt x="1935" y="2093"/>
                </a:lnTo>
                <a:lnTo>
                  <a:pt x="1902" y="2096"/>
                </a:lnTo>
                <a:lnTo>
                  <a:pt x="1888" y="2096"/>
                </a:lnTo>
                <a:lnTo>
                  <a:pt x="1872" y="2094"/>
                </a:lnTo>
                <a:lnTo>
                  <a:pt x="1856" y="2089"/>
                </a:lnTo>
                <a:lnTo>
                  <a:pt x="1840" y="2083"/>
                </a:lnTo>
                <a:lnTo>
                  <a:pt x="1825" y="2071"/>
                </a:lnTo>
                <a:lnTo>
                  <a:pt x="1813" y="2057"/>
                </a:lnTo>
                <a:lnTo>
                  <a:pt x="1805" y="2041"/>
                </a:lnTo>
                <a:lnTo>
                  <a:pt x="1800" y="2023"/>
                </a:lnTo>
                <a:lnTo>
                  <a:pt x="1798" y="2002"/>
                </a:lnTo>
                <a:lnTo>
                  <a:pt x="1797" y="1980"/>
                </a:lnTo>
                <a:lnTo>
                  <a:pt x="1797" y="1956"/>
                </a:lnTo>
                <a:lnTo>
                  <a:pt x="1797" y="1928"/>
                </a:lnTo>
                <a:lnTo>
                  <a:pt x="1796" y="1895"/>
                </a:lnTo>
                <a:lnTo>
                  <a:pt x="1796" y="629"/>
                </a:lnTo>
                <a:lnTo>
                  <a:pt x="1792" y="602"/>
                </a:lnTo>
                <a:lnTo>
                  <a:pt x="1784" y="579"/>
                </a:lnTo>
                <a:lnTo>
                  <a:pt x="1770" y="558"/>
                </a:lnTo>
                <a:lnTo>
                  <a:pt x="1753" y="540"/>
                </a:lnTo>
                <a:lnTo>
                  <a:pt x="1731" y="526"/>
                </a:lnTo>
                <a:lnTo>
                  <a:pt x="1706" y="518"/>
                </a:lnTo>
                <a:lnTo>
                  <a:pt x="1680" y="514"/>
                </a:lnTo>
                <a:lnTo>
                  <a:pt x="1654" y="518"/>
                </a:lnTo>
                <a:lnTo>
                  <a:pt x="1629" y="526"/>
                </a:lnTo>
                <a:lnTo>
                  <a:pt x="1608" y="540"/>
                </a:lnTo>
                <a:lnTo>
                  <a:pt x="1589" y="558"/>
                </a:lnTo>
                <a:lnTo>
                  <a:pt x="1576" y="579"/>
                </a:lnTo>
                <a:lnTo>
                  <a:pt x="1568" y="602"/>
                </a:lnTo>
                <a:lnTo>
                  <a:pt x="1565" y="629"/>
                </a:lnTo>
                <a:lnTo>
                  <a:pt x="1565" y="1515"/>
                </a:lnTo>
                <a:lnTo>
                  <a:pt x="1561" y="1543"/>
                </a:lnTo>
                <a:lnTo>
                  <a:pt x="1553" y="1570"/>
                </a:lnTo>
                <a:lnTo>
                  <a:pt x="1540" y="1594"/>
                </a:lnTo>
                <a:lnTo>
                  <a:pt x="1522" y="1615"/>
                </a:lnTo>
                <a:lnTo>
                  <a:pt x="1500" y="1633"/>
                </a:lnTo>
                <a:lnTo>
                  <a:pt x="1475" y="1646"/>
                </a:lnTo>
                <a:lnTo>
                  <a:pt x="1449" y="1655"/>
                </a:lnTo>
                <a:lnTo>
                  <a:pt x="1420" y="1658"/>
                </a:lnTo>
                <a:lnTo>
                  <a:pt x="1391" y="1655"/>
                </a:lnTo>
                <a:lnTo>
                  <a:pt x="1364" y="1646"/>
                </a:lnTo>
                <a:lnTo>
                  <a:pt x="1339" y="1633"/>
                </a:lnTo>
                <a:lnTo>
                  <a:pt x="1317" y="1615"/>
                </a:lnTo>
                <a:lnTo>
                  <a:pt x="1299" y="1594"/>
                </a:lnTo>
                <a:lnTo>
                  <a:pt x="1286" y="1570"/>
                </a:lnTo>
                <a:lnTo>
                  <a:pt x="1278" y="1543"/>
                </a:lnTo>
                <a:lnTo>
                  <a:pt x="1274" y="1515"/>
                </a:lnTo>
                <a:lnTo>
                  <a:pt x="1274" y="229"/>
                </a:lnTo>
                <a:lnTo>
                  <a:pt x="1271" y="203"/>
                </a:lnTo>
                <a:lnTo>
                  <a:pt x="1263" y="178"/>
                </a:lnTo>
                <a:lnTo>
                  <a:pt x="1250" y="157"/>
                </a:lnTo>
                <a:lnTo>
                  <a:pt x="1231" y="140"/>
                </a:lnTo>
                <a:lnTo>
                  <a:pt x="1210" y="126"/>
                </a:lnTo>
                <a:lnTo>
                  <a:pt x="1185" y="118"/>
                </a:lnTo>
                <a:lnTo>
                  <a:pt x="1158" y="115"/>
                </a:lnTo>
                <a:close/>
                <a:moveTo>
                  <a:pt x="1158" y="0"/>
                </a:moveTo>
                <a:lnTo>
                  <a:pt x="1196" y="3"/>
                </a:lnTo>
                <a:lnTo>
                  <a:pt x="1233" y="12"/>
                </a:lnTo>
                <a:lnTo>
                  <a:pt x="1265" y="25"/>
                </a:lnTo>
                <a:lnTo>
                  <a:pt x="1296" y="45"/>
                </a:lnTo>
                <a:lnTo>
                  <a:pt x="1323" y="67"/>
                </a:lnTo>
                <a:lnTo>
                  <a:pt x="1345" y="94"/>
                </a:lnTo>
                <a:lnTo>
                  <a:pt x="1365" y="124"/>
                </a:lnTo>
                <a:lnTo>
                  <a:pt x="1379" y="157"/>
                </a:lnTo>
                <a:lnTo>
                  <a:pt x="1387" y="192"/>
                </a:lnTo>
                <a:lnTo>
                  <a:pt x="1391" y="229"/>
                </a:lnTo>
                <a:lnTo>
                  <a:pt x="1391" y="1515"/>
                </a:lnTo>
                <a:lnTo>
                  <a:pt x="1393" y="1526"/>
                </a:lnTo>
                <a:lnTo>
                  <a:pt x="1399" y="1535"/>
                </a:lnTo>
                <a:lnTo>
                  <a:pt x="1408" y="1541"/>
                </a:lnTo>
                <a:lnTo>
                  <a:pt x="1420" y="1543"/>
                </a:lnTo>
                <a:lnTo>
                  <a:pt x="1430" y="1541"/>
                </a:lnTo>
                <a:lnTo>
                  <a:pt x="1440" y="1535"/>
                </a:lnTo>
                <a:lnTo>
                  <a:pt x="1446" y="1526"/>
                </a:lnTo>
                <a:lnTo>
                  <a:pt x="1449" y="1515"/>
                </a:lnTo>
                <a:lnTo>
                  <a:pt x="1449" y="629"/>
                </a:lnTo>
                <a:lnTo>
                  <a:pt x="1452" y="592"/>
                </a:lnTo>
                <a:lnTo>
                  <a:pt x="1460" y="557"/>
                </a:lnTo>
                <a:lnTo>
                  <a:pt x="1474" y="524"/>
                </a:lnTo>
                <a:lnTo>
                  <a:pt x="1493" y="494"/>
                </a:lnTo>
                <a:lnTo>
                  <a:pt x="1516" y="468"/>
                </a:lnTo>
                <a:lnTo>
                  <a:pt x="1543" y="444"/>
                </a:lnTo>
                <a:lnTo>
                  <a:pt x="1573" y="426"/>
                </a:lnTo>
                <a:lnTo>
                  <a:pt x="1607" y="413"/>
                </a:lnTo>
                <a:lnTo>
                  <a:pt x="1642" y="403"/>
                </a:lnTo>
                <a:lnTo>
                  <a:pt x="1680" y="401"/>
                </a:lnTo>
                <a:lnTo>
                  <a:pt x="1717" y="403"/>
                </a:lnTo>
                <a:lnTo>
                  <a:pt x="1753" y="413"/>
                </a:lnTo>
                <a:lnTo>
                  <a:pt x="1786" y="426"/>
                </a:lnTo>
                <a:lnTo>
                  <a:pt x="1817" y="444"/>
                </a:lnTo>
                <a:lnTo>
                  <a:pt x="1844" y="468"/>
                </a:lnTo>
                <a:lnTo>
                  <a:pt x="1867" y="494"/>
                </a:lnTo>
                <a:lnTo>
                  <a:pt x="1886" y="524"/>
                </a:lnTo>
                <a:lnTo>
                  <a:pt x="1900" y="557"/>
                </a:lnTo>
                <a:lnTo>
                  <a:pt x="1908" y="592"/>
                </a:lnTo>
                <a:lnTo>
                  <a:pt x="1912" y="629"/>
                </a:lnTo>
                <a:lnTo>
                  <a:pt x="1912" y="1894"/>
                </a:lnTo>
                <a:lnTo>
                  <a:pt x="1912" y="1927"/>
                </a:lnTo>
                <a:lnTo>
                  <a:pt x="1913" y="1956"/>
                </a:lnTo>
                <a:lnTo>
                  <a:pt x="1913" y="1980"/>
                </a:lnTo>
                <a:lnTo>
                  <a:pt x="1937" y="1973"/>
                </a:lnTo>
                <a:lnTo>
                  <a:pt x="1960" y="1960"/>
                </a:lnTo>
                <a:lnTo>
                  <a:pt x="1980" y="1942"/>
                </a:lnTo>
                <a:lnTo>
                  <a:pt x="1997" y="1920"/>
                </a:lnTo>
                <a:lnTo>
                  <a:pt x="2031" y="1864"/>
                </a:lnTo>
                <a:lnTo>
                  <a:pt x="2066" y="1813"/>
                </a:lnTo>
                <a:lnTo>
                  <a:pt x="2103" y="1767"/>
                </a:lnTo>
                <a:lnTo>
                  <a:pt x="2138" y="1726"/>
                </a:lnTo>
                <a:lnTo>
                  <a:pt x="2175" y="1690"/>
                </a:lnTo>
                <a:lnTo>
                  <a:pt x="2209" y="1657"/>
                </a:lnTo>
                <a:lnTo>
                  <a:pt x="2243" y="1629"/>
                </a:lnTo>
                <a:lnTo>
                  <a:pt x="2274" y="1605"/>
                </a:lnTo>
                <a:lnTo>
                  <a:pt x="2303" y="1585"/>
                </a:lnTo>
                <a:lnTo>
                  <a:pt x="2344" y="1560"/>
                </a:lnTo>
                <a:lnTo>
                  <a:pt x="2386" y="1539"/>
                </a:lnTo>
                <a:lnTo>
                  <a:pt x="2430" y="1521"/>
                </a:lnTo>
                <a:lnTo>
                  <a:pt x="2475" y="1506"/>
                </a:lnTo>
                <a:lnTo>
                  <a:pt x="2520" y="1495"/>
                </a:lnTo>
                <a:lnTo>
                  <a:pt x="2564" y="1488"/>
                </a:lnTo>
                <a:lnTo>
                  <a:pt x="2606" y="1486"/>
                </a:lnTo>
                <a:lnTo>
                  <a:pt x="2607" y="1486"/>
                </a:lnTo>
                <a:lnTo>
                  <a:pt x="2636" y="1489"/>
                </a:lnTo>
                <a:lnTo>
                  <a:pt x="2663" y="1497"/>
                </a:lnTo>
                <a:lnTo>
                  <a:pt x="2688" y="1509"/>
                </a:lnTo>
                <a:lnTo>
                  <a:pt x="2708" y="1527"/>
                </a:lnTo>
                <a:lnTo>
                  <a:pt x="2725" y="1550"/>
                </a:lnTo>
                <a:lnTo>
                  <a:pt x="2737" y="1574"/>
                </a:lnTo>
                <a:lnTo>
                  <a:pt x="2745" y="1599"/>
                </a:lnTo>
                <a:lnTo>
                  <a:pt x="2749" y="1625"/>
                </a:lnTo>
                <a:lnTo>
                  <a:pt x="2750" y="1649"/>
                </a:lnTo>
                <a:lnTo>
                  <a:pt x="2749" y="1673"/>
                </a:lnTo>
                <a:lnTo>
                  <a:pt x="2747" y="1693"/>
                </a:lnTo>
                <a:lnTo>
                  <a:pt x="2742" y="1710"/>
                </a:lnTo>
                <a:lnTo>
                  <a:pt x="2738" y="1721"/>
                </a:lnTo>
                <a:lnTo>
                  <a:pt x="2722" y="1749"/>
                </a:lnTo>
                <a:lnTo>
                  <a:pt x="2705" y="1778"/>
                </a:lnTo>
                <a:lnTo>
                  <a:pt x="2683" y="1806"/>
                </a:lnTo>
                <a:lnTo>
                  <a:pt x="2660" y="1833"/>
                </a:lnTo>
                <a:lnTo>
                  <a:pt x="2632" y="1858"/>
                </a:lnTo>
                <a:lnTo>
                  <a:pt x="2598" y="1889"/>
                </a:lnTo>
                <a:lnTo>
                  <a:pt x="2566" y="1925"/>
                </a:lnTo>
                <a:lnTo>
                  <a:pt x="2533" y="1967"/>
                </a:lnTo>
                <a:lnTo>
                  <a:pt x="2502" y="2016"/>
                </a:lnTo>
                <a:lnTo>
                  <a:pt x="2471" y="2069"/>
                </a:lnTo>
                <a:lnTo>
                  <a:pt x="2465" y="2080"/>
                </a:lnTo>
                <a:lnTo>
                  <a:pt x="2457" y="2094"/>
                </a:lnTo>
                <a:lnTo>
                  <a:pt x="2445" y="2113"/>
                </a:lnTo>
                <a:lnTo>
                  <a:pt x="2431" y="2135"/>
                </a:lnTo>
                <a:lnTo>
                  <a:pt x="2415" y="2162"/>
                </a:lnTo>
                <a:lnTo>
                  <a:pt x="2396" y="2191"/>
                </a:lnTo>
                <a:lnTo>
                  <a:pt x="2376" y="2224"/>
                </a:lnTo>
                <a:lnTo>
                  <a:pt x="2352" y="2259"/>
                </a:lnTo>
                <a:lnTo>
                  <a:pt x="2328" y="2298"/>
                </a:lnTo>
                <a:lnTo>
                  <a:pt x="2302" y="2339"/>
                </a:lnTo>
                <a:lnTo>
                  <a:pt x="2274" y="2383"/>
                </a:lnTo>
                <a:lnTo>
                  <a:pt x="2245" y="2429"/>
                </a:lnTo>
                <a:lnTo>
                  <a:pt x="2214" y="2475"/>
                </a:lnTo>
                <a:lnTo>
                  <a:pt x="2181" y="2525"/>
                </a:lnTo>
                <a:lnTo>
                  <a:pt x="2149" y="2576"/>
                </a:lnTo>
                <a:lnTo>
                  <a:pt x="2116" y="2628"/>
                </a:lnTo>
                <a:lnTo>
                  <a:pt x="2092" y="2665"/>
                </a:lnTo>
                <a:lnTo>
                  <a:pt x="2070" y="2700"/>
                </a:lnTo>
                <a:lnTo>
                  <a:pt x="2048" y="2733"/>
                </a:lnTo>
                <a:lnTo>
                  <a:pt x="2028" y="2764"/>
                </a:lnTo>
                <a:lnTo>
                  <a:pt x="2011" y="2793"/>
                </a:lnTo>
                <a:lnTo>
                  <a:pt x="1994" y="2817"/>
                </a:lnTo>
                <a:lnTo>
                  <a:pt x="1980" y="2839"/>
                </a:lnTo>
                <a:lnTo>
                  <a:pt x="1969" y="2857"/>
                </a:lnTo>
                <a:lnTo>
                  <a:pt x="1959" y="2871"/>
                </a:lnTo>
                <a:lnTo>
                  <a:pt x="1922" y="2932"/>
                </a:lnTo>
                <a:lnTo>
                  <a:pt x="1881" y="2989"/>
                </a:lnTo>
                <a:lnTo>
                  <a:pt x="1833" y="3043"/>
                </a:lnTo>
                <a:lnTo>
                  <a:pt x="1783" y="3093"/>
                </a:lnTo>
                <a:lnTo>
                  <a:pt x="1729" y="3139"/>
                </a:lnTo>
                <a:lnTo>
                  <a:pt x="1671" y="3183"/>
                </a:lnTo>
                <a:lnTo>
                  <a:pt x="1610" y="3222"/>
                </a:lnTo>
                <a:lnTo>
                  <a:pt x="1546" y="3257"/>
                </a:lnTo>
                <a:lnTo>
                  <a:pt x="1479" y="3288"/>
                </a:lnTo>
                <a:lnTo>
                  <a:pt x="1410" y="3313"/>
                </a:lnTo>
                <a:lnTo>
                  <a:pt x="1338" y="3336"/>
                </a:lnTo>
                <a:lnTo>
                  <a:pt x="1264" y="3353"/>
                </a:lnTo>
                <a:lnTo>
                  <a:pt x="1187" y="3365"/>
                </a:lnTo>
                <a:lnTo>
                  <a:pt x="1110" y="3373"/>
                </a:lnTo>
                <a:lnTo>
                  <a:pt x="1032" y="3376"/>
                </a:lnTo>
                <a:lnTo>
                  <a:pt x="982" y="3375"/>
                </a:lnTo>
                <a:lnTo>
                  <a:pt x="933" y="3374"/>
                </a:lnTo>
                <a:lnTo>
                  <a:pt x="883" y="3372"/>
                </a:lnTo>
                <a:lnTo>
                  <a:pt x="834" y="3367"/>
                </a:lnTo>
                <a:lnTo>
                  <a:pt x="784" y="3363"/>
                </a:lnTo>
                <a:lnTo>
                  <a:pt x="736" y="3357"/>
                </a:lnTo>
                <a:lnTo>
                  <a:pt x="689" y="3348"/>
                </a:lnTo>
                <a:lnTo>
                  <a:pt x="641" y="3339"/>
                </a:lnTo>
                <a:lnTo>
                  <a:pt x="594" y="3327"/>
                </a:lnTo>
                <a:lnTo>
                  <a:pt x="549" y="3313"/>
                </a:lnTo>
                <a:lnTo>
                  <a:pt x="504" y="3297"/>
                </a:lnTo>
                <a:lnTo>
                  <a:pt x="461" y="3278"/>
                </a:lnTo>
                <a:lnTo>
                  <a:pt x="418" y="3258"/>
                </a:lnTo>
                <a:lnTo>
                  <a:pt x="377" y="3235"/>
                </a:lnTo>
                <a:lnTo>
                  <a:pt x="338" y="3208"/>
                </a:lnTo>
                <a:lnTo>
                  <a:pt x="300" y="3179"/>
                </a:lnTo>
                <a:lnTo>
                  <a:pt x="264" y="3147"/>
                </a:lnTo>
                <a:lnTo>
                  <a:pt x="230" y="3112"/>
                </a:lnTo>
                <a:lnTo>
                  <a:pt x="197" y="3073"/>
                </a:lnTo>
                <a:lnTo>
                  <a:pt x="166" y="3030"/>
                </a:lnTo>
                <a:lnTo>
                  <a:pt x="137" y="2985"/>
                </a:lnTo>
                <a:lnTo>
                  <a:pt x="112" y="2935"/>
                </a:lnTo>
                <a:lnTo>
                  <a:pt x="88" y="2881"/>
                </a:lnTo>
                <a:lnTo>
                  <a:pt x="67" y="2823"/>
                </a:lnTo>
                <a:lnTo>
                  <a:pt x="47" y="2762"/>
                </a:lnTo>
                <a:lnTo>
                  <a:pt x="31" y="2695"/>
                </a:lnTo>
                <a:lnTo>
                  <a:pt x="18" y="2624"/>
                </a:lnTo>
                <a:lnTo>
                  <a:pt x="7" y="2549"/>
                </a:lnTo>
                <a:lnTo>
                  <a:pt x="0" y="2469"/>
                </a:lnTo>
                <a:lnTo>
                  <a:pt x="0" y="914"/>
                </a:lnTo>
                <a:lnTo>
                  <a:pt x="3" y="879"/>
                </a:lnTo>
                <a:lnTo>
                  <a:pt x="13" y="845"/>
                </a:lnTo>
                <a:lnTo>
                  <a:pt x="28" y="814"/>
                </a:lnTo>
                <a:lnTo>
                  <a:pt x="48" y="786"/>
                </a:lnTo>
                <a:lnTo>
                  <a:pt x="73" y="762"/>
                </a:lnTo>
                <a:lnTo>
                  <a:pt x="101" y="742"/>
                </a:lnTo>
                <a:lnTo>
                  <a:pt x="132" y="728"/>
                </a:lnTo>
                <a:lnTo>
                  <a:pt x="166" y="718"/>
                </a:lnTo>
                <a:lnTo>
                  <a:pt x="203" y="715"/>
                </a:lnTo>
                <a:lnTo>
                  <a:pt x="240" y="718"/>
                </a:lnTo>
                <a:lnTo>
                  <a:pt x="274" y="728"/>
                </a:lnTo>
                <a:lnTo>
                  <a:pt x="306" y="742"/>
                </a:lnTo>
                <a:lnTo>
                  <a:pt x="334" y="762"/>
                </a:lnTo>
                <a:lnTo>
                  <a:pt x="359" y="786"/>
                </a:lnTo>
                <a:lnTo>
                  <a:pt x="378" y="814"/>
                </a:lnTo>
                <a:lnTo>
                  <a:pt x="393" y="845"/>
                </a:lnTo>
                <a:lnTo>
                  <a:pt x="403" y="879"/>
                </a:lnTo>
                <a:lnTo>
                  <a:pt x="406" y="914"/>
                </a:lnTo>
                <a:lnTo>
                  <a:pt x="406" y="1629"/>
                </a:lnTo>
                <a:lnTo>
                  <a:pt x="408" y="1640"/>
                </a:lnTo>
                <a:lnTo>
                  <a:pt x="415" y="1649"/>
                </a:lnTo>
                <a:lnTo>
                  <a:pt x="424" y="1656"/>
                </a:lnTo>
                <a:lnTo>
                  <a:pt x="435" y="1658"/>
                </a:lnTo>
                <a:lnTo>
                  <a:pt x="446" y="1656"/>
                </a:lnTo>
                <a:lnTo>
                  <a:pt x="456" y="1649"/>
                </a:lnTo>
                <a:lnTo>
                  <a:pt x="462" y="1640"/>
                </a:lnTo>
                <a:lnTo>
                  <a:pt x="464" y="1629"/>
                </a:lnTo>
                <a:lnTo>
                  <a:pt x="464" y="486"/>
                </a:lnTo>
                <a:lnTo>
                  <a:pt x="467" y="450"/>
                </a:lnTo>
                <a:lnTo>
                  <a:pt x="477" y="417"/>
                </a:lnTo>
                <a:lnTo>
                  <a:pt x="492" y="385"/>
                </a:lnTo>
                <a:lnTo>
                  <a:pt x="511" y="357"/>
                </a:lnTo>
                <a:lnTo>
                  <a:pt x="536" y="333"/>
                </a:lnTo>
                <a:lnTo>
                  <a:pt x="564" y="314"/>
                </a:lnTo>
                <a:lnTo>
                  <a:pt x="596" y="299"/>
                </a:lnTo>
                <a:lnTo>
                  <a:pt x="631" y="290"/>
                </a:lnTo>
                <a:lnTo>
                  <a:pt x="666" y="286"/>
                </a:lnTo>
                <a:lnTo>
                  <a:pt x="703" y="290"/>
                </a:lnTo>
                <a:lnTo>
                  <a:pt x="737" y="299"/>
                </a:lnTo>
                <a:lnTo>
                  <a:pt x="769" y="314"/>
                </a:lnTo>
                <a:lnTo>
                  <a:pt x="797" y="333"/>
                </a:lnTo>
                <a:lnTo>
                  <a:pt x="822" y="357"/>
                </a:lnTo>
                <a:lnTo>
                  <a:pt x="841" y="385"/>
                </a:lnTo>
                <a:lnTo>
                  <a:pt x="856" y="417"/>
                </a:lnTo>
                <a:lnTo>
                  <a:pt x="866" y="450"/>
                </a:lnTo>
                <a:lnTo>
                  <a:pt x="869" y="486"/>
                </a:lnTo>
                <a:lnTo>
                  <a:pt x="869" y="1515"/>
                </a:lnTo>
                <a:lnTo>
                  <a:pt x="871" y="1526"/>
                </a:lnTo>
                <a:lnTo>
                  <a:pt x="878" y="1535"/>
                </a:lnTo>
                <a:lnTo>
                  <a:pt x="888" y="1541"/>
                </a:lnTo>
                <a:lnTo>
                  <a:pt x="898" y="1543"/>
                </a:lnTo>
                <a:lnTo>
                  <a:pt x="909" y="1541"/>
                </a:lnTo>
                <a:lnTo>
                  <a:pt x="919" y="1535"/>
                </a:lnTo>
                <a:lnTo>
                  <a:pt x="925" y="1526"/>
                </a:lnTo>
                <a:lnTo>
                  <a:pt x="927" y="1515"/>
                </a:lnTo>
                <a:lnTo>
                  <a:pt x="927" y="229"/>
                </a:lnTo>
                <a:lnTo>
                  <a:pt x="931" y="192"/>
                </a:lnTo>
                <a:lnTo>
                  <a:pt x="939" y="157"/>
                </a:lnTo>
                <a:lnTo>
                  <a:pt x="953" y="124"/>
                </a:lnTo>
                <a:lnTo>
                  <a:pt x="972" y="94"/>
                </a:lnTo>
                <a:lnTo>
                  <a:pt x="995" y="67"/>
                </a:lnTo>
                <a:lnTo>
                  <a:pt x="1022" y="45"/>
                </a:lnTo>
                <a:lnTo>
                  <a:pt x="1053" y="25"/>
                </a:lnTo>
                <a:lnTo>
                  <a:pt x="1085" y="12"/>
                </a:lnTo>
                <a:lnTo>
                  <a:pt x="1122" y="3"/>
                </a:lnTo>
                <a:lnTo>
                  <a:pt x="11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1" name="Group 40">
            <a:extLst>
              <a:ext uri="{FF2B5EF4-FFF2-40B4-BE49-F238E27FC236}">
                <a16:creationId xmlns:a16="http://schemas.microsoft.com/office/drawing/2014/main" id="{409756A3-3077-4070-BA81-F56C516B155C}"/>
              </a:ext>
            </a:extLst>
          </p:cNvPr>
          <p:cNvGrpSpPr/>
          <p:nvPr/>
        </p:nvGrpSpPr>
        <p:grpSpPr>
          <a:xfrm>
            <a:off x="7982133" y="1654968"/>
            <a:ext cx="547687" cy="487363"/>
            <a:chOff x="8174038" y="5037138"/>
            <a:chExt cx="547687" cy="487363"/>
          </a:xfrm>
          <a:solidFill>
            <a:schemeClr val="bg1"/>
          </a:solidFill>
        </p:grpSpPr>
        <p:sp>
          <p:nvSpPr>
            <p:cNvPr id="79" name="Freeform 565">
              <a:extLst>
                <a:ext uri="{FF2B5EF4-FFF2-40B4-BE49-F238E27FC236}">
                  <a16:creationId xmlns:a16="http://schemas.microsoft.com/office/drawing/2014/main" id="{AAE9CBE2-2209-496E-BB0B-1E5B76378D5B}"/>
                </a:ext>
              </a:extLst>
            </p:cNvPr>
            <p:cNvSpPr>
              <a:spLocks noEditPoints="1"/>
            </p:cNvSpPr>
            <p:nvPr/>
          </p:nvSpPr>
          <p:spPr bwMode="auto">
            <a:xfrm>
              <a:off x="8174038" y="5037138"/>
              <a:ext cx="547687" cy="487363"/>
            </a:xfrm>
            <a:custGeom>
              <a:avLst/>
              <a:gdLst>
                <a:gd name="T0" fmla="*/ 1608 w 3450"/>
                <a:gd name="T1" fmla="*/ 520 h 3064"/>
                <a:gd name="T2" fmla="*/ 1814 w 3450"/>
                <a:gd name="T3" fmla="*/ 810 h 3064"/>
                <a:gd name="T4" fmla="*/ 3335 w 3450"/>
                <a:gd name="T5" fmla="*/ 810 h 3064"/>
                <a:gd name="T6" fmla="*/ 3335 w 3450"/>
                <a:gd name="T7" fmla="*/ 520 h 3064"/>
                <a:gd name="T8" fmla="*/ 1608 w 3450"/>
                <a:gd name="T9" fmla="*/ 520 h 3064"/>
                <a:gd name="T10" fmla="*/ 115 w 3450"/>
                <a:gd name="T11" fmla="*/ 116 h 3064"/>
                <a:gd name="T12" fmla="*/ 115 w 3450"/>
                <a:gd name="T13" fmla="*/ 2949 h 3064"/>
                <a:gd name="T14" fmla="*/ 3335 w 3450"/>
                <a:gd name="T15" fmla="*/ 2949 h 3064"/>
                <a:gd name="T16" fmla="*/ 3335 w 3450"/>
                <a:gd name="T17" fmla="*/ 925 h 3064"/>
                <a:gd name="T18" fmla="*/ 1783 w 3450"/>
                <a:gd name="T19" fmla="*/ 925 h 3064"/>
                <a:gd name="T20" fmla="*/ 1783 w 3450"/>
                <a:gd name="T21" fmla="*/ 923 h 3064"/>
                <a:gd name="T22" fmla="*/ 1769 w 3450"/>
                <a:gd name="T23" fmla="*/ 921 h 3064"/>
                <a:gd name="T24" fmla="*/ 1756 w 3450"/>
                <a:gd name="T25" fmla="*/ 917 h 3064"/>
                <a:gd name="T26" fmla="*/ 1745 w 3450"/>
                <a:gd name="T27" fmla="*/ 909 h 3064"/>
                <a:gd name="T28" fmla="*/ 1735 w 3450"/>
                <a:gd name="T29" fmla="*/ 899 h 3064"/>
                <a:gd name="T30" fmla="*/ 1466 w 3450"/>
                <a:gd name="T31" fmla="*/ 520 h 3064"/>
                <a:gd name="T32" fmla="*/ 1466 w 3450"/>
                <a:gd name="T33" fmla="*/ 520 h 3064"/>
                <a:gd name="T34" fmla="*/ 1178 w 3450"/>
                <a:gd name="T35" fmla="*/ 116 h 3064"/>
                <a:gd name="T36" fmla="*/ 115 w 3450"/>
                <a:gd name="T37" fmla="*/ 116 h 3064"/>
                <a:gd name="T38" fmla="*/ 0 w 3450"/>
                <a:gd name="T39" fmla="*/ 0 h 3064"/>
                <a:gd name="T40" fmla="*/ 1237 w 3450"/>
                <a:gd name="T41" fmla="*/ 0 h 3064"/>
                <a:gd name="T42" fmla="*/ 1255 w 3450"/>
                <a:gd name="T43" fmla="*/ 24 h 3064"/>
                <a:gd name="T44" fmla="*/ 1255 w 3450"/>
                <a:gd name="T45" fmla="*/ 24 h 3064"/>
                <a:gd name="T46" fmla="*/ 1525 w 3450"/>
                <a:gd name="T47" fmla="*/ 405 h 3064"/>
                <a:gd name="T48" fmla="*/ 3450 w 3450"/>
                <a:gd name="T49" fmla="*/ 405 h 3064"/>
                <a:gd name="T50" fmla="*/ 3450 w 3450"/>
                <a:gd name="T51" fmla="*/ 3064 h 3064"/>
                <a:gd name="T52" fmla="*/ 0 w 3450"/>
                <a:gd name="T53" fmla="*/ 3064 h 3064"/>
                <a:gd name="T54" fmla="*/ 0 w 3450"/>
                <a:gd name="T55" fmla="*/ 0 h 3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50" h="3064">
                  <a:moveTo>
                    <a:pt x="1608" y="520"/>
                  </a:moveTo>
                  <a:lnTo>
                    <a:pt x="1814" y="810"/>
                  </a:lnTo>
                  <a:lnTo>
                    <a:pt x="3335" y="810"/>
                  </a:lnTo>
                  <a:lnTo>
                    <a:pt x="3335" y="520"/>
                  </a:lnTo>
                  <a:lnTo>
                    <a:pt x="1608" y="520"/>
                  </a:lnTo>
                  <a:close/>
                  <a:moveTo>
                    <a:pt x="115" y="116"/>
                  </a:moveTo>
                  <a:lnTo>
                    <a:pt x="115" y="2949"/>
                  </a:lnTo>
                  <a:lnTo>
                    <a:pt x="3335" y="2949"/>
                  </a:lnTo>
                  <a:lnTo>
                    <a:pt x="3335" y="925"/>
                  </a:lnTo>
                  <a:lnTo>
                    <a:pt x="1783" y="925"/>
                  </a:lnTo>
                  <a:lnTo>
                    <a:pt x="1783" y="923"/>
                  </a:lnTo>
                  <a:lnTo>
                    <a:pt x="1769" y="921"/>
                  </a:lnTo>
                  <a:lnTo>
                    <a:pt x="1756" y="917"/>
                  </a:lnTo>
                  <a:lnTo>
                    <a:pt x="1745" y="909"/>
                  </a:lnTo>
                  <a:lnTo>
                    <a:pt x="1735" y="899"/>
                  </a:lnTo>
                  <a:lnTo>
                    <a:pt x="1466" y="520"/>
                  </a:lnTo>
                  <a:lnTo>
                    <a:pt x="1466" y="520"/>
                  </a:lnTo>
                  <a:lnTo>
                    <a:pt x="1178" y="116"/>
                  </a:lnTo>
                  <a:lnTo>
                    <a:pt x="115" y="116"/>
                  </a:lnTo>
                  <a:close/>
                  <a:moveTo>
                    <a:pt x="0" y="0"/>
                  </a:moveTo>
                  <a:lnTo>
                    <a:pt x="1237" y="0"/>
                  </a:lnTo>
                  <a:lnTo>
                    <a:pt x="1255" y="24"/>
                  </a:lnTo>
                  <a:lnTo>
                    <a:pt x="1255" y="24"/>
                  </a:lnTo>
                  <a:lnTo>
                    <a:pt x="1525" y="405"/>
                  </a:lnTo>
                  <a:lnTo>
                    <a:pt x="3450" y="405"/>
                  </a:lnTo>
                  <a:lnTo>
                    <a:pt x="3450" y="3064"/>
                  </a:lnTo>
                  <a:lnTo>
                    <a:pt x="0" y="306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566">
              <a:extLst>
                <a:ext uri="{FF2B5EF4-FFF2-40B4-BE49-F238E27FC236}">
                  <a16:creationId xmlns:a16="http://schemas.microsoft.com/office/drawing/2014/main" id="{AAD286D9-CCE2-4E9E-B7CD-60EA43C972B2}"/>
                </a:ext>
              </a:extLst>
            </p:cNvPr>
            <p:cNvSpPr>
              <a:spLocks noEditPoints="1"/>
            </p:cNvSpPr>
            <p:nvPr/>
          </p:nvSpPr>
          <p:spPr bwMode="auto">
            <a:xfrm>
              <a:off x="8356600" y="5221288"/>
              <a:ext cx="182562" cy="238125"/>
            </a:xfrm>
            <a:custGeom>
              <a:avLst/>
              <a:gdLst>
                <a:gd name="T0" fmla="*/ 115 w 1150"/>
                <a:gd name="T1" fmla="*/ 1388 h 1504"/>
                <a:gd name="T2" fmla="*/ 1035 w 1150"/>
                <a:gd name="T3" fmla="*/ 694 h 1504"/>
                <a:gd name="T4" fmla="*/ 575 w 1150"/>
                <a:gd name="T5" fmla="*/ 0 h 1504"/>
                <a:gd name="T6" fmla="*/ 667 w 1150"/>
                <a:gd name="T7" fmla="*/ 13 h 1504"/>
                <a:gd name="T8" fmla="*/ 749 w 1150"/>
                <a:gd name="T9" fmla="*/ 48 h 1504"/>
                <a:gd name="T10" fmla="*/ 819 w 1150"/>
                <a:gd name="T11" fmla="*/ 101 h 1504"/>
                <a:gd name="T12" fmla="*/ 873 w 1150"/>
                <a:gd name="T13" fmla="*/ 172 h 1504"/>
                <a:gd name="T14" fmla="*/ 907 w 1150"/>
                <a:gd name="T15" fmla="*/ 255 h 1504"/>
                <a:gd name="T16" fmla="*/ 920 w 1150"/>
                <a:gd name="T17" fmla="*/ 347 h 1504"/>
                <a:gd name="T18" fmla="*/ 1150 w 1150"/>
                <a:gd name="T19" fmla="*/ 579 h 1504"/>
                <a:gd name="T20" fmla="*/ 0 w 1150"/>
                <a:gd name="T21" fmla="*/ 1504 h 1504"/>
                <a:gd name="T22" fmla="*/ 805 w 1150"/>
                <a:gd name="T23" fmla="*/ 579 h 1504"/>
                <a:gd name="T24" fmla="*/ 802 w 1150"/>
                <a:gd name="T25" fmla="*/ 310 h 1504"/>
                <a:gd name="T26" fmla="*/ 779 w 1150"/>
                <a:gd name="T27" fmla="*/ 241 h 1504"/>
                <a:gd name="T28" fmla="*/ 737 w 1150"/>
                <a:gd name="T29" fmla="*/ 183 h 1504"/>
                <a:gd name="T30" fmla="*/ 681 w 1150"/>
                <a:gd name="T31" fmla="*/ 141 h 1504"/>
                <a:gd name="T32" fmla="*/ 613 w 1150"/>
                <a:gd name="T33" fmla="*/ 119 h 1504"/>
                <a:gd name="T34" fmla="*/ 537 w 1150"/>
                <a:gd name="T35" fmla="*/ 119 h 1504"/>
                <a:gd name="T36" fmla="*/ 469 w 1150"/>
                <a:gd name="T37" fmla="*/ 141 h 1504"/>
                <a:gd name="T38" fmla="*/ 413 w 1150"/>
                <a:gd name="T39" fmla="*/ 183 h 1504"/>
                <a:gd name="T40" fmla="*/ 371 w 1150"/>
                <a:gd name="T41" fmla="*/ 241 h 1504"/>
                <a:gd name="T42" fmla="*/ 348 w 1150"/>
                <a:gd name="T43" fmla="*/ 310 h 1504"/>
                <a:gd name="T44" fmla="*/ 342 w 1150"/>
                <a:gd name="T45" fmla="*/ 365 h 1504"/>
                <a:gd name="T46" fmla="*/ 321 w 1150"/>
                <a:gd name="T47" fmla="*/ 394 h 1504"/>
                <a:gd name="T48" fmla="*/ 288 w 1150"/>
                <a:gd name="T49" fmla="*/ 405 h 1504"/>
                <a:gd name="T50" fmla="*/ 254 w 1150"/>
                <a:gd name="T51" fmla="*/ 394 h 1504"/>
                <a:gd name="T52" fmla="*/ 233 w 1150"/>
                <a:gd name="T53" fmla="*/ 365 h 1504"/>
                <a:gd name="T54" fmla="*/ 233 w 1150"/>
                <a:gd name="T55" fmla="*/ 300 h 1504"/>
                <a:gd name="T56" fmla="*/ 257 w 1150"/>
                <a:gd name="T57" fmla="*/ 212 h 1504"/>
                <a:gd name="T58" fmla="*/ 302 w 1150"/>
                <a:gd name="T59" fmla="*/ 135 h 1504"/>
                <a:gd name="T60" fmla="*/ 364 w 1150"/>
                <a:gd name="T61" fmla="*/ 73 h 1504"/>
                <a:gd name="T62" fmla="*/ 441 w 1150"/>
                <a:gd name="T63" fmla="*/ 28 h 1504"/>
                <a:gd name="T64" fmla="*/ 528 w 1150"/>
                <a:gd name="T65" fmla="*/ 4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0" h="1504">
                  <a:moveTo>
                    <a:pt x="115" y="694"/>
                  </a:moveTo>
                  <a:lnTo>
                    <a:pt x="115" y="1388"/>
                  </a:lnTo>
                  <a:lnTo>
                    <a:pt x="1035" y="1388"/>
                  </a:lnTo>
                  <a:lnTo>
                    <a:pt x="1035" y="694"/>
                  </a:lnTo>
                  <a:lnTo>
                    <a:pt x="115" y="694"/>
                  </a:lnTo>
                  <a:close/>
                  <a:moveTo>
                    <a:pt x="575" y="0"/>
                  </a:moveTo>
                  <a:lnTo>
                    <a:pt x="622" y="4"/>
                  </a:lnTo>
                  <a:lnTo>
                    <a:pt x="667" y="13"/>
                  </a:lnTo>
                  <a:lnTo>
                    <a:pt x="709" y="28"/>
                  </a:lnTo>
                  <a:lnTo>
                    <a:pt x="749" y="48"/>
                  </a:lnTo>
                  <a:lnTo>
                    <a:pt x="786" y="73"/>
                  </a:lnTo>
                  <a:lnTo>
                    <a:pt x="819" y="101"/>
                  </a:lnTo>
                  <a:lnTo>
                    <a:pt x="848" y="135"/>
                  </a:lnTo>
                  <a:lnTo>
                    <a:pt x="873" y="172"/>
                  </a:lnTo>
                  <a:lnTo>
                    <a:pt x="893" y="212"/>
                  </a:lnTo>
                  <a:lnTo>
                    <a:pt x="907" y="255"/>
                  </a:lnTo>
                  <a:lnTo>
                    <a:pt x="917" y="300"/>
                  </a:lnTo>
                  <a:lnTo>
                    <a:pt x="920" y="347"/>
                  </a:lnTo>
                  <a:lnTo>
                    <a:pt x="920" y="579"/>
                  </a:lnTo>
                  <a:lnTo>
                    <a:pt x="1150" y="579"/>
                  </a:lnTo>
                  <a:lnTo>
                    <a:pt x="1150" y="1504"/>
                  </a:lnTo>
                  <a:lnTo>
                    <a:pt x="0" y="1504"/>
                  </a:lnTo>
                  <a:lnTo>
                    <a:pt x="0" y="579"/>
                  </a:lnTo>
                  <a:lnTo>
                    <a:pt x="805" y="579"/>
                  </a:lnTo>
                  <a:lnTo>
                    <a:pt x="805" y="347"/>
                  </a:lnTo>
                  <a:lnTo>
                    <a:pt x="802" y="310"/>
                  </a:lnTo>
                  <a:lnTo>
                    <a:pt x="794" y="274"/>
                  </a:lnTo>
                  <a:lnTo>
                    <a:pt x="779" y="241"/>
                  </a:lnTo>
                  <a:lnTo>
                    <a:pt x="760" y="211"/>
                  </a:lnTo>
                  <a:lnTo>
                    <a:pt x="737" y="183"/>
                  </a:lnTo>
                  <a:lnTo>
                    <a:pt x="711" y="160"/>
                  </a:lnTo>
                  <a:lnTo>
                    <a:pt x="681" y="141"/>
                  </a:lnTo>
                  <a:lnTo>
                    <a:pt x="647" y="128"/>
                  </a:lnTo>
                  <a:lnTo>
                    <a:pt x="613" y="119"/>
                  </a:lnTo>
                  <a:lnTo>
                    <a:pt x="575" y="116"/>
                  </a:lnTo>
                  <a:lnTo>
                    <a:pt x="537" y="119"/>
                  </a:lnTo>
                  <a:lnTo>
                    <a:pt x="503" y="128"/>
                  </a:lnTo>
                  <a:lnTo>
                    <a:pt x="469" y="141"/>
                  </a:lnTo>
                  <a:lnTo>
                    <a:pt x="439" y="160"/>
                  </a:lnTo>
                  <a:lnTo>
                    <a:pt x="413" y="183"/>
                  </a:lnTo>
                  <a:lnTo>
                    <a:pt x="390" y="211"/>
                  </a:lnTo>
                  <a:lnTo>
                    <a:pt x="371" y="241"/>
                  </a:lnTo>
                  <a:lnTo>
                    <a:pt x="357" y="274"/>
                  </a:lnTo>
                  <a:lnTo>
                    <a:pt x="348" y="310"/>
                  </a:lnTo>
                  <a:lnTo>
                    <a:pt x="345" y="347"/>
                  </a:lnTo>
                  <a:lnTo>
                    <a:pt x="342" y="365"/>
                  </a:lnTo>
                  <a:lnTo>
                    <a:pt x="334" y="381"/>
                  </a:lnTo>
                  <a:lnTo>
                    <a:pt x="321" y="394"/>
                  </a:lnTo>
                  <a:lnTo>
                    <a:pt x="305" y="402"/>
                  </a:lnTo>
                  <a:lnTo>
                    <a:pt x="288" y="405"/>
                  </a:lnTo>
                  <a:lnTo>
                    <a:pt x="270" y="402"/>
                  </a:lnTo>
                  <a:lnTo>
                    <a:pt x="254" y="394"/>
                  </a:lnTo>
                  <a:lnTo>
                    <a:pt x="242" y="381"/>
                  </a:lnTo>
                  <a:lnTo>
                    <a:pt x="233" y="365"/>
                  </a:lnTo>
                  <a:lnTo>
                    <a:pt x="230" y="347"/>
                  </a:lnTo>
                  <a:lnTo>
                    <a:pt x="233" y="300"/>
                  </a:lnTo>
                  <a:lnTo>
                    <a:pt x="243" y="255"/>
                  </a:lnTo>
                  <a:lnTo>
                    <a:pt x="257" y="212"/>
                  </a:lnTo>
                  <a:lnTo>
                    <a:pt x="277" y="172"/>
                  </a:lnTo>
                  <a:lnTo>
                    <a:pt x="302" y="135"/>
                  </a:lnTo>
                  <a:lnTo>
                    <a:pt x="331" y="101"/>
                  </a:lnTo>
                  <a:lnTo>
                    <a:pt x="364" y="73"/>
                  </a:lnTo>
                  <a:lnTo>
                    <a:pt x="401" y="48"/>
                  </a:lnTo>
                  <a:lnTo>
                    <a:pt x="441" y="28"/>
                  </a:lnTo>
                  <a:lnTo>
                    <a:pt x="483" y="13"/>
                  </a:lnTo>
                  <a:lnTo>
                    <a:pt x="528" y="4"/>
                  </a:lnTo>
                  <a:lnTo>
                    <a:pt x="5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567">
              <a:extLst>
                <a:ext uri="{FF2B5EF4-FFF2-40B4-BE49-F238E27FC236}">
                  <a16:creationId xmlns:a16="http://schemas.microsoft.com/office/drawing/2014/main" id="{954A0759-81D8-466F-ABC4-CCDF32FAC9DA}"/>
                </a:ext>
              </a:extLst>
            </p:cNvPr>
            <p:cNvSpPr>
              <a:spLocks noEditPoints="1"/>
            </p:cNvSpPr>
            <p:nvPr/>
          </p:nvSpPr>
          <p:spPr bwMode="auto">
            <a:xfrm>
              <a:off x="8412163" y="5340351"/>
              <a:ext cx="73025" cy="92075"/>
            </a:xfrm>
            <a:custGeom>
              <a:avLst/>
              <a:gdLst>
                <a:gd name="T0" fmla="*/ 204 w 460"/>
                <a:gd name="T1" fmla="*/ 119 h 578"/>
                <a:gd name="T2" fmla="*/ 158 w 460"/>
                <a:gd name="T3" fmla="*/ 141 h 578"/>
                <a:gd name="T4" fmla="*/ 127 w 460"/>
                <a:gd name="T5" fmla="*/ 181 h 578"/>
                <a:gd name="T6" fmla="*/ 115 w 460"/>
                <a:gd name="T7" fmla="*/ 231 h 578"/>
                <a:gd name="T8" fmla="*/ 127 w 460"/>
                <a:gd name="T9" fmla="*/ 282 h 578"/>
                <a:gd name="T10" fmla="*/ 158 w 460"/>
                <a:gd name="T11" fmla="*/ 321 h 578"/>
                <a:gd name="T12" fmla="*/ 204 w 460"/>
                <a:gd name="T13" fmla="*/ 344 h 578"/>
                <a:gd name="T14" fmla="*/ 256 w 460"/>
                <a:gd name="T15" fmla="*/ 344 h 578"/>
                <a:gd name="T16" fmla="*/ 302 w 460"/>
                <a:gd name="T17" fmla="*/ 321 h 578"/>
                <a:gd name="T18" fmla="*/ 334 w 460"/>
                <a:gd name="T19" fmla="*/ 282 h 578"/>
                <a:gd name="T20" fmla="*/ 345 w 460"/>
                <a:gd name="T21" fmla="*/ 231 h 578"/>
                <a:gd name="T22" fmla="*/ 334 w 460"/>
                <a:gd name="T23" fmla="*/ 181 h 578"/>
                <a:gd name="T24" fmla="*/ 302 w 460"/>
                <a:gd name="T25" fmla="*/ 141 h 578"/>
                <a:gd name="T26" fmla="*/ 256 w 460"/>
                <a:gd name="T27" fmla="*/ 119 h 578"/>
                <a:gd name="T28" fmla="*/ 230 w 460"/>
                <a:gd name="T29" fmla="*/ 0 h 578"/>
                <a:gd name="T30" fmla="*/ 302 w 460"/>
                <a:gd name="T31" fmla="*/ 12 h 578"/>
                <a:gd name="T32" fmla="*/ 366 w 460"/>
                <a:gd name="T33" fmla="*/ 44 h 578"/>
                <a:gd name="T34" fmla="*/ 415 w 460"/>
                <a:gd name="T35" fmla="*/ 95 h 578"/>
                <a:gd name="T36" fmla="*/ 449 w 460"/>
                <a:gd name="T37" fmla="*/ 158 h 578"/>
                <a:gd name="T38" fmla="*/ 460 w 460"/>
                <a:gd name="T39" fmla="*/ 231 h 578"/>
                <a:gd name="T40" fmla="*/ 450 w 460"/>
                <a:gd name="T41" fmla="*/ 300 h 578"/>
                <a:gd name="T42" fmla="*/ 420 w 460"/>
                <a:gd name="T43" fmla="*/ 360 h 578"/>
                <a:gd name="T44" fmla="*/ 376 w 460"/>
                <a:gd name="T45" fmla="*/ 409 h 578"/>
                <a:gd name="T46" fmla="*/ 320 w 460"/>
                <a:gd name="T47" fmla="*/ 444 h 578"/>
                <a:gd name="T48" fmla="*/ 288 w 460"/>
                <a:gd name="T49" fmla="*/ 520 h 578"/>
                <a:gd name="T50" fmla="*/ 276 w 460"/>
                <a:gd name="T51" fmla="*/ 554 h 578"/>
                <a:gd name="T52" fmla="*/ 248 w 460"/>
                <a:gd name="T53" fmla="*/ 575 h 578"/>
                <a:gd name="T54" fmla="*/ 212 w 460"/>
                <a:gd name="T55" fmla="*/ 575 h 578"/>
                <a:gd name="T56" fmla="*/ 184 w 460"/>
                <a:gd name="T57" fmla="*/ 554 h 578"/>
                <a:gd name="T58" fmla="*/ 173 w 460"/>
                <a:gd name="T59" fmla="*/ 520 h 578"/>
                <a:gd name="T60" fmla="*/ 140 w 460"/>
                <a:gd name="T61" fmla="*/ 444 h 578"/>
                <a:gd name="T62" fmla="*/ 84 w 460"/>
                <a:gd name="T63" fmla="*/ 409 h 578"/>
                <a:gd name="T64" fmla="*/ 40 w 460"/>
                <a:gd name="T65" fmla="*/ 360 h 578"/>
                <a:gd name="T66" fmla="*/ 10 w 460"/>
                <a:gd name="T67" fmla="*/ 300 h 578"/>
                <a:gd name="T68" fmla="*/ 0 w 460"/>
                <a:gd name="T69" fmla="*/ 231 h 578"/>
                <a:gd name="T70" fmla="*/ 12 w 460"/>
                <a:gd name="T71" fmla="*/ 158 h 578"/>
                <a:gd name="T72" fmla="*/ 45 w 460"/>
                <a:gd name="T73" fmla="*/ 95 h 578"/>
                <a:gd name="T74" fmla="*/ 94 w 460"/>
                <a:gd name="T75" fmla="*/ 44 h 578"/>
                <a:gd name="T76" fmla="*/ 158 w 460"/>
                <a:gd name="T77" fmla="*/ 12 h 578"/>
                <a:gd name="T78" fmla="*/ 230 w 460"/>
                <a:gd name="T79" fmla="*/ 0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0" h="578">
                  <a:moveTo>
                    <a:pt x="230" y="116"/>
                  </a:moveTo>
                  <a:lnTo>
                    <a:pt x="204" y="119"/>
                  </a:lnTo>
                  <a:lnTo>
                    <a:pt x="180" y="127"/>
                  </a:lnTo>
                  <a:lnTo>
                    <a:pt x="158" y="141"/>
                  </a:lnTo>
                  <a:lnTo>
                    <a:pt x="140" y="159"/>
                  </a:lnTo>
                  <a:lnTo>
                    <a:pt x="127" y="181"/>
                  </a:lnTo>
                  <a:lnTo>
                    <a:pt x="118" y="205"/>
                  </a:lnTo>
                  <a:lnTo>
                    <a:pt x="115" y="231"/>
                  </a:lnTo>
                  <a:lnTo>
                    <a:pt x="118" y="258"/>
                  </a:lnTo>
                  <a:lnTo>
                    <a:pt x="127" y="282"/>
                  </a:lnTo>
                  <a:lnTo>
                    <a:pt x="140" y="303"/>
                  </a:lnTo>
                  <a:lnTo>
                    <a:pt x="158" y="321"/>
                  </a:lnTo>
                  <a:lnTo>
                    <a:pt x="180" y="334"/>
                  </a:lnTo>
                  <a:lnTo>
                    <a:pt x="204" y="344"/>
                  </a:lnTo>
                  <a:lnTo>
                    <a:pt x="230" y="347"/>
                  </a:lnTo>
                  <a:lnTo>
                    <a:pt x="256" y="344"/>
                  </a:lnTo>
                  <a:lnTo>
                    <a:pt x="280" y="334"/>
                  </a:lnTo>
                  <a:lnTo>
                    <a:pt x="302" y="321"/>
                  </a:lnTo>
                  <a:lnTo>
                    <a:pt x="320" y="303"/>
                  </a:lnTo>
                  <a:lnTo>
                    <a:pt x="334" y="282"/>
                  </a:lnTo>
                  <a:lnTo>
                    <a:pt x="342" y="258"/>
                  </a:lnTo>
                  <a:lnTo>
                    <a:pt x="345" y="231"/>
                  </a:lnTo>
                  <a:lnTo>
                    <a:pt x="342" y="205"/>
                  </a:lnTo>
                  <a:lnTo>
                    <a:pt x="334" y="181"/>
                  </a:lnTo>
                  <a:lnTo>
                    <a:pt x="320" y="159"/>
                  </a:lnTo>
                  <a:lnTo>
                    <a:pt x="302" y="141"/>
                  </a:lnTo>
                  <a:lnTo>
                    <a:pt x="280" y="127"/>
                  </a:lnTo>
                  <a:lnTo>
                    <a:pt x="256" y="119"/>
                  </a:lnTo>
                  <a:lnTo>
                    <a:pt x="230" y="116"/>
                  </a:lnTo>
                  <a:close/>
                  <a:moveTo>
                    <a:pt x="230" y="0"/>
                  </a:moveTo>
                  <a:lnTo>
                    <a:pt x="268" y="3"/>
                  </a:lnTo>
                  <a:lnTo>
                    <a:pt x="302" y="12"/>
                  </a:lnTo>
                  <a:lnTo>
                    <a:pt x="336" y="25"/>
                  </a:lnTo>
                  <a:lnTo>
                    <a:pt x="366" y="44"/>
                  </a:lnTo>
                  <a:lnTo>
                    <a:pt x="392" y="67"/>
                  </a:lnTo>
                  <a:lnTo>
                    <a:pt x="415" y="95"/>
                  </a:lnTo>
                  <a:lnTo>
                    <a:pt x="434" y="125"/>
                  </a:lnTo>
                  <a:lnTo>
                    <a:pt x="449" y="158"/>
                  </a:lnTo>
                  <a:lnTo>
                    <a:pt x="457" y="194"/>
                  </a:lnTo>
                  <a:lnTo>
                    <a:pt x="460" y="231"/>
                  </a:lnTo>
                  <a:lnTo>
                    <a:pt x="457" y="266"/>
                  </a:lnTo>
                  <a:lnTo>
                    <a:pt x="450" y="300"/>
                  </a:lnTo>
                  <a:lnTo>
                    <a:pt x="437" y="331"/>
                  </a:lnTo>
                  <a:lnTo>
                    <a:pt x="420" y="360"/>
                  </a:lnTo>
                  <a:lnTo>
                    <a:pt x="400" y="386"/>
                  </a:lnTo>
                  <a:lnTo>
                    <a:pt x="376" y="409"/>
                  </a:lnTo>
                  <a:lnTo>
                    <a:pt x="349" y="428"/>
                  </a:lnTo>
                  <a:lnTo>
                    <a:pt x="320" y="444"/>
                  </a:lnTo>
                  <a:lnTo>
                    <a:pt x="288" y="454"/>
                  </a:lnTo>
                  <a:lnTo>
                    <a:pt x="288" y="520"/>
                  </a:lnTo>
                  <a:lnTo>
                    <a:pt x="284" y="538"/>
                  </a:lnTo>
                  <a:lnTo>
                    <a:pt x="276" y="554"/>
                  </a:lnTo>
                  <a:lnTo>
                    <a:pt x="263" y="567"/>
                  </a:lnTo>
                  <a:lnTo>
                    <a:pt x="248" y="575"/>
                  </a:lnTo>
                  <a:lnTo>
                    <a:pt x="230" y="578"/>
                  </a:lnTo>
                  <a:lnTo>
                    <a:pt x="212" y="575"/>
                  </a:lnTo>
                  <a:lnTo>
                    <a:pt x="197" y="567"/>
                  </a:lnTo>
                  <a:lnTo>
                    <a:pt x="184" y="554"/>
                  </a:lnTo>
                  <a:lnTo>
                    <a:pt x="176" y="538"/>
                  </a:lnTo>
                  <a:lnTo>
                    <a:pt x="173" y="520"/>
                  </a:lnTo>
                  <a:lnTo>
                    <a:pt x="173" y="454"/>
                  </a:lnTo>
                  <a:lnTo>
                    <a:pt x="140" y="444"/>
                  </a:lnTo>
                  <a:lnTo>
                    <a:pt x="111" y="428"/>
                  </a:lnTo>
                  <a:lnTo>
                    <a:pt x="84" y="409"/>
                  </a:lnTo>
                  <a:lnTo>
                    <a:pt x="60" y="386"/>
                  </a:lnTo>
                  <a:lnTo>
                    <a:pt x="40" y="360"/>
                  </a:lnTo>
                  <a:lnTo>
                    <a:pt x="23" y="331"/>
                  </a:lnTo>
                  <a:lnTo>
                    <a:pt x="10" y="300"/>
                  </a:lnTo>
                  <a:lnTo>
                    <a:pt x="3" y="266"/>
                  </a:lnTo>
                  <a:lnTo>
                    <a:pt x="0" y="231"/>
                  </a:lnTo>
                  <a:lnTo>
                    <a:pt x="3" y="194"/>
                  </a:lnTo>
                  <a:lnTo>
                    <a:pt x="12" y="158"/>
                  </a:lnTo>
                  <a:lnTo>
                    <a:pt x="26" y="125"/>
                  </a:lnTo>
                  <a:lnTo>
                    <a:pt x="45" y="95"/>
                  </a:lnTo>
                  <a:lnTo>
                    <a:pt x="68" y="67"/>
                  </a:lnTo>
                  <a:lnTo>
                    <a:pt x="94" y="44"/>
                  </a:lnTo>
                  <a:lnTo>
                    <a:pt x="124" y="25"/>
                  </a:lnTo>
                  <a:lnTo>
                    <a:pt x="158" y="12"/>
                  </a:lnTo>
                  <a:lnTo>
                    <a:pt x="192" y="3"/>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2" name="Group 81">
            <a:extLst>
              <a:ext uri="{FF2B5EF4-FFF2-40B4-BE49-F238E27FC236}">
                <a16:creationId xmlns:a16="http://schemas.microsoft.com/office/drawing/2014/main" id="{6B490709-B9AF-4964-B0C4-B07CE26556BC}"/>
              </a:ext>
            </a:extLst>
          </p:cNvPr>
          <p:cNvGrpSpPr/>
          <p:nvPr/>
        </p:nvGrpSpPr>
        <p:grpSpPr>
          <a:xfrm>
            <a:off x="7999102" y="3468646"/>
            <a:ext cx="539750" cy="539750"/>
            <a:chOff x="738188" y="3468688"/>
            <a:chExt cx="539750" cy="539750"/>
          </a:xfrm>
          <a:solidFill>
            <a:schemeClr val="bg1"/>
          </a:solidFill>
        </p:grpSpPr>
        <p:sp>
          <p:nvSpPr>
            <p:cNvPr id="83" name="Freeform 265">
              <a:extLst>
                <a:ext uri="{FF2B5EF4-FFF2-40B4-BE49-F238E27FC236}">
                  <a16:creationId xmlns:a16="http://schemas.microsoft.com/office/drawing/2014/main" id="{3F96540D-EFD3-4507-9966-118130264D4B}"/>
                </a:ext>
              </a:extLst>
            </p:cNvPr>
            <p:cNvSpPr>
              <a:spLocks noEditPoints="1"/>
            </p:cNvSpPr>
            <p:nvPr/>
          </p:nvSpPr>
          <p:spPr bwMode="auto">
            <a:xfrm>
              <a:off x="738188" y="3468688"/>
              <a:ext cx="539750" cy="539750"/>
            </a:xfrm>
            <a:custGeom>
              <a:avLst/>
              <a:gdLst>
                <a:gd name="T0" fmla="*/ 113 w 3400"/>
                <a:gd name="T1" fmla="*/ 113 h 3400"/>
                <a:gd name="T2" fmla="*/ 113 w 3400"/>
                <a:gd name="T3" fmla="*/ 3287 h 3400"/>
                <a:gd name="T4" fmla="*/ 3287 w 3400"/>
                <a:gd name="T5" fmla="*/ 3287 h 3400"/>
                <a:gd name="T6" fmla="*/ 3287 w 3400"/>
                <a:gd name="T7" fmla="*/ 113 h 3400"/>
                <a:gd name="T8" fmla="*/ 113 w 3400"/>
                <a:gd name="T9" fmla="*/ 113 h 3400"/>
                <a:gd name="T10" fmla="*/ 57 w 3400"/>
                <a:gd name="T11" fmla="*/ 0 h 3400"/>
                <a:gd name="T12" fmla="*/ 3343 w 3400"/>
                <a:gd name="T13" fmla="*/ 0 h 3400"/>
                <a:gd name="T14" fmla="*/ 3361 w 3400"/>
                <a:gd name="T15" fmla="*/ 3 h 3400"/>
                <a:gd name="T16" fmla="*/ 3376 w 3400"/>
                <a:gd name="T17" fmla="*/ 11 h 3400"/>
                <a:gd name="T18" fmla="*/ 3389 w 3400"/>
                <a:gd name="T19" fmla="*/ 24 h 3400"/>
                <a:gd name="T20" fmla="*/ 3397 w 3400"/>
                <a:gd name="T21" fmla="*/ 39 h 3400"/>
                <a:gd name="T22" fmla="*/ 3400 w 3400"/>
                <a:gd name="T23" fmla="*/ 57 h 3400"/>
                <a:gd name="T24" fmla="*/ 3400 w 3400"/>
                <a:gd name="T25" fmla="*/ 3343 h 3400"/>
                <a:gd name="T26" fmla="*/ 3397 w 3400"/>
                <a:gd name="T27" fmla="*/ 3361 h 3400"/>
                <a:gd name="T28" fmla="*/ 3389 w 3400"/>
                <a:gd name="T29" fmla="*/ 3376 h 3400"/>
                <a:gd name="T30" fmla="*/ 3376 w 3400"/>
                <a:gd name="T31" fmla="*/ 3389 h 3400"/>
                <a:gd name="T32" fmla="*/ 3361 w 3400"/>
                <a:gd name="T33" fmla="*/ 3397 h 3400"/>
                <a:gd name="T34" fmla="*/ 3343 w 3400"/>
                <a:gd name="T35" fmla="*/ 3400 h 3400"/>
                <a:gd name="T36" fmla="*/ 57 w 3400"/>
                <a:gd name="T37" fmla="*/ 3400 h 3400"/>
                <a:gd name="T38" fmla="*/ 39 w 3400"/>
                <a:gd name="T39" fmla="*/ 3397 h 3400"/>
                <a:gd name="T40" fmla="*/ 24 w 3400"/>
                <a:gd name="T41" fmla="*/ 3389 h 3400"/>
                <a:gd name="T42" fmla="*/ 11 w 3400"/>
                <a:gd name="T43" fmla="*/ 3376 h 3400"/>
                <a:gd name="T44" fmla="*/ 3 w 3400"/>
                <a:gd name="T45" fmla="*/ 3361 h 3400"/>
                <a:gd name="T46" fmla="*/ 0 w 3400"/>
                <a:gd name="T47" fmla="*/ 3343 h 3400"/>
                <a:gd name="T48" fmla="*/ 0 w 3400"/>
                <a:gd name="T49" fmla="*/ 57 h 3400"/>
                <a:gd name="T50" fmla="*/ 3 w 3400"/>
                <a:gd name="T51" fmla="*/ 39 h 3400"/>
                <a:gd name="T52" fmla="*/ 11 w 3400"/>
                <a:gd name="T53" fmla="*/ 24 h 3400"/>
                <a:gd name="T54" fmla="*/ 24 w 3400"/>
                <a:gd name="T55" fmla="*/ 11 h 3400"/>
                <a:gd name="T56" fmla="*/ 39 w 3400"/>
                <a:gd name="T57" fmla="*/ 3 h 3400"/>
                <a:gd name="T58" fmla="*/ 57 w 3400"/>
                <a:gd name="T59" fmla="*/ 0 h 3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00" h="3400">
                  <a:moveTo>
                    <a:pt x="113" y="113"/>
                  </a:moveTo>
                  <a:lnTo>
                    <a:pt x="113" y="3287"/>
                  </a:lnTo>
                  <a:lnTo>
                    <a:pt x="3287" y="3287"/>
                  </a:lnTo>
                  <a:lnTo>
                    <a:pt x="3287" y="113"/>
                  </a:lnTo>
                  <a:lnTo>
                    <a:pt x="113" y="113"/>
                  </a:lnTo>
                  <a:close/>
                  <a:moveTo>
                    <a:pt x="57" y="0"/>
                  </a:moveTo>
                  <a:lnTo>
                    <a:pt x="3343" y="0"/>
                  </a:lnTo>
                  <a:lnTo>
                    <a:pt x="3361" y="3"/>
                  </a:lnTo>
                  <a:lnTo>
                    <a:pt x="3376" y="11"/>
                  </a:lnTo>
                  <a:lnTo>
                    <a:pt x="3389" y="24"/>
                  </a:lnTo>
                  <a:lnTo>
                    <a:pt x="3397" y="39"/>
                  </a:lnTo>
                  <a:lnTo>
                    <a:pt x="3400" y="57"/>
                  </a:lnTo>
                  <a:lnTo>
                    <a:pt x="3400" y="3343"/>
                  </a:lnTo>
                  <a:lnTo>
                    <a:pt x="3397" y="3361"/>
                  </a:lnTo>
                  <a:lnTo>
                    <a:pt x="3389" y="3376"/>
                  </a:lnTo>
                  <a:lnTo>
                    <a:pt x="3376" y="3389"/>
                  </a:lnTo>
                  <a:lnTo>
                    <a:pt x="3361" y="3397"/>
                  </a:lnTo>
                  <a:lnTo>
                    <a:pt x="3343" y="3400"/>
                  </a:lnTo>
                  <a:lnTo>
                    <a:pt x="57" y="3400"/>
                  </a:lnTo>
                  <a:lnTo>
                    <a:pt x="39" y="3397"/>
                  </a:lnTo>
                  <a:lnTo>
                    <a:pt x="24" y="3389"/>
                  </a:lnTo>
                  <a:lnTo>
                    <a:pt x="11" y="3376"/>
                  </a:lnTo>
                  <a:lnTo>
                    <a:pt x="3" y="3361"/>
                  </a:lnTo>
                  <a:lnTo>
                    <a:pt x="0" y="3343"/>
                  </a:lnTo>
                  <a:lnTo>
                    <a:pt x="0" y="57"/>
                  </a:lnTo>
                  <a:lnTo>
                    <a:pt x="3" y="39"/>
                  </a:lnTo>
                  <a:lnTo>
                    <a:pt x="11" y="24"/>
                  </a:lnTo>
                  <a:lnTo>
                    <a:pt x="24"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66">
              <a:extLst>
                <a:ext uri="{FF2B5EF4-FFF2-40B4-BE49-F238E27FC236}">
                  <a16:creationId xmlns:a16="http://schemas.microsoft.com/office/drawing/2014/main" id="{0B0D02DA-9BAC-4463-9B14-C85C390410A3}"/>
                </a:ext>
              </a:extLst>
            </p:cNvPr>
            <p:cNvSpPr>
              <a:spLocks noEditPoints="1"/>
            </p:cNvSpPr>
            <p:nvPr/>
          </p:nvSpPr>
          <p:spPr bwMode="auto">
            <a:xfrm>
              <a:off x="782638" y="3513138"/>
              <a:ext cx="107950" cy="450850"/>
            </a:xfrm>
            <a:custGeom>
              <a:avLst/>
              <a:gdLst>
                <a:gd name="T0" fmla="*/ 114 w 680"/>
                <a:gd name="T1" fmla="*/ 1927 h 2834"/>
                <a:gd name="T2" fmla="*/ 114 w 680"/>
                <a:gd name="T3" fmla="*/ 2494 h 2834"/>
                <a:gd name="T4" fmla="*/ 567 w 680"/>
                <a:gd name="T5" fmla="*/ 2494 h 2834"/>
                <a:gd name="T6" fmla="*/ 567 w 680"/>
                <a:gd name="T7" fmla="*/ 1927 h 2834"/>
                <a:gd name="T8" fmla="*/ 114 w 680"/>
                <a:gd name="T9" fmla="*/ 1927 h 2834"/>
                <a:gd name="T10" fmla="*/ 340 w 680"/>
                <a:gd name="T11" fmla="*/ 0 h 2834"/>
                <a:gd name="T12" fmla="*/ 358 w 680"/>
                <a:gd name="T13" fmla="*/ 3 h 2834"/>
                <a:gd name="T14" fmla="*/ 374 w 680"/>
                <a:gd name="T15" fmla="*/ 12 h 2834"/>
                <a:gd name="T16" fmla="*/ 386 w 680"/>
                <a:gd name="T17" fmla="*/ 24 h 2834"/>
                <a:gd name="T18" fmla="*/ 394 w 680"/>
                <a:gd name="T19" fmla="*/ 39 h 2834"/>
                <a:gd name="T20" fmla="*/ 397 w 680"/>
                <a:gd name="T21" fmla="*/ 57 h 2834"/>
                <a:gd name="T22" fmla="*/ 397 w 680"/>
                <a:gd name="T23" fmla="*/ 1814 h 2834"/>
                <a:gd name="T24" fmla="*/ 624 w 680"/>
                <a:gd name="T25" fmla="*/ 1814 h 2834"/>
                <a:gd name="T26" fmla="*/ 641 w 680"/>
                <a:gd name="T27" fmla="*/ 1817 h 2834"/>
                <a:gd name="T28" fmla="*/ 658 w 680"/>
                <a:gd name="T29" fmla="*/ 1825 h 2834"/>
                <a:gd name="T30" fmla="*/ 669 w 680"/>
                <a:gd name="T31" fmla="*/ 1837 h 2834"/>
                <a:gd name="T32" fmla="*/ 677 w 680"/>
                <a:gd name="T33" fmla="*/ 1853 h 2834"/>
                <a:gd name="T34" fmla="*/ 680 w 680"/>
                <a:gd name="T35" fmla="*/ 1870 h 2834"/>
                <a:gd name="T36" fmla="*/ 680 w 680"/>
                <a:gd name="T37" fmla="*/ 2550 h 2834"/>
                <a:gd name="T38" fmla="*/ 677 w 680"/>
                <a:gd name="T39" fmla="*/ 2568 h 2834"/>
                <a:gd name="T40" fmla="*/ 669 w 680"/>
                <a:gd name="T41" fmla="*/ 2583 h 2834"/>
                <a:gd name="T42" fmla="*/ 658 w 680"/>
                <a:gd name="T43" fmla="*/ 2596 h 2834"/>
                <a:gd name="T44" fmla="*/ 641 w 680"/>
                <a:gd name="T45" fmla="*/ 2604 h 2834"/>
                <a:gd name="T46" fmla="*/ 624 w 680"/>
                <a:gd name="T47" fmla="*/ 2607 h 2834"/>
                <a:gd name="T48" fmla="*/ 397 w 680"/>
                <a:gd name="T49" fmla="*/ 2607 h 2834"/>
                <a:gd name="T50" fmla="*/ 397 w 680"/>
                <a:gd name="T51" fmla="*/ 2777 h 2834"/>
                <a:gd name="T52" fmla="*/ 394 w 680"/>
                <a:gd name="T53" fmla="*/ 2795 h 2834"/>
                <a:gd name="T54" fmla="*/ 386 w 680"/>
                <a:gd name="T55" fmla="*/ 2810 h 2834"/>
                <a:gd name="T56" fmla="*/ 374 w 680"/>
                <a:gd name="T57" fmla="*/ 2822 h 2834"/>
                <a:gd name="T58" fmla="*/ 358 w 680"/>
                <a:gd name="T59" fmla="*/ 2831 h 2834"/>
                <a:gd name="T60" fmla="*/ 340 w 680"/>
                <a:gd name="T61" fmla="*/ 2834 h 2834"/>
                <a:gd name="T62" fmla="*/ 323 w 680"/>
                <a:gd name="T63" fmla="*/ 2831 h 2834"/>
                <a:gd name="T64" fmla="*/ 307 w 680"/>
                <a:gd name="T65" fmla="*/ 2822 h 2834"/>
                <a:gd name="T66" fmla="*/ 295 w 680"/>
                <a:gd name="T67" fmla="*/ 2810 h 2834"/>
                <a:gd name="T68" fmla="*/ 287 w 680"/>
                <a:gd name="T69" fmla="*/ 2795 h 2834"/>
                <a:gd name="T70" fmla="*/ 284 w 680"/>
                <a:gd name="T71" fmla="*/ 2777 h 2834"/>
                <a:gd name="T72" fmla="*/ 284 w 680"/>
                <a:gd name="T73" fmla="*/ 2607 h 2834"/>
                <a:gd name="T74" fmla="*/ 57 w 680"/>
                <a:gd name="T75" fmla="*/ 2607 h 2834"/>
                <a:gd name="T76" fmla="*/ 39 w 680"/>
                <a:gd name="T77" fmla="*/ 2604 h 2834"/>
                <a:gd name="T78" fmla="*/ 24 w 680"/>
                <a:gd name="T79" fmla="*/ 2596 h 2834"/>
                <a:gd name="T80" fmla="*/ 12 w 680"/>
                <a:gd name="T81" fmla="*/ 2583 h 2834"/>
                <a:gd name="T82" fmla="*/ 3 w 680"/>
                <a:gd name="T83" fmla="*/ 2568 h 2834"/>
                <a:gd name="T84" fmla="*/ 0 w 680"/>
                <a:gd name="T85" fmla="*/ 2550 h 2834"/>
                <a:gd name="T86" fmla="*/ 0 w 680"/>
                <a:gd name="T87" fmla="*/ 1870 h 2834"/>
                <a:gd name="T88" fmla="*/ 3 w 680"/>
                <a:gd name="T89" fmla="*/ 1853 h 2834"/>
                <a:gd name="T90" fmla="*/ 12 w 680"/>
                <a:gd name="T91" fmla="*/ 1837 h 2834"/>
                <a:gd name="T92" fmla="*/ 24 w 680"/>
                <a:gd name="T93" fmla="*/ 1825 h 2834"/>
                <a:gd name="T94" fmla="*/ 39 w 680"/>
                <a:gd name="T95" fmla="*/ 1817 h 2834"/>
                <a:gd name="T96" fmla="*/ 57 w 680"/>
                <a:gd name="T97" fmla="*/ 1814 h 2834"/>
                <a:gd name="T98" fmla="*/ 284 w 680"/>
                <a:gd name="T99" fmla="*/ 1814 h 2834"/>
                <a:gd name="T100" fmla="*/ 284 w 680"/>
                <a:gd name="T101" fmla="*/ 57 h 2834"/>
                <a:gd name="T102" fmla="*/ 287 w 680"/>
                <a:gd name="T103" fmla="*/ 39 h 2834"/>
                <a:gd name="T104" fmla="*/ 295 w 680"/>
                <a:gd name="T105" fmla="*/ 24 h 2834"/>
                <a:gd name="T106" fmla="*/ 307 w 680"/>
                <a:gd name="T107" fmla="*/ 12 h 2834"/>
                <a:gd name="T108" fmla="*/ 323 w 680"/>
                <a:gd name="T109" fmla="*/ 3 h 2834"/>
                <a:gd name="T110" fmla="*/ 340 w 680"/>
                <a:gd name="T111" fmla="*/ 0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0" h="2834">
                  <a:moveTo>
                    <a:pt x="114" y="1927"/>
                  </a:moveTo>
                  <a:lnTo>
                    <a:pt x="114" y="2494"/>
                  </a:lnTo>
                  <a:lnTo>
                    <a:pt x="567" y="2494"/>
                  </a:lnTo>
                  <a:lnTo>
                    <a:pt x="567" y="1927"/>
                  </a:lnTo>
                  <a:lnTo>
                    <a:pt x="114" y="1927"/>
                  </a:lnTo>
                  <a:close/>
                  <a:moveTo>
                    <a:pt x="340" y="0"/>
                  </a:moveTo>
                  <a:lnTo>
                    <a:pt x="358" y="3"/>
                  </a:lnTo>
                  <a:lnTo>
                    <a:pt x="374" y="12"/>
                  </a:lnTo>
                  <a:lnTo>
                    <a:pt x="386" y="24"/>
                  </a:lnTo>
                  <a:lnTo>
                    <a:pt x="394" y="39"/>
                  </a:lnTo>
                  <a:lnTo>
                    <a:pt x="397" y="57"/>
                  </a:lnTo>
                  <a:lnTo>
                    <a:pt x="397" y="1814"/>
                  </a:lnTo>
                  <a:lnTo>
                    <a:pt x="624" y="1814"/>
                  </a:lnTo>
                  <a:lnTo>
                    <a:pt x="641" y="1817"/>
                  </a:lnTo>
                  <a:lnTo>
                    <a:pt x="658" y="1825"/>
                  </a:lnTo>
                  <a:lnTo>
                    <a:pt x="669" y="1837"/>
                  </a:lnTo>
                  <a:lnTo>
                    <a:pt x="677" y="1853"/>
                  </a:lnTo>
                  <a:lnTo>
                    <a:pt x="680" y="1870"/>
                  </a:lnTo>
                  <a:lnTo>
                    <a:pt x="680" y="2550"/>
                  </a:lnTo>
                  <a:lnTo>
                    <a:pt x="677" y="2568"/>
                  </a:lnTo>
                  <a:lnTo>
                    <a:pt x="669" y="2583"/>
                  </a:lnTo>
                  <a:lnTo>
                    <a:pt x="658" y="2596"/>
                  </a:lnTo>
                  <a:lnTo>
                    <a:pt x="641" y="2604"/>
                  </a:lnTo>
                  <a:lnTo>
                    <a:pt x="624" y="2607"/>
                  </a:lnTo>
                  <a:lnTo>
                    <a:pt x="397" y="2607"/>
                  </a:lnTo>
                  <a:lnTo>
                    <a:pt x="397" y="2777"/>
                  </a:lnTo>
                  <a:lnTo>
                    <a:pt x="394" y="2795"/>
                  </a:lnTo>
                  <a:lnTo>
                    <a:pt x="386" y="2810"/>
                  </a:lnTo>
                  <a:lnTo>
                    <a:pt x="374" y="2822"/>
                  </a:lnTo>
                  <a:lnTo>
                    <a:pt x="358" y="2831"/>
                  </a:lnTo>
                  <a:lnTo>
                    <a:pt x="340" y="2834"/>
                  </a:lnTo>
                  <a:lnTo>
                    <a:pt x="323" y="2831"/>
                  </a:lnTo>
                  <a:lnTo>
                    <a:pt x="307" y="2822"/>
                  </a:lnTo>
                  <a:lnTo>
                    <a:pt x="295" y="2810"/>
                  </a:lnTo>
                  <a:lnTo>
                    <a:pt x="287" y="2795"/>
                  </a:lnTo>
                  <a:lnTo>
                    <a:pt x="284" y="2777"/>
                  </a:lnTo>
                  <a:lnTo>
                    <a:pt x="284" y="2607"/>
                  </a:lnTo>
                  <a:lnTo>
                    <a:pt x="57" y="2607"/>
                  </a:lnTo>
                  <a:lnTo>
                    <a:pt x="39" y="2604"/>
                  </a:lnTo>
                  <a:lnTo>
                    <a:pt x="24" y="2596"/>
                  </a:lnTo>
                  <a:lnTo>
                    <a:pt x="12" y="2583"/>
                  </a:lnTo>
                  <a:lnTo>
                    <a:pt x="3" y="2568"/>
                  </a:lnTo>
                  <a:lnTo>
                    <a:pt x="0" y="2550"/>
                  </a:lnTo>
                  <a:lnTo>
                    <a:pt x="0" y="1870"/>
                  </a:lnTo>
                  <a:lnTo>
                    <a:pt x="3" y="1853"/>
                  </a:lnTo>
                  <a:lnTo>
                    <a:pt x="12" y="1837"/>
                  </a:lnTo>
                  <a:lnTo>
                    <a:pt x="24" y="1825"/>
                  </a:lnTo>
                  <a:lnTo>
                    <a:pt x="39" y="1817"/>
                  </a:lnTo>
                  <a:lnTo>
                    <a:pt x="57" y="1814"/>
                  </a:lnTo>
                  <a:lnTo>
                    <a:pt x="284" y="1814"/>
                  </a:lnTo>
                  <a:lnTo>
                    <a:pt x="284" y="57"/>
                  </a:lnTo>
                  <a:lnTo>
                    <a:pt x="287" y="39"/>
                  </a:lnTo>
                  <a:lnTo>
                    <a:pt x="295" y="24"/>
                  </a:lnTo>
                  <a:lnTo>
                    <a:pt x="307" y="12"/>
                  </a:lnTo>
                  <a:lnTo>
                    <a:pt x="323" y="3"/>
                  </a:lnTo>
                  <a:lnTo>
                    <a:pt x="3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67">
              <a:extLst>
                <a:ext uri="{FF2B5EF4-FFF2-40B4-BE49-F238E27FC236}">
                  <a16:creationId xmlns:a16="http://schemas.microsoft.com/office/drawing/2014/main" id="{8AF89B1D-E439-49C6-9336-C3F61643477F}"/>
                </a:ext>
              </a:extLst>
            </p:cNvPr>
            <p:cNvSpPr>
              <a:spLocks noEditPoints="1"/>
            </p:cNvSpPr>
            <p:nvPr/>
          </p:nvSpPr>
          <p:spPr bwMode="auto">
            <a:xfrm>
              <a:off x="954088" y="3513138"/>
              <a:ext cx="107950" cy="450850"/>
            </a:xfrm>
            <a:custGeom>
              <a:avLst/>
              <a:gdLst>
                <a:gd name="T0" fmla="*/ 113 w 680"/>
                <a:gd name="T1" fmla="*/ 1134 h 2834"/>
                <a:gd name="T2" fmla="*/ 113 w 680"/>
                <a:gd name="T3" fmla="*/ 1700 h 2834"/>
                <a:gd name="T4" fmla="*/ 567 w 680"/>
                <a:gd name="T5" fmla="*/ 1700 h 2834"/>
                <a:gd name="T6" fmla="*/ 567 w 680"/>
                <a:gd name="T7" fmla="*/ 1134 h 2834"/>
                <a:gd name="T8" fmla="*/ 113 w 680"/>
                <a:gd name="T9" fmla="*/ 1134 h 2834"/>
                <a:gd name="T10" fmla="*/ 340 w 680"/>
                <a:gd name="T11" fmla="*/ 0 h 2834"/>
                <a:gd name="T12" fmla="*/ 358 w 680"/>
                <a:gd name="T13" fmla="*/ 3 h 2834"/>
                <a:gd name="T14" fmla="*/ 373 w 680"/>
                <a:gd name="T15" fmla="*/ 12 h 2834"/>
                <a:gd name="T16" fmla="*/ 385 w 680"/>
                <a:gd name="T17" fmla="*/ 24 h 2834"/>
                <a:gd name="T18" fmla="*/ 394 w 680"/>
                <a:gd name="T19" fmla="*/ 39 h 2834"/>
                <a:gd name="T20" fmla="*/ 397 w 680"/>
                <a:gd name="T21" fmla="*/ 57 h 2834"/>
                <a:gd name="T22" fmla="*/ 397 w 680"/>
                <a:gd name="T23" fmla="*/ 1020 h 2834"/>
                <a:gd name="T24" fmla="*/ 623 w 680"/>
                <a:gd name="T25" fmla="*/ 1020 h 2834"/>
                <a:gd name="T26" fmla="*/ 641 w 680"/>
                <a:gd name="T27" fmla="*/ 1023 h 2834"/>
                <a:gd name="T28" fmla="*/ 656 w 680"/>
                <a:gd name="T29" fmla="*/ 1032 h 2834"/>
                <a:gd name="T30" fmla="*/ 669 w 680"/>
                <a:gd name="T31" fmla="*/ 1043 h 2834"/>
                <a:gd name="T32" fmla="*/ 677 w 680"/>
                <a:gd name="T33" fmla="*/ 1059 h 2834"/>
                <a:gd name="T34" fmla="*/ 680 w 680"/>
                <a:gd name="T35" fmla="*/ 1077 h 2834"/>
                <a:gd name="T36" fmla="*/ 680 w 680"/>
                <a:gd name="T37" fmla="*/ 1757 h 2834"/>
                <a:gd name="T38" fmla="*/ 677 w 680"/>
                <a:gd name="T39" fmla="*/ 1775 h 2834"/>
                <a:gd name="T40" fmla="*/ 669 w 680"/>
                <a:gd name="T41" fmla="*/ 1791 h 2834"/>
                <a:gd name="T42" fmla="*/ 656 w 680"/>
                <a:gd name="T43" fmla="*/ 1802 h 2834"/>
                <a:gd name="T44" fmla="*/ 641 w 680"/>
                <a:gd name="T45" fmla="*/ 1811 h 2834"/>
                <a:gd name="T46" fmla="*/ 623 w 680"/>
                <a:gd name="T47" fmla="*/ 1814 h 2834"/>
                <a:gd name="T48" fmla="*/ 397 w 680"/>
                <a:gd name="T49" fmla="*/ 1814 h 2834"/>
                <a:gd name="T50" fmla="*/ 397 w 680"/>
                <a:gd name="T51" fmla="*/ 2777 h 2834"/>
                <a:gd name="T52" fmla="*/ 394 w 680"/>
                <a:gd name="T53" fmla="*/ 2795 h 2834"/>
                <a:gd name="T54" fmla="*/ 385 w 680"/>
                <a:gd name="T55" fmla="*/ 2810 h 2834"/>
                <a:gd name="T56" fmla="*/ 373 w 680"/>
                <a:gd name="T57" fmla="*/ 2822 h 2834"/>
                <a:gd name="T58" fmla="*/ 358 w 680"/>
                <a:gd name="T59" fmla="*/ 2831 h 2834"/>
                <a:gd name="T60" fmla="*/ 340 w 680"/>
                <a:gd name="T61" fmla="*/ 2834 h 2834"/>
                <a:gd name="T62" fmla="*/ 322 w 680"/>
                <a:gd name="T63" fmla="*/ 2831 h 2834"/>
                <a:gd name="T64" fmla="*/ 307 w 680"/>
                <a:gd name="T65" fmla="*/ 2822 h 2834"/>
                <a:gd name="T66" fmla="*/ 295 w 680"/>
                <a:gd name="T67" fmla="*/ 2810 h 2834"/>
                <a:gd name="T68" fmla="*/ 286 w 680"/>
                <a:gd name="T69" fmla="*/ 2795 h 2834"/>
                <a:gd name="T70" fmla="*/ 283 w 680"/>
                <a:gd name="T71" fmla="*/ 2777 h 2834"/>
                <a:gd name="T72" fmla="*/ 283 w 680"/>
                <a:gd name="T73" fmla="*/ 1814 h 2834"/>
                <a:gd name="T74" fmla="*/ 57 w 680"/>
                <a:gd name="T75" fmla="*/ 1814 h 2834"/>
                <a:gd name="T76" fmla="*/ 39 w 680"/>
                <a:gd name="T77" fmla="*/ 1811 h 2834"/>
                <a:gd name="T78" fmla="*/ 24 w 680"/>
                <a:gd name="T79" fmla="*/ 1802 h 2834"/>
                <a:gd name="T80" fmla="*/ 11 w 680"/>
                <a:gd name="T81" fmla="*/ 1791 h 2834"/>
                <a:gd name="T82" fmla="*/ 3 w 680"/>
                <a:gd name="T83" fmla="*/ 1775 h 2834"/>
                <a:gd name="T84" fmla="*/ 0 w 680"/>
                <a:gd name="T85" fmla="*/ 1757 h 2834"/>
                <a:gd name="T86" fmla="*/ 0 w 680"/>
                <a:gd name="T87" fmla="*/ 1077 h 2834"/>
                <a:gd name="T88" fmla="*/ 3 w 680"/>
                <a:gd name="T89" fmla="*/ 1059 h 2834"/>
                <a:gd name="T90" fmla="*/ 11 w 680"/>
                <a:gd name="T91" fmla="*/ 1043 h 2834"/>
                <a:gd name="T92" fmla="*/ 24 w 680"/>
                <a:gd name="T93" fmla="*/ 1032 h 2834"/>
                <a:gd name="T94" fmla="*/ 39 w 680"/>
                <a:gd name="T95" fmla="*/ 1023 h 2834"/>
                <a:gd name="T96" fmla="*/ 57 w 680"/>
                <a:gd name="T97" fmla="*/ 1020 h 2834"/>
                <a:gd name="T98" fmla="*/ 283 w 680"/>
                <a:gd name="T99" fmla="*/ 1020 h 2834"/>
                <a:gd name="T100" fmla="*/ 283 w 680"/>
                <a:gd name="T101" fmla="*/ 57 h 2834"/>
                <a:gd name="T102" fmla="*/ 286 w 680"/>
                <a:gd name="T103" fmla="*/ 39 h 2834"/>
                <a:gd name="T104" fmla="*/ 295 w 680"/>
                <a:gd name="T105" fmla="*/ 24 h 2834"/>
                <a:gd name="T106" fmla="*/ 307 w 680"/>
                <a:gd name="T107" fmla="*/ 12 h 2834"/>
                <a:gd name="T108" fmla="*/ 322 w 680"/>
                <a:gd name="T109" fmla="*/ 3 h 2834"/>
                <a:gd name="T110" fmla="*/ 340 w 680"/>
                <a:gd name="T111" fmla="*/ 0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0" h="2834">
                  <a:moveTo>
                    <a:pt x="113" y="1134"/>
                  </a:moveTo>
                  <a:lnTo>
                    <a:pt x="113" y="1700"/>
                  </a:lnTo>
                  <a:lnTo>
                    <a:pt x="567" y="1700"/>
                  </a:lnTo>
                  <a:lnTo>
                    <a:pt x="567" y="1134"/>
                  </a:lnTo>
                  <a:lnTo>
                    <a:pt x="113" y="1134"/>
                  </a:lnTo>
                  <a:close/>
                  <a:moveTo>
                    <a:pt x="340" y="0"/>
                  </a:moveTo>
                  <a:lnTo>
                    <a:pt x="358" y="3"/>
                  </a:lnTo>
                  <a:lnTo>
                    <a:pt x="373" y="12"/>
                  </a:lnTo>
                  <a:lnTo>
                    <a:pt x="385" y="24"/>
                  </a:lnTo>
                  <a:lnTo>
                    <a:pt x="394" y="39"/>
                  </a:lnTo>
                  <a:lnTo>
                    <a:pt x="397" y="57"/>
                  </a:lnTo>
                  <a:lnTo>
                    <a:pt x="397" y="1020"/>
                  </a:lnTo>
                  <a:lnTo>
                    <a:pt x="623" y="1020"/>
                  </a:lnTo>
                  <a:lnTo>
                    <a:pt x="641" y="1023"/>
                  </a:lnTo>
                  <a:lnTo>
                    <a:pt x="656" y="1032"/>
                  </a:lnTo>
                  <a:lnTo>
                    <a:pt x="669" y="1043"/>
                  </a:lnTo>
                  <a:lnTo>
                    <a:pt x="677" y="1059"/>
                  </a:lnTo>
                  <a:lnTo>
                    <a:pt x="680" y="1077"/>
                  </a:lnTo>
                  <a:lnTo>
                    <a:pt x="680" y="1757"/>
                  </a:lnTo>
                  <a:lnTo>
                    <a:pt x="677" y="1775"/>
                  </a:lnTo>
                  <a:lnTo>
                    <a:pt x="669" y="1791"/>
                  </a:lnTo>
                  <a:lnTo>
                    <a:pt x="656" y="1802"/>
                  </a:lnTo>
                  <a:lnTo>
                    <a:pt x="641" y="1811"/>
                  </a:lnTo>
                  <a:lnTo>
                    <a:pt x="623" y="1814"/>
                  </a:lnTo>
                  <a:lnTo>
                    <a:pt x="397" y="1814"/>
                  </a:lnTo>
                  <a:lnTo>
                    <a:pt x="397" y="2777"/>
                  </a:lnTo>
                  <a:lnTo>
                    <a:pt x="394" y="2795"/>
                  </a:lnTo>
                  <a:lnTo>
                    <a:pt x="385" y="2810"/>
                  </a:lnTo>
                  <a:lnTo>
                    <a:pt x="373" y="2822"/>
                  </a:lnTo>
                  <a:lnTo>
                    <a:pt x="358" y="2831"/>
                  </a:lnTo>
                  <a:lnTo>
                    <a:pt x="340" y="2834"/>
                  </a:lnTo>
                  <a:lnTo>
                    <a:pt x="322" y="2831"/>
                  </a:lnTo>
                  <a:lnTo>
                    <a:pt x="307" y="2822"/>
                  </a:lnTo>
                  <a:lnTo>
                    <a:pt x="295" y="2810"/>
                  </a:lnTo>
                  <a:lnTo>
                    <a:pt x="286" y="2795"/>
                  </a:lnTo>
                  <a:lnTo>
                    <a:pt x="283" y="2777"/>
                  </a:lnTo>
                  <a:lnTo>
                    <a:pt x="283" y="1814"/>
                  </a:lnTo>
                  <a:lnTo>
                    <a:pt x="57" y="1814"/>
                  </a:lnTo>
                  <a:lnTo>
                    <a:pt x="39" y="1811"/>
                  </a:lnTo>
                  <a:lnTo>
                    <a:pt x="24" y="1802"/>
                  </a:lnTo>
                  <a:lnTo>
                    <a:pt x="11" y="1791"/>
                  </a:lnTo>
                  <a:lnTo>
                    <a:pt x="3" y="1775"/>
                  </a:lnTo>
                  <a:lnTo>
                    <a:pt x="0" y="1757"/>
                  </a:lnTo>
                  <a:lnTo>
                    <a:pt x="0" y="1077"/>
                  </a:lnTo>
                  <a:lnTo>
                    <a:pt x="3" y="1059"/>
                  </a:lnTo>
                  <a:lnTo>
                    <a:pt x="11" y="1043"/>
                  </a:lnTo>
                  <a:lnTo>
                    <a:pt x="24" y="1032"/>
                  </a:lnTo>
                  <a:lnTo>
                    <a:pt x="39" y="1023"/>
                  </a:lnTo>
                  <a:lnTo>
                    <a:pt x="57" y="1020"/>
                  </a:lnTo>
                  <a:lnTo>
                    <a:pt x="283" y="1020"/>
                  </a:lnTo>
                  <a:lnTo>
                    <a:pt x="283" y="57"/>
                  </a:lnTo>
                  <a:lnTo>
                    <a:pt x="286" y="39"/>
                  </a:lnTo>
                  <a:lnTo>
                    <a:pt x="295" y="24"/>
                  </a:lnTo>
                  <a:lnTo>
                    <a:pt x="307" y="12"/>
                  </a:lnTo>
                  <a:lnTo>
                    <a:pt x="322" y="3"/>
                  </a:lnTo>
                  <a:lnTo>
                    <a:pt x="3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68">
              <a:extLst>
                <a:ext uri="{FF2B5EF4-FFF2-40B4-BE49-F238E27FC236}">
                  <a16:creationId xmlns:a16="http://schemas.microsoft.com/office/drawing/2014/main" id="{BAF9DF9F-EEA8-4060-B066-0D5F66234B48}"/>
                </a:ext>
              </a:extLst>
            </p:cNvPr>
            <p:cNvSpPr>
              <a:spLocks noEditPoints="1"/>
            </p:cNvSpPr>
            <p:nvPr/>
          </p:nvSpPr>
          <p:spPr bwMode="auto">
            <a:xfrm>
              <a:off x="1125538" y="3513138"/>
              <a:ext cx="107950" cy="450850"/>
            </a:xfrm>
            <a:custGeom>
              <a:avLst/>
              <a:gdLst>
                <a:gd name="T0" fmla="*/ 113 w 680"/>
                <a:gd name="T1" fmla="*/ 340 h 2834"/>
                <a:gd name="T2" fmla="*/ 113 w 680"/>
                <a:gd name="T3" fmla="*/ 907 h 2834"/>
                <a:gd name="T4" fmla="*/ 566 w 680"/>
                <a:gd name="T5" fmla="*/ 907 h 2834"/>
                <a:gd name="T6" fmla="*/ 566 w 680"/>
                <a:gd name="T7" fmla="*/ 340 h 2834"/>
                <a:gd name="T8" fmla="*/ 113 w 680"/>
                <a:gd name="T9" fmla="*/ 340 h 2834"/>
                <a:gd name="T10" fmla="*/ 340 w 680"/>
                <a:gd name="T11" fmla="*/ 0 h 2834"/>
                <a:gd name="T12" fmla="*/ 357 w 680"/>
                <a:gd name="T13" fmla="*/ 3 h 2834"/>
                <a:gd name="T14" fmla="*/ 373 w 680"/>
                <a:gd name="T15" fmla="*/ 12 h 2834"/>
                <a:gd name="T16" fmla="*/ 385 w 680"/>
                <a:gd name="T17" fmla="*/ 24 h 2834"/>
                <a:gd name="T18" fmla="*/ 393 w 680"/>
                <a:gd name="T19" fmla="*/ 39 h 2834"/>
                <a:gd name="T20" fmla="*/ 396 w 680"/>
                <a:gd name="T21" fmla="*/ 57 h 2834"/>
                <a:gd name="T22" fmla="*/ 396 w 680"/>
                <a:gd name="T23" fmla="*/ 227 h 2834"/>
                <a:gd name="T24" fmla="*/ 623 w 680"/>
                <a:gd name="T25" fmla="*/ 227 h 2834"/>
                <a:gd name="T26" fmla="*/ 641 w 680"/>
                <a:gd name="T27" fmla="*/ 230 h 2834"/>
                <a:gd name="T28" fmla="*/ 656 w 680"/>
                <a:gd name="T29" fmla="*/ 238 h 2834"/>
                <a:gd name="T30" fmla="*/ 668 w 680"/>
                <a:gd name="T31" fmla="*/ 251 h 2834"/>
                <a:gd name="T32" fmla="*/ 677 w 680"/>
                <a:gd name="T33" fmla="*/ 266 h 2834"/>
                <a:gd name="T34" fmla="*/ 680 w 680"/>
                <a:gd name="T35" fmla="*/ 284 h 2834"/>
                <a:gd name="T36" fmla="*/ 680 w 680"/>
                <a:gd name="T37" fmla="*/ 964 h 2834"/>
                <a:gd name="T38" fmla="*/ 677 w 680"/>
                <a:gd name="T39" fmla="*/ 981 h 2834"/>
                <a:gd name="T40" fmla="*/ 668 w 680"/>
                <a:gd name="T41" fmla="*/ 997 h 2834"/>
                <a:gd name="T42" fmla="*/ 656 w 680"/>
                <a:gd name="T43" fmla="*/ 1009 h 2834"/>
                <a:gd name="T44" fmla="*/ 641 w 680"/>
                <a:gd name="T45" fmla="*/ 1017 h 2834"/>
                <a:gd name="T46" fmla="*/ 623 w 680"/>
                <a:gd name="T47" fmla="*/ 1020 h 2834"/>
                <a:gd name="T48" fmla="*/ 396 w 680"/>
                <a:gd name="T49" fmla="*/ 1020 h 2834"/>
                <a:gd name="T50" fmla="*/ 396 w 680"/>
                <a:gd name="T51" fmla="*/ 2777 h 2834"/>
                <a:gd name="T52" fmla="*/ 393 w 680"/>
                <a:gd name="T53" fmla="*/ 2795 h 2834"/>
                <a:gd name="T54" fmla="*/ 385 w 680"/>
                <a:gd name="T55" fmla="*/ 2810 h 2834"/>
                <a:gd name="T56" fmla="*/ 373 w 680"/>
                <a:gd name="T57" fmla="*/ 2822 h 2834"/>
                <a:gd name="T58" fmla="*/ 357 w 680"/>
                <a:gd name="T59" fmla="*/ 2831 h 2834"/>
                <a:gd name="T60" fmla="*/ 340 w 680"/>
                <a:gd name="T61" fmla="*/ 2834 h 2834"/>
                <a:gd name="T62" fmla="*/ 322 w 680"/>
                <a:gd name="T63" fmla="*/ 2831 h 2834"/>
                <a:gd name="T64" fmla="*/ 306 w 680"/>
                <a:gd name="T65" fmla="*/ 2822 h 2834"/>
                <a:gd name="T66" fmla="*/ 294 w 680"/>
                <a:gd name="T67" fmla="*/ 2810 h 2834"/>
                <a:gd name="T68" fmla="*/ 286 w 680"/>
                <a:gd name="T69" fmla="*/ 2795 h 2834"/>
                <a:gd name="T70" fmla="*/ 283 w 680"/>
                <a:gd name="T71" fmla="*/ 2777 h 2834"/>
                <a:gd name="T72" fmla="*/ 283 w 680"/>
                <a:gd name="T73" fmla="*/ 1020 h 2834"/>
                <a:gd name="T74" fmla="*/ 56 w 680"/>
                <a:gd name="T75" fmla="*/ 1020 h 2834"/>
                <a:gd name="T76" fmla="*/ 39 w 680"/>
                <a:gd name="T77" fmla="*/ 1017 h 2834"/>
                <a:gd name="T78" fmla="*/ 22 w 680"/>
                <a:gd name="T79" fmla="*/ 1009 h 2834"/>
                <a:gd name="T80" fmla="*/ 11 w 680"/>
                <a:gd name="T81" fmla="*/ 997 h 2834"/>
                <a:gd name="T82" fmla="*/ 3 w 680"/>
                <a:gd name="T83" fmla="*/ 981 h 2834"/>
                <a:gd name="T84" fmla="*/ 0 w 680"/>
                <a:gd name="T85" fmla="*/ 964 h 2834"/>
                <a:gd name="T86" fmla="*/ 0 w 680"/>
                <a:gd name="T87" fmla="*/ 284 h 2834"/>
                <a:gd name="T88" fmla="*/ 3 w 680"/>
                <a:gd name="T89" fmla="*/ 266 h 2834"/>
                <a:gd name="T90" fmla="*/ 11 w 680"/>
                <a:gd name="T91" fmla="*/ 251 h 2834"/>
                <a:gd name="T92" fmla="*/ 22 w 680"/>
                <a:gd name="T93" fmla="*/ 238 h 2834"/>
                <a:gd name="T94" fmla="*/ 39 w 680"/>
                <a:gd name="T95" fmla="*/ 230 h 2834"/>
                <a:gd name="T96" fmla="*/ 56 w 680"/>
                <a:gd name="T97" fmla="*/ 227 h 2834"/>
                <a:gd name="T98" fmla="*/ 283 w 680"/>
                <a:gd name="T99" fmla="*/ 227 h 2834"/>
                <a:gd name="T100" fmla="*/ 283 w 680"/>
                <a:gd name="T101" fmla="*/ 57 h 2834"/>
                <a:gd name="T102" fmla="*/ 286 w 680"/>
                <a:gd name="T103" fmla="*/ 39 h 2834"/>
                <a:gd name="T104" fmla="*/ 294 w 680"/>
                <a:gd name="T105" fmla="*/ 24 h 2834"/>
                <a:gd name="T106" fmla="*/ 306 w 680"/>
                <a:gd name="T107" fmla="*/ 12 h 2834"/>
                <a:gd name="T108" fmla="*/ 322 w 680"/>
                <a:gd name="T109" fmla="*/ 3 h 2834"/>
                <a:gd name="T110" fmla="*/ 340 w 680"/>
                <a:gd name="T111" fmla="*/ 0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0" h="2834">
                  <a:moveTo>
                    <a:pt x="113" y="340"/>
                  </a:moveTo>
                  <a:lnTo>
                    <a:pt x="113" y="907"/>
                  </a:lnTo>
                  <a:lnTo>
                    <a:pt x="566" y="907"/>
                  </a:lnTo>
                  <a:lnTo>
                    <a:pt x="566" y="340"/>
                  </a:lnTo>
                  <a:lnTo>
                    <a:pt x="113" y="340"/>
                  </a:lnTo>
                  <a:close/>
                  <a:moveTo>
                    <a:pt x="340" y="0"/>
                  </a:moveTo>
                  <a:lnTo>
                    <a:pt x="357" y="3"/>
                  </a:lnTo>
                  <a:lnTo>
                    <a:pt x="373" y="12"/>
                  </a:lnTo>
                  <a:lnTo>
                    <a:pt x="385" y="24"/>
                  </a:lnTo>
                  <a:lnTo>
                    <a:pt x="393" y="39"/>
                  </a:lnTo>
                  <a:lnTo>
                    <a:pt x="396" y="57"/>
                  </a:lnTo>
                  <a:lnTo>
                    <a:pt x="396" y="227"/>
                  </a:lnTo>
                  <a:lnTo>
                    <a:pt x="623" y="227"/>
                  </a:lnTo>
                  <a:lnTo>
                    <a:pt x="641" y="230"/>
                  </a:lnTo>
                  <a:lnTo>
                    <a:pt x="656" y="238"/>
                  </a:lnTo>
                  <a:lnTo>
                    <a:pt x="668" y="251"/>
                  </a:lnTo>
                  <a:lnTo>
                    <a:pt x="677" y="266"/>
                  </a:lnTo>
                  <a:lnTo>
                    <a:pt x="680" y="284"/>
                  </a:lnTo>
                  <a:lnTo>
                    <a:pt x="680" y="964"/>
                  </a:lnTo>
                  <a:lnTo>
                    <a:pt x="677" y="981"/>
                  </a:lnTo>
                  <a:lnTo>
                    <a:pt x="668" y="997"/>
                  </a:lnTo>
                  <a:lnTo>
                    <a:pt x="656" y="1009"/>
                  </a:lnTo>
                  <a:lnTo>
                    <a:pt x="641" y="1017"/>
                  </a:lnTo>
                  <a:lnTo>
                    <a:pt x="623" y="1020"/>
                  </a:lnTo>
                  <a:lnTo>
                    <a:pt x="396" y="1020"/>
                  </a:lnTo>
                  <a:lnTo>
                    <a:pt x="396" y="2777"/>
                  </a:lnTo>
                  <a:lnTo>
                    <a:pt x="393" y="2795"/>
                  </a:lnTo>
                  <a:lnTo>
                    <a:pt x="385" y="2810"/>
                  </a:lnTo>
                  <a:lnTo>
                    <a:pt x="373" y="2822"/>
                  </a:lnTo>
                  <a:lnTo>
                    <a:pt x="357" y="2831"/>
                  </a:lnTo>
                  <a:lnTo>
                    <a:pt x="340" y="2834"/>
                  </a:lnTo>
                  <a:lnTo>
                    <a:pt x="322" y="2831"/>
                  </a:lnTo>
                  <a:lnTo>
                    <a:pt x="306" y="2822"/>
                  </a:lnTo>
                  <a:lnTo>
                    <a:pt x="294" y="2810"/>
                  </a:lnTo>
                  <a:lnTo>
                    <a:pt x="286" y="2795"/>
                  </a:lnTo>
                  <a:lnTo>
                    <a:pt x="283" y="2777"/>
                  </a:lnTo>
                  <a:lnTo>
                    <a:pt x="283" y="1020"/>
                  </a:lnTo>
                  <a:lnTo>
                    <a:pt x="56" y="1020"/>
                  </a:lnTo>
                  <a:lnTo>
                    <a:pt x="39" y="1017"/>
                  </a:lnTo>
                  <a:lnTo>
                    <a:pt x="22" y="1009"/>
                  </a:lnTo>
                  <a:lnTo>
                    <a:pt x="11" y="997"/>
                  </a:lnTo>
                  <a:lnTo>
                    <a:pt x="3" y="981"/>
                  </a:lnTo>
                  <a:lnTo>
                    <a:pt x="0" y="964"/>
                  </a:lnTo>
                  <a:lnTo>
                    <a:pt x="0" y="284"/>
                  </a:lnTo>
                  <a:lnTo>
                    <a:pt x="3" y="266"/>
                  </a:lnTo>
                  <a:lnTo>
                    <a:pt x="11" y="251"/>
                  </a:lnTo>
                  <a:lnTo>
                    <a:pt x="22" y="238"/>
                  </a:lnTo>
                  <a:lnTo>
                    <a:pt x="39" y="230"/>
                  </a:lnTo>
                  <a:lnTo>
                    <a:pt x="56" y="227"/>
                  </a:lnTo>
                  <a:lnTo>
                    <a:pt x="283" y="227"/>
                  </a:lnTo>
                  <a:lnTo>
                    <a:pt x="283" y="57"/>
                  </a:lnTo>
                  <a:lnTo>
                    <a:pt x="286" y="39"/>
                  </a:lnTo>
                  <a:lnTo>
                    <a:pt x="294" y="24"/>
                  </a:lnTo>
                  <a:lnTo>
                    <a:pt x="306" y="12"/>
                  </a:lnTo>
                  <a:lnTo>
                    <a:pt x="322" y="3"/>
                  </a:lnTo>
                  <a:lnTo>
                    <a:pt x="3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7" name="Group 86">
            <a:extLst>
              <a:ext uri="{FF2B5EF4-FFF2-40B4-BE49-F238E27FC236}">
                <a16:creationId xmlns:a16="http://schemas.microsoft.com/office/drawing/2014/main" id="{E53EE909-B453-416C-996F-0809C5E721FB}"/>
              </a:ext>
            </a:extLst>
          </p:cNvPr>
          <p:cNvGrpSpPr/>
          <p:nvPr/>
        </p:nvGrpSpPr>
        <p:grpSpPr>
          <a:xfrm>
            <a:off x="4135764" y="2400021"/>
            <a:ext cx="871535" cy="857808"/>
            <a:chOff x="-5757862" y="3372487"/>
            <a:chExt cx="3367087" cy="3314064"/>
          </a:xfrm>
          <a:solidFill>
            <a:schemeClr val="bg1">
              <a:lumMod val="50000"/>
            </a:schemeClr>
          </a:solidFill>
        </p:grpSpPr>
        <p:sp>
          <p:nvSpPr>
            <p:cNvPr id="88" name="Freeform 13">
              <a:extLst>
                <a:ext uri="{FF2B5EF4-FFF2-40B4-BE49-F238E27FC236}">
                  <a16:creationId xmlns:a16="http://schemas.microsoft.com/office/drawing/2014/main" id="{834A8A9E-17E9-4AC5-A310-D820E42DDD96}"/>
                </a:ext>
              </a:extLst>
            </p:cNvPr>
            <p:cNvSpPr>
              <a:spLocks/>
            </p:cNvSpPr>
            <p:nvPr/>
          </p:nvSpPr>
          <p:spPr bwMode="auto">
            <a:xfrm>
              <a:off x="-5757862" y="5230813"/>
              <a:ext cx="974725" cy="1455738"/>
            </a:xfrm>
            <a:custGeom>
              <a:avLst/>
              <a:gdLst>
                <a:gd name="T0" fmla="*/ 349 w 1227"/>
                <a:gd name="T1" fmla="*/ 0 h 1834"/>
                <a:gd name="T2" fmla="*/ 387 w 1227"/>
                <a:gd name="T3" fmla="*/ 3 h 1834"/>
                <a:gd name="T4" fmla="*/ 424 w 1227"/>
                <a:gd name="T5" fmla="*/ 13 h 1834"/>
                <a:gd name="T6" fmla="*/ 460 w 1227"/>
                <a:gd name="T7" fmla="*/ 28 h 1834"/>
                <a:gd name="T8" fmla="*/ 492 w 1227"/>
                <a:gd name="T9" fmla="*/ 49 h 1834"/>
                <a:gd name="T10" fmla="*/ 521 w 1227"/>
                <a:gd name="T11" fmla="*/ 73 h 1834"/>
                <a:gd name="T12" fmla="*/ 547 w 1227"/>
                <a:gd name="T13" fmla="*/ 103 h 1834"/>
                <a:gd name="T14" fmla="*/ 568 w 1227"/>
                <a:gd name="T15" fmla="*/ 137 h 1834"/>
                <a:gd name="T16" fmla="*/ 1200 w 1227"/>
                <a:gd name="T17" fmla="*/ 1407 h 1834"/>
                <a:gd name="T18" fmla="*/ 1216 w 1227"/>
                <a:gd name="T19" fmla="*/ 1444 h 1834"/>
                <a:gd name="T20" fmla="*/ 1225 w 1227"/>
                <a:gd name="T21" fmla="*/ 1483 h 1834"/>
                <a:gd name="T22" fmla="*/ 1227 w 1227"/>
                <a:gd name="T23" fmla="*/ 1521 h 1834"/>
                <a:gd name="T24" fmla="*/ 1223 w 1227"/>
                <a:gd name="T25" fmla="*/ 1560 h 1834"/>
                <a:gd name="T26" fmla="*/ 1214 w 1227"/>
                <a:gd name="T27" fmla="*/ 1597 h 1834"/>
                <a:gd name="T28" fmla="*/ 1199 w 1227"/>
                <a:gd name="T29" fmla="*/ 1632 h 1834"/>
                <a:gd name="T30" fmla="*/ 1178 w 1227"/>
                <a:gd name="T31" fmla="*/ 1664 h 1834"/>
                <a:gd name="T32" fmla="*/ 1154 w 1227"/>
                <a:gd name="T33" fmla="*/ 1694 h 1834"/>
                <a:gd name="T34" fmla="*/ 1123 w 1227"/>
                <a:gd name="T35" fmla="*/ 1719 h 1834"/>
                <a:gd name="T36" fmla="*/ 1088 w 1227"/>
                <a:gd name="T37" fmla="*/ 1740 h 1834"/>
                <a:gd name="T38" fmla="*/ 926 w 1227"/>
                <a:gd name="T39" fmla="*/ 1821 h 1834"/>
                <a:gd name="T40" fmla="*/ 899 w 1227"/>
                <a:gd name="T41" fmla="*/ 1830 h 1834"/>
                <a:gd name="T42" fmla="*/ 871 w 1227"/>
                <a:gd name="T43" fmla="*/ 1834 h 1834"/>
                <a:gd name="T44" fmla="*/ 871 w 1227"/>
                <a:gd name="T45" fmla="*/ 1834 h 1834"/>
                <a:gd name="T46" fmla="*/ 843 w 1227"/>
                <a:gd name="T47" fmla="*/ 1831 h 1834"/>
                <a:gd name="T48" fmla="*/ 818 w 1227"/>
                <a:gd name="T49" fmla="*/ 1822 h 1834"/>
                <a:gd name="T50" fmla="*/ 795 w 1227"/>
                <a:gd name="T51" fmla="*/ 1808 h 1834"/>
                <a:gd name="T52" fmla="*/ 775 w 1227"/>
                <a:gd name="T53" fmla="*/ 1789 h 1834"/>
                <a:gd name="T54" fmla="*/ 758 w 1227"/>
                <a:gd name="T55" fmla="*/ 1766 h 1834"/>
                <a:gd name="T56" fmla="*/ 13 w 1227"/>
                <a:gd name="T57" fmla="*/ 275 h 1834"/>
                <a:gd name="T58" fmla="*/ 4 w 1227"/>
                <a:gd name="T59" fmla="*/ 248 h 1834"/>
                <a:gd name="T60" fmla="*/ 0 w 1227"/>
                <a:gd name="T61" fmla="*/ 220 h 1834"/>
                <a:gd name="T62" fmla="*/ 2 w 1227"/>
                <a:gd name="T63" fmla="*/ 193 h 1834"/>
                <a:gd name="T64" fmla="*/ 11 w 1227"/>
                <a:gd name="T65" fmla="*/ 167 h 1834"/>
                <a:gd name="T66" fmla="*/ 25 w 1227"/>
                <a:gd name="T67" fmla="*/ 144 h 1834"/>
                <a:gd name="T68" fmla="*/ 45 w 1227"/>
                <a:gd name="T69" fmla="*/ 123 h 1834"/>
                <a:gd name="T70" fmla="*/ 69 w 1227"/>
                <a:gd name="T71" fmla="*/ 108 h 1834"/>
                <a:gd name="T72" fmla="*/ 234 w 1227"/>
                <a:gd name="T73" fmla="*/ 25 h 1834"/>
                <a:gd name="T74" fmla="*/ 272 w 1227"/>
                <a:gd name="T75" fmla="*/ 11 h 1834"/>
                <a:gd name="T76" fmla="*/ 310 w 1227"/>
                <a:gd name="T77" fmla="*/ 2 h 1834"/>
                <a:gd name="T78" fmla="*/ 349 w 1227"/>
                <a:gd name="T79" fmla="*/ 0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27" h="1834">
                  <a:moveTo>
                    <a:pt x="349" y="0"/>
                  </a:moveTo>
                  <a:lnTo>
                    <a:pt x="387" y="3"/>
                  </a:lnTo>
                  <a:lnTo>
                    <a:pt x="424" y="13"/>
                  </a:lnTo>
                  <a:lnTo>
                    <a:pt x="460" y="28"/>
                  </a:lnTo>
                  <a:lnTo>
                    <a:pt x="492" y="49"/>
                  </a:lnTo>
                  <a:lnTo>
                    <a:pt x="521" y="73"/>
                  </a:lnTo>
                  <a:lnTo>
                    <a:pt x="547" y="103"/>
                  </a:lnTo>
                  <a:lnTo>
                    <a:pt x="568" y="137"/>
                  </a:lnTo>
                  <a:lnTo>
                    <a:pt x="1200" y="1407"/>
                  </a:lnTo>
                  <a:lnTo>
                    <a:pt x="1216" y="1444"/>
                  </a:lnTo>
                  <a:lnTo>
                    <a:pt x="1225" y="1483"/>
                  </a:lnTo>
                  <a:lnTo>
                    <a:pt x="1227" y="1521"/>
                  </a:lnTo>
                  <a:lnTo>
                    <a:pt x="1223" y="1560"/>
                  </a:lnTo>
                  <a:lnTo>
                    <a:pt x="1214" y="1597"/>
                  </a:lnTo>
                  <a:lnTo>
                    <a:pt x="1199" y="1632"/>
                  </a:lnTo>
                  <a:lnTo>
                    <a:pt x="1178" y="1664"/>
                  </a:lnTo>
                  <a:lnTo>
                    <a:pt x="1154" y="1694"/>
                  </a:lnTo>
                  <a:lnTo>
                    <a:pt x="1123" y="1719"/>
                  </a:lnTo>
                  <a:lnTo>
                    <a:pt x="1088" y="1740"/>
                  </a:lnTo>
                  <a:lnTo>
                    <a:pt x="926" y="1821"/>
                  </a:lnTo>
                  <a:lnTo>
                    <a:pt x="899" y="1830"/>
                  </a:lnTo>
                  <a:lnTo>
                    <a:pt x="871" y="1834"/>
                  </a:lnTo>
                  <a:lnTo>
                    <a:pt x="871" y="1834"/>
                  </a:lnTo>
                  <a:lnTo>
                    <a:pt x="843" y="1831"/>
                  </a:lnTo>
                  <a:lnTo>
                    <a:pt x="818" y="1822"/>
                  </a:lnTo>
                  <a:lnTo>
                    <a:pt x="795" y="1808"/>
                  </a:lnTo>
                  <a:lnTo>
                    <a:pt x="775" y="1789"/>
                  </a:lnTo>
                  <a:lnTo>
                    <a:pt x="758" y="1766"/>
                  </a:lnTo>
                  <a:lnTo>
                    <a:pt x="13" y="275"/>
                  </a:lnTo>
                  <a:lnTo>
                    <a:pt x="4" y="248"/>
                  </a:lnTo>
                  <a:lnTo>
                    <a:pt x="0" y="220"/>
                  </a:lnTo>
                  <a:lnTo>
                    <a:pt x="2" y="193"/>
                  </a:lnTo>
                  <a:lnTo>
                    <a:pt x="11" y="167"/>
                  </a:lnTo>
                  <a:lnTo>
                    <a:pt x="25" y="144"/>
                  </a:lnTo>
                  <a:lnTo>
                    <a:pt x="45" y="123"/>
                  </a:lnTo>
                  <a:lnTo>
                    <a:pt x="69" y="108"/>
                  </a:lnTo>
                  <a:lnTo>
                    <a:pt x="234" y="25"/>
                  </a:lnTo>
                  <a:lnTo>
                    <a:pt x="272" y="11"/>
                  </a:lnTo>
                  <a:lnTo>
                    <a:pt x="310" y="2"/>
                  </a:lnTo>
                  <a:lnTo>
                    <a:pt x="34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89" name="Freeform 14">
              <a:extLst>
                <a:ext uri="{FF2B5EF4-FFF2-40B4-BE49-F238E27FC236}">
                  <a16:creationId xmlns:a16="http://schemas.microsoft.com/office/drawing/2014/main" id="{BCB21893-539B-4FDB-BF0B-8A9B54639790}"/>
                </a:ext>
              </a:extLst>
            </p:cNvPr>
            <p:cNvSpPr>
              <a:spLocks/>
            </p:cNvSpPr>
            <p:nvPr/>
          </p:nvSpPr>
          <p:spPr bwMode="auto">
            <a:xfrm>
              <a:off x="-5172075" y="4875213"/>
              <a:ext cx="2781300" cy="1417638"/>
            </a:xfrm>
            <a:custGeom>
              <a:avLst/>
              <a:gdLst>
                <a:gd name="T0" fmla="*/ 877 w 3504"/>
                <a:gd name="T1" fmla="*/ 6 h 1784"/>
                <a:gd name="T2" fmla="*/ 1024 w 3504"/>
                <a:gd name="T3" fmla="*/ 37 h 1784"/>
                <a:gd name="T4" fmla="*/ 1159 w 3504"/>
                <a:gd name="T5" fmla="*/ 91 h 1784"/>
                <a:gd name="T6" fmla="*/ 1282 w 3504"/>
                <a:gd name="T7" fmla="*/ 167 h 1784"/>
                <a:gd name="T8" fmla="*/ 1356 w 3504"/>
                <a:gd name="T9" fmla="*/ 229 h 1784"/>
                <a:gd name="T10" fmla="*/ 1392 w 3504"/>
                <a:gd name="T11" fmla="*/ 261 h 1784"/>
                <a:gd name="T12" fmla="*/ 1431 w 3504"/>
                <a:gd name="T13" fmla="*/ 284 h 1784"/>
                <a:gd name="T14" fmla="*/ 1477 w 3504"/>
                <a:gd name="T15" fmla="*/ 293 h 1784"/>
                <a:gd name="T16" fmla="*/ 2174 w 3504"/>
                <a:gd name="T17" fmla="*/ 297 h 1784"/>
                <a:gd name="T18" fmla="*/ 2254 w 3504"/>
                <a:gd name="T19" fmla="*/ 328 h 1784"/>
                <a:gd name="T20" fmla="*/ 2319 w 3504"/>
                <a:gd name="T21" fmla="*/ 382 h 1784"/>
                <a:gd name="T22" fmla="*/ 2362 w 3504"/>
                <a:gd name="T23" fmla="*/ 456 h 1784"/>
                <a:gd name="T24" fmla="*/ 2378 w 3504"/>
                <a:gd name="T25" fmla="*/ 542 h 1784"/>
                <a:gd name="T26" fmla="*/ 2362 w 3504"/>
                <a:gd name="T27" fmla="*/ 628 h 1784"/>
                <a:gd name="T28" fmla="*/ 2319 w 3504"/>
                <a:gd name="T29" fmla="*/ 702 h 1784"/>
                <a:gd name="T30" fmla="*/ 2254 w 3504"/>
                <a:gd name="T31" fmla="*/ 757 h 1784"/>
                <a:gd name="T32" fmla="*/ 2174 w 3504"/>
                <a:gd name="T33" fmla="*/ 786 h 1784"/>
                <a:gd name="T34" fmla="*/ 2038 w 3504"/>
                <a:gd name="T35" fmla="*/ 790 h 1784"/>
                <a:gd name="T36" fmla="*/ 1837 w 3504"/>
                <a:gd name="T37" fmla="*/ 790 h 1784"/>
                <a:gd name="T38" fmla="*/ 1632 w 3504"/>
                <a:gd name="T39" fmla="*/ 790 h 1784"/>
                <a:gd name="T40" fmla="*/ 1577 w 3504"/>
                <a:gd name="T41" fmla="*/ 803 h 1784"/>
                <a:gd name="T42" fmla="*/ 1534 w 3504"/>
                <a:gd name="T43" fmla="*/ 837 h 1784"/>
                <a:gd name="T44" fmla="*/ 1511 w 3504"/>
                <a:gd name="T45" fmla="*/ 886 h 1784"/>
                <a:gd name="T46" fmla="*/ 1511 w 3504"/>
                <a:gd name="T47" fmla="*/ 944 h 1784"/>
                <a:gd name="T48" fmla="*/ 1534 w 3504"/>
                <a:gd name="T49" fmla="*/ 992 h 1784"/>
                <a:gd name="T50" fmla="*/ 1577 w 3504"/>
                <a:gd name="T51" fmla="*/ 1026 h 1784"/>
                <a:gd name="T52" fmla="*/ 1632 w 3504"/>
                <a:gd name="T53" fmla="*/ 1039 h 1784"/>
                <a:gd name="T54" fmla="*/ 2234 w 3504"/>
                <a:gd name="T55" fmla="*/ 1037 h 1784"/>
                <a:gd name="T56" fmla="*/ 2289 w 3504"/>
                <a:gd name="T57" fmla="*/ 1023 h 1784"/>
                <a:gd name="T58" fmla="*/ 2347 w 3504"/>
                <a:gd name="T59" fmla="*/ 996 h 1784"/>
                <a:gd name="T60" fmla="*/ 2395 w 3504"/>
                <a:gd name="T61" fmla="*/ 959 h 1784"/>
                <a:gd name="T62" fmla="*/ 3104 w 3504"/>
                <a:gd name="T63" fmla="*/ 96 h 1784"/>
                <a:gd name="T64" fmla="*/ 3175 w 3504"/>
                <a:gd name="T65" fmla="*/ 59 h 1784"/>
                <a:gd name="T66" fmla="*/ 3253 w 3504"/>
                <a:gd name="T67" fmla="*/ 45 h 1784"/>
                <a:gd name="T68" fmla="*/ 3330 w 3504"/>
                <a:gd name="T69" fmla="*/ 55 h 1784"/>
                <a:gd name="T70" fmla="*/ 3403 w 3504"/>
                <a:gd name="T71" fmla="*/ 93 h 1784"/>
                <a:gd name="T72" fmla="*/ 3459 w 3504"/>
                <a:gd name="T73" fmla="*/ 149 h 1784"/>
                <a:gd name="T74" fmla="*/ 3493 w 3504"/>
                <a:gd name="T75" fmla="*/ 220 h 1784"/>
                <a:gd name="T76" fmla="*/ 3504 w 3504"/>
                <a:gd name="T77" fmla="*/ 296 h 1784"/>
                <a:gd name="T78" fmla="*/ 3492 w 3504"/>
                <a:gd name="T79" fmla="*/ 372 h 1784"/>
                <a:gd name="T80" fmla="*/ 3455 w 3504"/>
                <a:gd name="T81" fmla="*/ 443 h 1784"/>
                <a:gd name="T82" fmla="*/ 2682 w 3504"/>
                <a:gd name="T83" fmla="*/ 1540 h 1784"/>
                <a:gd name="T84" fmla="*/ 2580 w 3504"/>
                <a:gd name="T85" fmla="*/ 1632 h 1784"/>
                <a:gd name="T86" fmla="*/ 2463 w 3504"/>
                <a:gd name="T87" fmla="*/ 1706 h 1784"/>
                <a:gd name="T88" fmla="*/ 2335 w 3504"/>
                <a:gd name="T89" fmla="*/ 1755 h 1784"/>
                <a:gd name="T90" fmla="*/ 2199 w 3504"/>
                <a:gd name="T91" fmla="*/ 1780 h 1784"/>
                <a:gd name="T92" fmla="*/ 706 w 3504"/>
                <a:gd name="T93" fmla="*/ 1784 h 1784"/>
                <a:gd name="T94" fmla="*/ 179 w 3504"/>
                <a:gd name="T95" fmla="*/ 210 h 1784"/>
                <a:gd name="T96" fmla="*/ 230 w 3504"/>
                <a:gd name="T97" fmla="*/ 178 h 1784"/>
                <a:gd name="T98" fmla="*/ 328 w 3504"/>
                <a:gd name="T99" fmla="*/ 113 h 1784"/>
                <a:gd name="T100" fmla="*/ 438 w 3504"/>
                <a:gd name="T101" fmla="*/ 62 h 1784"/>
                <a:gd name="T102" fmla="*/ 564 w 3504"/>
                <a:gd name="T103" fmla="*/ 23 h 1784"/>
                <a:gd name="T104" fmla="*/ 723 w 3504"/>
                <a:gd name="T105" fmla="*/ 1 h 1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04" h="1784">
                  <a:moveTo>
                    <a:pt x="800" y="0"/>
                  </a:moveTo>
                  <a:lnTo>
                    <a:pt x="877" y="6"/>
                  </a:lnTo>
                  <a:lnTo>
                    <a:pt x="951" y="18"/>
                  </a:lnTo>
                  <a:lnTo>
                    <a:pt x="1024" y="37"/>
                  </a:lnTo>
                  <a:lnTo>
                    <a:pt x="1094" y="62"/>
                  </a:lnTo>
                  <a:lnTo>
                    <a:pt x="1159" y="91"/>
                  </a:lnTo>
                  <a:lnTo>
                    <a:pt x="1222" y="126"/>
                  </a:lnTo>
                  <a:lnTo>
                    <a:pt x="1282" y="167"/>
                  </a:lnTo>
                  <a:lnTo>
                    <a:pt x="1336" y="211"/>
                  </a:lnTo>
                  <a:lnTo>
                    <a:pt x="1356" y="229"/>
                  </a:lnTo>
                  <a:lnTo>
                    <a:pt x="1374" y="247"/>
                  </a:lnTo>
                  <a:lnTo>
                    <a:pt x="1392" y="261"/>
                  </a:lnTo>
                  <a:lnTo>
                    <a:pt x="1412" y="275"/>
                  </a:lnTo>
                  <a:lnTo>
                    <a:pt x="1431" y="284"/>
                  </a:lnTo>
                  <a:lnTo>
                    <a:pt x="1453" y="291"/>
                  </a:lnTo>
                  <a:lnTo>
                    <a:pt x="1477" y="293"/>
                  </a:lnTo>
                  <a:lnTo>
                    <a:pt x="2129" y="293"/>
                  </a:lnTo>
                  <a:lnTo>
                    <a:pt x="2174" y="297"/>
                  </a:lnTo>
                  <a:lnTo>
                    <a:pt x="2216" y="309"/>
                  </a:lnTo>
                  <a:lnTo>
                    <a:pt x="2254" y="328"/>
                  </a:lnTo>
                  <a:lnTo>
                    <a:pt x="2289" y="353"/>
                  </a:lnTo>
                  <a:lnTo>
                    <a:pt x="2319" y="382"/>
                  </a:lnTo>
                  <a:lnTo>
                    <a:pt x="2344" y="417"/>
                  </a:lnTo>
                  <a:lnTo>
                    <a:pt x="2362" y="456"/>
                  </a:lnTo>
                  <a:lnTo>
                    <a:pt x="2374" y="498"/>
                  </a:lnTo>
                  <a:lnTo>
                    <a:pt x="2378" y="542"/>
                  </a:lnTo>
                  <a:lnTo>
                    <a:pt x="2374" y="587"/>
                  </a:lnTo>
                  <a:lnTo>
                    <a:pt x="2362" y="628"/>
                  </a:lnTo>
                  <a:lnTo>
                    <a:pt x="2344" y="667"/>
                  </a:lnTo>
                  <a:lnTo>
                    <a:pt x="2319" y="702"/>
                  </a:lnTo>
                  <a:lnTo>
                    <a:pt x="2289" y="732"/>
                  </a:lnTo>
                  <a:lnTo>
                    <a:pt x="2254" y="757"/>
                  </a:lnTo>
                  <a:lnTo>
                    <a:pt x="2216" y="775"/>
                  </a:lnTo>
                  <a:lnTo>
                    <a:pt x="2174" y="786"/>
                  </a:lnTo>
                  <a:lnTo>
                    <a:pt x="2129" y="790"/>
                  </a:lnTo>
                  <a:lnTo>
                    <a:pt x="2038" y="790"/>
                  </a:lnTo>
                  <a:lnTo>
                    <a:pt x="1939" y="790"/>
                  </a:lnTo>
                  <a:lnTo>
                    <a:pt x="1837" y="790"/>
                  </a:lnTo>
                  <a:lnTo>
                    <a:pt x="1734" y="790"/>
                  </a:lnTo>
                  <a:lnTo>
                    <a:pt x="1632" y="790"/>
                  </a:lnTo>
                  <a:lnTo>
                    <a:pt x="1604" y="794"/>
                  </a:lnTo>
                  <a:lnTo>
                    <a:pt x="1577" y="803"/>
                  </a:lnTo>
                  <a:lnTo>
                    <a:pt x="1553" y="817"/>
                  </a:lnTo>
                  <a:lnTo>
                    <a:pt x="1534" y="837"/>
                  </a:lnTo>
                  <a:lnTo>
                    <a:pt x="1520" y="860"/>
                  </a:lnTo>
                  <a:lnTo>
                    <a:pt x="1511" y="886"/>
                  </a:lnTo>
                  <a:lnTo>
                    <a:pt x="1508" y="915"/>
                  </a:lnTo>
                  <a:lnTo>
                    <a:pt x="1511" y="944"/>
                  </a:lnTo>
                  <a:lnTo>
                    <a:pt x="1520" y="969"/>
                  </a:lnTo>
                  <a:lnTo>
                    <a:pt x="1534" y="992"/>
                  </a:lnTo>
                  <a:lnTo>
                    <a:pt x="1553" y="1012"/>
                  </a:lnTo>
                  <a:lnTo>
                    <a:pt x="1577" y="1026"/>
                  </a:lnTo>
                  <a:lnTo>
                    <a:pt x="1604" y="1036"/>
                  </a:lnTo>
                  <a:lnTo>
                    <a:pt x="1632" y="1039"/>
                  </a:lnTo>
                  <a:lnTo>
                    <a:pt x="2212" y="1039"/>
                  </a:lnTo>
                  <a:lnTo>
                    <a:pt x="2234" y="1037"/>
                  </a:lnTo>
                  <a:lnTo>
                    <a:pt x="2261" y="1032"/>
                  </a:lnTo>
                  <a:lnTo>
                    <a:pt x="2289" y="1023"/>
                  </a:lnTo>
                  <a:lnTo>
                    <a:pt x="2317" y="1012"/>
                  </a:lnTo>
                  <a:lnTo>
                    <a:pt x="2347" y="996"/>
                  </a:lnTo>
                  <a:lnTo>
                    <a:pt x="2373" y="980"/>
                  </a:lnTo>
                  <a:lnTo>
                    <a:pt x="2395" y="959"/>
                  </a:lnTo>
                  <a:lnTo>
                    <a:pt x="3075" y="125"/>
                  </a:lnTo>
                  <a:lnTo>
                    <a:pt x="3104" y="96"/>
                  </a:lnTo>
                  <a:lnTo>
                    <a:pt x="3138" y="75"/>
                  </a:lnTo>
                  <a:lnTo>
                    <a:pt x="3175" y="59"/>
                  </a:lnTo>
                  <a:lnTo>
                    <a:pt x="3213" y="49"/>
                  </a:lnTo>
                  <a:lnTo>
                    <a:pt x="3253" y="45"/>
                  </a:lnTo>
                  <a:lnTo>
                    <a:pt x="3291" y="48"/>
                  </a:lnTo>
                  <a:lnTo>
                    <a:pt x="3330" y="55"/>
                  </a:lnTo>
                  <a:lnTo>
                    <a:pt x="3367" y="71"/>
                  </a:lnTo>
                  <a:lnTo>
                    <a:pt x="3403" y="93"/>
                  </a:lnTo>
                  <a:lnTo>
                    <a:pt x="3434" y="120"/>
                  </a:lnTo>
                  <a:lnTo>
                    <a:pt x="3459" y="149"/>
                  </a:lnTo>
                  <a:lnTo>
                    <a:pt x="3479" y="184"/>
                  </a:lnTo>
                  <a:lnTo>
                    <a:pt x="3493" y="220"/>
                  </a:lnTo>
                  <a:lnTo>
                    <a:pt x="3501" y="257"/>
                  </a:lnTo>
                  <a:lnTo>
                    <a:pt x="3504" y="296"/>
                  </a:lnTo>
                  <a:lnTo>
                    <a:pt x="3501" y="335"/>
                  </a:lnTo>
                  <a:lnTo>
                    <a:pt x="3492" y="372"/>
                  </a:lnTo>
                  <a:lnTo>
                    <a:pt x="3477" y="408"/>
                  </a:lnTo>
                  <a:lnTo>
                    <a:pt x="3455" y="443"/>
                  </a:lnTo>
                  <a:lnTo>
                    <a:pt x="2726" y="1485"/>
                  </a:lnTo>
                  <a:lnTo>
                    <a:pt x="2682" y="1540"/>
                  </a:lnTo>
                  <a:lnTo>
                    <a:pt x="2633" y="1588"/>
                  </a:lnTo>
                  <a:lnTo>
                    <a:pt x="2580" y="1632"/>
                  </a:lnTo>
                  <a:lnTo>
                    <a:pt x="2523" y="1671"/>
                  </a:lnTo>
                  <a:lnTo>
                    <a:pt x="2463" y="1706"/>
                  </a:lnTo>
                  <a:lnTo>
                    <a:pt x="2400" y="1733"/>
                  </a:lnTo>
                  <a:lnTo>
                    <a:pt x="2335" y="1755"/>
                  </a:lnTo>
                  <a:lnTo>
                    <a:pt x="2267" y="1771"/>
                  </a:lnTo>
                  <a:lnTo>
                    <a:pt x="2199" y="1780"/>
                  </a:lnTo>
                  <a:lnTo>
                    <a:pt x="2129" y="1784"/>
                  </a:lnTo>
                  <a:lnTo>
                    <a:pt x="706" y="1784"/>
                  </a:lnTo>
                  <a:lnTo>
                    <a:pt x="0" y="368"/>
                  </a:lnTo>
                  <a:lnTo>
                    <a:pt x="179" y="210"/>
                  </a:lnTo>
                  <a:lnTo>
                    <a:pt x="183" y="214"/>
                  </a:lnTo>
                  <a:lnTo>
                    <a:pt x="230" y="178"/>
                  </a:lnTo>
                  <a:lnTo>
                    <a:pt x="278" y="144"/>
                  </a:lnTo>
                  <a:lnTo>
                    <a:pt x="328" y="113"/>
                  </a:lnTo>
                  <a:lnTo>
                    <a:pt x="381" y="86"/>
                  </a:lnTo>
                  <a:lnTo>
                    <a:pt x="438" y="62"/>
                  </a:lnTo>
                  <a:lnTo>
                    <a:pt x="498" y="41"/>
                  </a:lnTo>
                  <a:lnTo>
                    <a:pt x="564" y="23"/>
                  </a:lnTo>
                  <a:lnTo>
                    <a:pt x="644" y="8"/>
                  </a:lnTo>
                  <a:lnTo>
                    <a:pt x="723" y="1"/>
                  </a:lnTo>
                  <a:lnTo>
                    <a:pt x="80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sp>
          <p:nvSpPr>
            <p:cNvPr id="90" name="Freeform 19">
              <a:extLst>
                <a:ext uri="{FF2B5EF4-FFF2-40B4-BE49-F238E27FC236}">
                  <a16:creationId xmlns:a16="http://schemas.microsoft.com/office/drawing/2014/main" id="{548D0614-1373-43D6-90B9-EA4BE951DAFF}"/>
                </a:ext>
              </a:extLst>
            </p:cNvPr>
            <p:cNvSpPr>
              <a:spLocks noEditPoints="1"/>
            </p:cNvSpPr>
            <p:nvPr/>
          </p:nvSpPr>
          <p:spPr bwMode="auto">
            <a:xfrm>
              <a:off x="-4624503" y="3372487"/>
              <a:ext cx="1292456" cy="1290954"/>
            </a:xfrm>
            <a:custGeom>
              <a:avLst/>
              <a:gdLst>
                <a:gd name="T0" fmla="*/ 1449 w 3440"/>
                <a:gd name="T1" fmla="*/ 1218 h 3436"/>
                <a:gd name="T2" fmla="*/ 1219 w 3440"/>
                <a:gd name="T3" fmla="*/ 1449 h 3436"/>
                <a:gd name="T4" fmla="*/ 1152 w 3440"/>
                <a:gd name="T5" fmla="*/ 1780 h 3436"/>
                <a:gd name="T6" fmla="*/ 1280 w 3440"/>
                <a:gd name="T7" fmla="*/ 2086 h 3436"/>
                <a:gd name="T8" fmla="*/ 1552 w 3440"/>
                <a:gd name="T9" fmla="*/ 2269 h 3436"/>
                <a:gd name="T10" fmla="*/ 1893 w 3440"/>
                <a:gd name="T11" fmla="*/ 2269 h 3436"/>
                <a:gd name="T12" fmla="*/ 2166 w 3440"/>
                <a:gd name="T13" fmla="*/ 2086 h 3436"/>
                <a:gd name="T14" fmla="*/ 2294 w 3440"/>
                <a:gd name="T15" fmla="*/ 1780 h 3436"/>
                <a:gd name="T16" fmla="*/ 2227 w 3440"/>
                <a:gd name="T17" fmla="*/ 1449 h 3436"/>
                <a:gd name="T18" fmla="*/ 1996 w 3440"/>
                <a:gd name="T19" fmla="*/ 1218 h 3436"/>
                <a:gd name="T20" fmla="*/ 1727 w 3440"/>
                <a:gd name="T21" fmla="*/ 0 h 3436"/>
                <a:gd name="T22" fmla="*/ 1975 w 3440"/>
                <a:gd name="T23" fmla="*/ 38 h 3436"/>
                <a:gd name="T24" fmla="*/ 2010 w 3440"/>
                <a:gd name="T25" fmla="*/ 197 h 3436"/>
                <a:gd name="T26" fmla="*/ 2129 w 3440"/>
                <a:gd name="T27" fmla="*/ 416 h 3436"/>
                <a:gd name="T28" fmla="*/ 2360 w 3440"/>
                <a:gd name="T29" fmla="*/ 512 h 3436"/>
                <a:gd name="T30" fmla="*/ 2603 w 3440"/>
                <a:gd name="T31" fmla="*/ 443 h 3436"/>
                <a:gd name="T32" fmla="*/ 2739 w 3440"/>
                <a:gd name="T33" fmla="*/ 357 h 3436"/>
                <a:gd name="T34" fmla="*/ 3007 w 3440"/>
                <a:gd name="T35" fmla="*/ 578 h 3436"/>
                <a:gd name="T36" fmla="*/ 3082 w 3440"/>
                <a:gd name="T37" fmla="*/ 749 h 3436"/>
                <a:gd name="T38" fmla="*/ 2963 w 3440"/>
                <a:gd name="T39" fmla="*/ 920 h 3436"/>
                <a:gd name="T40" fmla="*/ 2949 w 3440"/>
                <a:gd name="T41" fmla="*/ 1166 h 3436"/>
                <a:gd name="T42" fmla="*/ 3103 w 3440"/>
                <a:gd name="T43" fmla="*/ 1379 h 3436"/>
                <a:gd name="T44" fmla="*/ 3340 w 3440"/>
                <a:gd name="T45" fmla="*/ 1445 h 3436"/>
                <a:gd name="T46" fmla="*/ 3430 w 3440"/>
                <a:gd name="T47" fmla="*/ 1527 h 3436"/>
                <a:gd name="T48" fmla="*/ 3415 w 3440"/>
                <a:gd name="T49" fmla="*/ 1958 h 3436"/>
                <a:gd name="T50" fmla="*/ 3307 w 3440"/>
                <a:gd name="T51" fmla="*/ 2002 h 3436"/>
                <a:gd name="T52" fmla="*/ 3060 w 3440"/>
                <a:gd name="T53" fmla="*/ 2092 h 3436"/>
                <a:gd name="T54" fmla="*/ 2931 w 3440"/>
                <a:gd name="T55" fmla="*/ 2317 h 3436"/>
                <a:gd name="T56" fmla="*/ 2972 w 3440"/>
                <a:gd name="T57" fmla="*/ 2562 h 3436"/>
                <a:gd name="T58" fmla="*/ 3081 w 3440"/>
                <a:gd name="T59" fmla="*/ 2716 h 3436"/>
                <a:gd name="T60" fmla="*/ 2931 w 3440"/>
                <a:gd name="T61" fmla="*/ 2939 h 3436"/>
                <a:gd name="T62" fmla="*/ 2707 w 3440"/>
                <a:gd name="T63" fmla="*/ 3087 h 3436"/>
                <a:gd name="T64" fmla="*/ 2554 w 3440"/>
                <a:gd name="T65" fmla="*/ 2982 h 3436"/>
                <a:gd name="T66" fmla="*/ 2308 w 3440"/>
                <a:gd name="T67" fmla="*/ 2939 h 3436"/>
                <a:gd name="T68" fmla="*/ 2079 w 3440"/>
                <a:gd name="T69" fmla="*/ 3069 h 3436"/>
                <a:gd name="T70" fmla="*/ 1992 w 3440"/>
                <a:gd name="T71" fmla="*/ 3327 h 3436"/>
                <a:gd name="T72" fmla="*/ 1907 w 3440"/>
                <a:gd name="T73" fmla="*/ 3426 h 3436"/>
                <a:gd name="T74" fmla="*/ 1481 w 3440"/>
                <a:gd name="T75" fmla="*/ 3411 h 3436"/>
                <a:gd name="T76" fmla="*/ 1435 w 3440"/>
                <a:gd name="T77" fmla="*/ 3281 h 3436"/>
                <a:gd name="T78" fmla="*/ 1341 w 3440"/>
                <a:gd name="T79" fmla="*/ 3051 h 3436"/>
                <a:gd name="T80" fmla="*/ 1122 w 3440"/>
                <a:gd name="T81" fmla="*/ 2929 h 3436"/>
                <a:gd name="T82" fmla="*/ 873 w 3440"/>
                <a:gd name="T83" fmla="*/ 2971 h 3436"/>
                <a:gd name="T84" fmla="*/ 720 w 3440"/>
                <a:gd name="T85" fmla="*/ 3078 h 3436"/>
                <a:gd name="T86" fmla="*/ 499 w 3440"/>
                <a:gd name="T87" fmla="*/ 2929 h 3436"/>
                <a:gd name="T88" fmla="*/ 351 w 3440"/>
                <a:gd name="T89" fmla="*/ 2706 h 3436"/>
                <a:gd name="T90" fmla="*/ 459 w 3440"/>
                <a:gd name="T91" fmla="*/ 2553 h 3436"/>
                <a:gd name="T92" fmla="*/ 500 w 3440"/>
                <a:gd name="T93" fmla="*/ 2311 h 3436"/>
                <a:gd name="T94" fmla="*/ 369 w 3440"/>
                <a:gd name="T95" fmla="*/ 2082 h 3436"/>
                <a:gd name="T96" fmla="*/ 123 w 3440"/>
                <a:gd name="T97" fmla="*/ 1993 h 3436"/>
                <a:gd name="T98" fmla="*/ 16 w 3440"/>
                <a:gd name="T99" fmla="*/ 1928 h 3436"/>
                <a:gd name="T100" fmla="*/ 12 w 3440"/>
                <a:gd name="T101" fmla="*/ 1518 h 3436"/>
                <a:gd name="T102" fmla="*/ 88 w 3440"/>
                <a:gd name="T103" fmla="*/ 1435 h 3436"/>
                <a:gd name="T104" fmla="*/ 339 w 3440"/>
                <a:gd name="T105" fmla="*/ 1370 h 3436"/>
                <a:gd name="T106" fmla="*/ 499 w 3440"/>
                <a:gd name="T107" fmla="*/ 1160 h 3436"/>
                <a:gd name="T108" fmla="*/ 486 w 3440"/>
                <a:gd name="T109" fmla="*/ 912 h 3436"/>
                <a:gd name="T110" fmla="*/ 365 w 3440"/>
                <a:gd name="T111" fmla="*/ 739 h 3436"/>
                <a:gd name="T112" fmla="*/ 442 w 3440"/>
                <a:gd name="T113" fmla="*/ 567 h 3436"/>
                <a:gd name="T114" fmla="*/ 714 w 3440"/>
                <a:gd name="T115" fmla="*/ 347 h 3436"/>
                <a:gd name="T116" fmla="*/ 849 w 3440"/>
                <a:gd name="T117" fmla="*/ 433 h 3436"/>
                <a:gd name="T118" fmla="*/ 1090 w 3440"/>
                <a:gd name="T119" fmla="*/ 500 h 3436"/>
                <a:gd name="T120" fmla="*/ 1329 w 3440"/>
                <a:gd name="T121" fmla="*/ 399 h 3436"/>
                <a:gd name="T122" fmla="*/ 1447 w 3440"/>
                <a:gd name="T123" fmla="*/ 156 h 3436"/>
                <a:gd name="T124" fmla="*/ 1509 w 3440"/>
                <a:gd name="T125" fmla="*/ 16 h 3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40" h="3436">
                  <a:moveTo>
                    <a:pt x="1723" y="1148"/>
                  </a:moveTo>
                  <a:lnTo>
                    <a:pt x="1664" y="1152"/>
                  </a:lnTo>
                  <a:lnTo>
                    <a:pt x="1607" y="1160"/>
                  </a:lnTo>
                  <a:lnTo>
                    <a:pt x="1552" y="1175"/>
                  </a:lnTo>
                  <a:lnTo>
                    <a:pt x="1500" y="1194"/>
                  </a:lnTo>
                  <a:lnTo>
                    <a:pt x="1449" y="1218"/>
                  </a:lnTo>
                  <a:lnTo>
                    <a:pt x="1402" y="1246"/>
                  </a:lnTo>
                  <a:lnTo>
                    <a:pt x="1358" y="1280"/>
                  </a:lnTo>
                  <a:lnTo>
                    <a:pt x="1318" y="1317"/>
                  </a:lnTo>
                  <a:lnTo>
                    <a:pt x="1280" y="1358"/>
                  </a:lnTo>
                  <a:lnTo>
                    <a:pt x="1247" y="1402"/>
                  </a:lnTo>
                  <a:lnTo>
                    <a:pt x="1219" y="1449"/>
                  </a:lnTo>
                  <a:lnTo>
                    <a:pt x="1194" y="1498"/>
                  </a:lnTo>
                  <a:lnTo>
                    <a:pt x="1174" y="1551"/>
                  </a:lnTo>
                  <a:lnTo>
                    <a:pt x="1161" y="1607"/>
                  </a:lnTo>
                  <a:lnTo>
                    <a:pt x="1152" y="1663"/>
                  </a:lnTo>
                  <a:lnTo>
                    <a:pt x="1149" y="1721"/>
                  </a:lnTo>
                  <a:lnTo>
                    <a:pt x="1152" y="1780"/>
                  </a:lnTo>
                  <a:lnTo>
                    <a:pt x="1161" y="1837"/>
                  </a:lnTo>
                  <a:lnTo>
                    <a:pt x="1174" y="1891"/>
                  </a:lnTo>
                  <a:lnTo>
                    <a:pt x="1194" y="1944"/>
                  </a:lnTo>
                  <a:lnTo>
                    <a:pt x="1219" y="1994"/>
                  </a:lnTo>
                  <a:lnTo>
                    <a:pt x="1247" y="2042"/>
                  </a:lnTo>
                  <a:lnTo>
                    <a:pt x="1280" y="2086"/>
                  </a:lnTo>
                  <a:lnTo>
                    <a:pt x="1318" y="2127"/>
                  </a:lnTo>
                  <a:lnTo>
                    <a:pt x="1358" y="2164"/>
                  </a:lnTo>
                  <a:lnTo>
                    <a:pt x="1402" y="2196"/>
                  </a:lnTo>
                  <a:lnTo>
                    <a:pt x="1449" y="2226"/>
                  </a:lnTo>
                  <a:lnTo>
                    <a:pt x="1500" y="2250"/>
                  </a:lnTo>
                  <a:lnTo>
                    <a:pt x="1552" y="2269"/>
                  </a:lnTo>
                  <a:lnTo>
                    <a:pt x="1607" y="2283"/>
                  </a:lnTo>
                  <a:lnTo>
                    <a:pt x="1664" y="2292"/>
                  </a:lnTo>
                  <a:lnTo>
                    <a:pt x="1723" y="2295"/>
                  </a:lnTo>
                  <a:lnTo>
                    <a:pt x="1782" y="2292"/>
                  </a:lnTo>
                  <a:lnTo>
                    <a:pt x="1838" y="2283"/>
                  </a:lnTo>
                  <a:lnTo>
                    <a:pt x="1893" y="2269"/>
                  </a:lnTo>
                  <a:lnTo>
                    <a:pt x="1946" y="2250"/>
                  </a:lnTo>
                  <a:lnTo>
                    <a:pt x="1996" y="2226"/>
                  </a:lnTo>
                  <a:lnTo>
                    <a:pt x="2044" y="2196"/>
                  </a:lnTo>
                  <a:lnTo>
                    <a:pt x="2088" y="2164"/>
                  </a:lnTo>
                  <a:lnTo>
                    <a:pt x="2128" y="2127"/>
                  </a:lnTo>
                  <a:lnTo>
                    <a:pt x="2166" y="2086"/>
                  </a:lnTo>
                  <a:lnTo>
                    <a:pt x="2198" y="2042"/>
                  </a:lnTo>
                  <a:lnTo>
                    <a:pt x="2227" y="1994"/>
                  </a:lnTo>
                  <a:lnTo>
                    <a:pt x="2251" y="1944"/>
                  </a:lnTo>
                  <a:lnTo>
                    <a:pt x="2271" y="1891"/>
                  </a:lnTo>
                  <a:lnTo>
                    <a:pt x="2285" y="1837"/>
                  </a:lnTo>
                  <a:lnTo>
                    <a:pt x="2294" y="1780"/>
                  </a:lnTo>
                  <a:lnTo>
                    <a:pt x="2296" y="1721"/>
                  </a:lnTo>
                  <a:lnTo>
                    <a:pt x="2294" y="1663"/>
                  </a:lnTo>
                  <a:lnTo>
                    <a:pt x="2285" y="1607"/>
                  </a:lnTo>
                  <a:lnTo>
                    <a:pt x="2271" y="1551"/>
                  </a:lnTo>
                  <a:lnTo>
                    <a:pt x="2251" y="1498"/>
                  </a:lnTo>
                  <a:lnTo>
                    <a:pt x="2227" y="1449"/>
                  </a:lnTo>
                  <a:lnTo>
                    <a:pt x="2198" y="1402"/>
                  </a:lnTo>
                  <a:lnTo>
                    <a:pt x="2166" y="1358"/>
                  </a:lnTo>
                  <a:lnTo>
                    <a:pt x="2128" y="1317"/>
                  </a:lnTo>
                  <a:lnTo>
                    <a:pt x="2088" y="1280"/>
                  </a:lnTo>
                  <a:lnTo>
                    <a:pt x="2044" y="1246"/>
                  </a:lnTo>
                  <a:lnTo>
                    <a:pt x="1996" y="1218"/>
                  </a:lnTo>
                  <a:lnTo>
                    <a:pt x="1946" y="1194"/>
                  </a:lnTo>
                  <a:lnTo>
                    <a:pt x="1893" y="1175"/>
                  </a:lnTo>
                  <a:lnTo>
                    <a:pt x="1838" y="1160"/>
                  </a:lnTo>
                  <a:lnTo>
                    <a:pt x="1782" y="1152"/>
                  </a:lnTo>
                  <a:lnTo>
                    <a:pt x="1723" y="1148"/>
                  </a:lnTo>
                  <a:close/>
                  <a:moveTo>
                    <a:pt x="1727" y="0"/>
                  </a:moveTo>
                  <a:lnTo>
                    <a:pt x="1727" y="0"/>
                  </a:lnTo>
                  <a:lnTo>
                    <a:pt x="1824" y="3"/>
                  </a:lnTo>
                  <a:lnTo>
                    <a:pt x="1921" y="11"/>
                  </a:lnTo>
                  <a:lnTo>
                    <a:pt x="1941" y="16"/>
                  </a:lnTo>
                  <a:lnTo>
                    <a:pt x="1960" y="25"/>
                  </a:lnTo>
                  <a:lnTo>
                    <a:pt x="1975" y="38"/>
                  </a:lnTo>
                  <a:lnTo>
                    <a:pt x="1989" y="52"/>
                  </a:lnTo>
                  <a:lnTo>
                    <a:pt x="1998" y="70"/>
                  </a:lnTo>
                  <a:lnTo>
                    <a:pt x="2004" y="90"/>
                  </a:lnTo>
                  <a:lnTo>
                    <a:pt x="2005" y="111"/>
                  </a:lnTo>
                  <a:lnTo>
                    <a:pt x="2005" y="155"/>
                  </a:lnTo>
                  <a:lnTo>
                    <a:pt x="2010" y="197"/>
                  </a:lnTo>
                  <a:lnTo>
                    <a:pt x="2020" y="239"/>
                  </a:lnTo>
                  <a:lnTo>
                    <a:pt x="2033" y="279"/>
                  </a:lnTo>
                  <a:lnTo>
                    <a:pt x="2051" y="317"/>
                  </a:lnTo>
                  <a:lnTo>
                    <a:pt x="2073" y="353"/>
                  </a:lnTo>
                  <a:lnTo>
                    <a:pt x="2099" y="385"/>
                  </a:lnTo>
                  <a:lnTo>
                    <a:pt x="2129" y="416"/>
                  </a:lnTo>
                  <a:lnTo>
                    <a:pt x="2162" y="442"/>
                  </a:lnTo>
                  <a:lnTo>
                    <a:pt x="2198" y="465"/>
                  </a:lnTo>
                  <a:lnTo>
                    <a:pt x="2237" y="484"/>
                  </a:lnTo>
                  <a:lnTo>
                    <a:pt x="2277" y="498"/>
                  </a:lnTo>
                  <a:lnTo>
                    <a:pt x="2318" y="507"/>
                  </a:lnTo>
                  <a:lnTo>
                    <a:pt x="2360" y="512"/>
                  </a:lnTo>
                  <a:lnTo>
                    <a:pt x="2403" y="511"/>
                  </a:lnTo>
                  <a:lnTo>
                    <a:pt x="2446" y="505"/>
                  </a:lnTo>
                  <a:lnTo>
                    <a:pt x="2488" y="496"/>
                  </a:lnTo>
                  <a:lnTo>
                    <a:pt x="2528" y="482"/>
                  </a:lnTo>
                  <a:lnTo>
                    <a:pt x="2567" y="464"/>
                  </a:lnTo>
                  <a:lnTo>
                    <a:pt x="2603" y="443"/>
                  </a:lnTo>
                  <a:lnTo>
                    <a:pt x="2636" y="417"/>
                  </a:lnTo>
                  <a:lnTo>
                    <a:pt x="2667" y="389"/>
                  </a:lnTo>
                  <a:lnTo>
                    <a:pt x="2683" y="374"/>
                  </a:lnTo>
                  <a:lnTo>
                    <a:pt x="2700" y="364"/>
                  </a:lnTo>
                  <a:lnTo>
                    <a:pt x="2719" y="358"/>
                  </a:lnTo>
                  <a:lnTo>
                    <a:pt x="2739" y="357"/>
                  </a:lnTo>
                  <a:lnTo>
                    <a:pt x="2760" y="359"/>
                  </a:lnTo>
                  <a:lnTo>
                    <a:pt x="2779" y="367"/>
                  </a:lnTo>
                  <a:lnTo>
                    <a:pt x="2797" y="378"/>
                  </a:lnTo>
                  <a:lnTo>
                    <a:pt x="2871" y="440"/>
                  </a:lnTo>
                  <a:lnTo>
                    <a:pt x="2940" y="507"/>
                  </a:lnTo>
                  <a:lnTo>
                    <a:pt x="3007" y="578"/>
                  </a:lnTo>
                  <a:lnTo>
                    <a:pt x="3070" y="652"/>
                  </a:lnTo>
                  <a:lnTo>
                    <a:pt x="3080" y="670"/>
                  </a:lnTo>
                  <a:lnTo>
                    <a:pt x="3088" y="689"/>
                  </a:lnTo>
                  <a:lnTo>
                    <a:pt x="3090" y="709"/>
                  </a:lnTo>
                  <a:lnTo>
                    <a:pt x="3089" y="729"/>
                  </a:lnTo>
                  <a:lnTo>
                    <a:pt x="3082" y="749"/>
                  </a:lnTo>
                  <a:lnTo>
                    <a:pt x="3073" y="767"/>
                  </a:lnTo>
                  <a:lnTo>
                    <a:pt x="3059" y="783"/>
                  </a:lnTo>
                  <a:lnTo>
                    <a:pt x="3029" y="813"/>
                  </a:lnTo>
                  <a:lnTo>
                    <a:pt x="3002" y="847"/>
                  </a:lnTo>
                  <a:lnTo>
                    <a:pt x="2981" y="883"/>
                  </a:lnTo>
                  <a:lnTo>
                    <a:pt x="2963" y="920"/>
                  </a:lnTo>
                  <a:lnTo>
                    <a:pt x="2950" y="960"/>
                  </a:lnTo>
                  <a:lnTo>
                    <a:pt x="2940" y="1000"/>
                  </a:lnTo>
                  <a:lnTo>
                    <a:pt x="2936" y="1042"/>
                  </a:lnTo>
                  <a:lnTo>
                    <a:pt x="2935" y="1083"/>
                  </a:lnTo>
                  <a:lnTo>
                    <a:pt x="2940" y="1125"/>
                  </a:lnTo>
                  <a:lnTo>
                    <a:pt x="2949" y="1166"/>
                  </a:lnTo>
                  <a:lnTo>
                    <a:pt x="2962" y="1207"/>
                  </a:lnTo>
                  <a:lnTo>
                    <a:pt x="2982" y="1248"/>
                  </a:lnTo>
                  <a:lnTo>
                    <a:pt x="3008" y="1286"/>
                  </a:lnTo>
                  <a:lnTo>
                    <a:pt x="3036" y="1321"/>
                  </a:lnTo>
                  <a:lnTo>
                    <a:pt x="3069" y="1351"/>
                  </a:lnTo>
                  <a:lnTo>
                    <a:pt x="3103" y="1379"/>
                  </a:lnTo>
                  <a:lnTo>
                    <a:pt x="3142" y="1401"/>
                  </a:lnTo>
                  <a:lnTo>
                    <a:pt x="3183" y="1418"/>
                  </a:lnTo>
                  <a:lnTo>
                    <a:pt x="3228" y="1432"/>
                  </a:lnTo>
                  <a:lnTo>
                    <a:pt x="3273" y="1440"/>
                  </a:lnTo>
                  <a:lnTo>
                    <a:pt x="3319" y="1443"/>
                  </a:lnTo>
                  <a:lnTo>
                    <a:pt x="3340" y="1445"/>
                  </a:lnTo>
                  <a:lnTo>
                    <a:pt x="3361" y="1451"/>
                  </a:lnTo>
                  <a:lnTo>
                    <a:pt x="3381" y="1461"/>
                  </a:lnTo>
                  <a:lnTo>
                    <a:pt x="3399" y="1473"/>
                  </a:lnTo>
                  <a:lnTo>
                    <a:pt x="3414" y="1489"/>
                  </a:lnTo>
                  <a:lnTo>
                    <a:pt x="3424" y="1507"/>
                  </a:lnTo>
                  <a:lnTo>
                    <a:pt x="3430" y="1527"/>
                  </a:lnTo>
                  <a:lnTo>
                    <a:pt x="3438" y="1624"/>
                  </a:lnTo>
                  <a:lnTo>
                    <a:pt x="3440" y="1723"/>
                  </a:lnTo>
                  <a:lnTo>
                    <a:pt x="3437" y="1821"/>
                  </a:lnTo>
                  <a:lnTo>
                    <a:pt x="3429" y="1918"/>
                  </a:lnTo>
                  <a:lnTo>
                    <a:pt x="3424" y="1939"/>
                  </a:lnTo>
                  <a:lnTo>
                    <a:pt x="3415" y="1958"/>
                  </a:lnTo>
                  <a:lnTo>
                    <a:pt x="3402" y="1973"/>
                  </a:lnTo>
                  <a:lnTo>
                    <a:pt x="3387" y="1986"/>
                  </a:lnTo>
                  <a:lnTo>
                    <a:pt x="3369" y="1995"/>
                  </a:lnTo>
                  <a:lnTo>
                    <a:pt x="3349" y="2002"/>
                  </a:lnTo>
                  <a:lnTo>
                    <a:pt x="3329" y="2002"/>
                  </a:lnTo>
                  <a:lnTo>
                    <a:pt x="3307" y="2002"/>
                  </a:lnTo>
                  <a:lnTo>
                    <a:pt x="3261" y="2004"/>
                  </a:lnTo>
                  <a:lnTo>
                    <a:pt x="3217" y="2012"/>
                  </a:lnTo>
                  <a:lnTo>
                    <a:pt x="3175" y="2026"/>
                  </a:lnTo>
                  <a:lnTo>
                    <a:pt x="3134" y="2044"/>
                  </a:lnTo>
                  <a:lnTo>
                    <a:pt x="3096" y="2066"/>
                  </a:lnTo>
                  <a:lnTo>
                    <a:pt x="3060" y="2092"/>
                  </a:lnTo>
                  <a:lnTo>
                    <a:pt x="3028" y="2123"/>
                  </a:lnTo>
                  <a:lnTo>
                    <a:pt x="2999" y="2156"/>
                  </a:lnTo>
                  <a:lnTo>
                    <a:pt x="2975" y="2194"/>
                  </a:lnTo>
                  <a:lnTo>
                    <a:pt x="2955" y="2234"/>
                  </a:lnTo>
                  <a:lnTo>
                    <a:pt x="2940" y="2275"/>
                  </a:lnTo>
                  <a:lnTo>
                    <a:pt x="2931" y="2317"/>
                  </a:lnTo>
                  <a:lnTo>
                    <a:pt x="2927" y="2359"/>
                  </a:lnTo>
                  <a:lnTo>
                    <a:pt x="2927" y="2401"/>
                  </a:lnTo>
                  <a:lnTo>
                    <a:pt x="2931" y="2443"/>
                  </a:lnTo>
                  <a:lnTo>
                    <a:pt x="2940" y="2484"/>
                  </a:lnTo>
                  <a:lnTo>
                    <a:pt x="2954" y="2524"/>
                  </a:lnTo>
                  <a:lnTo>
                    <a:pt x="2972" y="2562"/>
                  </a:lnTo>
                  <a:lnTo>
                    <a:pt x="2994" y="2599"/>
                  </a:lnTo>
                  <a:lnTo>
                    <a:pt x="3020" y="2632"/>
                  </a:lnTo>
                  <a:lnTo>
                    <a:pt x="3052" y="2663"/>
                  </a:lnTo>
                  <a:lnTo>
                    <a:pt x="3066" y="2679"/>
                  </a:lnTo>
                  <a:lnTo>
                    <a:pt x="3075" y="2696"/>
                  </a:lnTo>
                  <a:lnTo>
                    <a:pt x="3081" y="2716"/>
                  </a:lnTo>
                  <a:lnTo>
                    <a:pt x="3082" y="2736"/>
                  </a:lnTo>
                  <a:lnTo>
                    <a:pt x="3080" y="2756"/>
                  </a:lnTo>
                  <a:lnTo>
                    <a:pt x="3073" y="2776"/>
                  </a:lnTo>
                  <a:lnTo>
                    <a:pt x="3061" y="2794"/>
                  </a:lnTo>
                  <a:lnTo>
                    <a:pt x="2998" y="2868"/>
                  </a:lnTo>
                  <a:lnTo>
                    <a:pt x="2931" y="2939"/>
                  </a:lnTo>
                  <a:lnTo>
                    <a:pt x="2858" y="3005"/>
                  </a:lnTo>
                  <a:lnTo>
                    <a:pt x="2784" y="3068"/>
                  </a:lnTo>
                  <a:lnTo>
                    <a:pt x="2766" y="3079"/>
                  </a:lnTo>
                  <a:lnTo>
                    <a:pt x="2747" y="3086"/>
                  </a:lnTo>
                  <a:lnTo>
                    <a:pt x="2727" y="3088"/>
                  </a:lnTo>
                  <a:lnTo>
                    <a:pt x="2707" y="3087"/>
                  </a:lnTo>
                  <a:lnTo>
                    <a:pt x="2687" y="3081"/>
                  </a:lnTo>
                  <a:lnTo>
                    <a:pt x="2670" y="3072"/>
                  </a:lnTo>
                  <a:lnTo>
                    <a:pt x="2653" y="3058"/>
                  </a:lnTo>
                  <a:lnTo>
                    <a:pt x="2624" y="3028"/>
                  </a:lnTo>
                  <a:lnTo>
                    <a:pt x="2591" y="3003"/>
                  </a:lnTo>
                  <a:lnTo>
                    <a:pt x="2554" y="2982"/>
                  </a:lnTo>
                  <a:lnTo>
                    <a:pt x="2516" y="2964"/>
                  </a:lnTo>
                  <a:lnTo>
                    <a:pt x="2476" y="2951"/>
                  </a:lnTo>
                  <a:lnTo>
                    <a:pt x="2434" y="2941"/>
                  </a:lnTo>
                  <a:lnTo>
                    <a:pt x="2392" y="2936"/>
                  </a:lnTo>
                  <a:lnTo>
                    <a:pt x="2350" y="2935"/>
                  </a:lnTo>
                  <a:lnTo>
                    <a:pt x="2308" y="2939"/>
                  </a:lnTo>
                  <a:lnTo>
                    <a:pt x="2267" y="2948"/>
                  </a:lnTo>
                  <a:lnTo>
                    <a:pt x="2228" y="2961"/>
                  </a:lnTo>
                  <a:lnTo>
                    <a:pt x="2185" y="2981"/>
                  </a:lnTo>
                  <a:lnTo>
                    <a:pt x="2146" y="3006"/>
                  </a:lnTo>
                  <a:lnTo>
                    <a:pt x="2111" y="3036"/>
                  </a:lnTo>
                  <a:lnTo>
                    <a:pt x="2079" y="3069"/>
                  </a:lnTo>
                  <a:lnTo>
                    <a:pt x="2052" y="3106"/>
                  </a:lnTo>
                  <a:lnTo>
                    <a:pt x="2030" y="3146"/>
                  </a:lnTo>
                  <a:lnTo>
                    <a:pt x="2012" y="3189"/>
                  </a:lnTo>
                  <a:lnTo>
                    <a:pt x="2001" y="3233"/>
                  </a:lnTo>
                  <a:lnTo>
                    <a:pt x="1993" y="3280"/>
                  </a:lnTo>
                  <a:lnTo>
                    <a:pt x="1992" y="3327"/>
                  </a:lnTo>
                  <a:lnTo>
                    <a:pt x="1990" y="3351"/>
                  </a:lnTo>
                  <a:lnTo>
                    <a:pt x="1982" y="3373"/>
                  </a:lnTo>
                  <a:lnTo>
                    <a:pt x="1969" y="3393"/>
                  </a:lnTo>
                  <a:lnTo>
                    <a:pt x="1951" y="3409"/>
                  </a:lnTo>
                  <a:lnTo>
                    <a:pt x="1931" y="3419"/>
                  </a:lnTo>
                  <a:lnTo>
                    <a:pt x="1907" y="3426"/>
                  </a:lnTo>
                  <a:lnTo>
                    <a:pt x="1812" y="3433"/>
                  </a:lnTo>
                  <a:lnTo>
                    <a:pt x="1717" y="3436"/>
                  </a:lnTo>
                  <a:lnTo>
                    <a:pt x="1619" y="3433"/>
                  </a:lnTo>
                  <a:lnTo>
                    <a:pt x="1520" y="3425"/>
                  </a:lnTo>
                  <a:lnTo>
                    <a:pt x="1499" y="3419"/>
                  </a:lnTo>
                  <a:lnTo>
                    <a:pt x="1481" y="3411"/>
                  </a:lnTo>
                  <a:lnTo>
                    <a:pt x="1465" y="3398"/>
                  </a:lnTo>
                  <a:lnTo>
                    <a:pt x="1451" y="3383"/>
                  </a:lnTo>
                  <a:lnTo>
                    <a:pt x="1442" y="3365"/>
                  </a:lnTo>
                  <a:lnTo>
                    <a:pt x="1436" y="3345"/>
                  </a:lnTo>
                  <a:lnTo>
                    <a:pt x="1435" y="3324"/>
                  </a:lnTo>
                  <a:lnTo>
                    <a:pt x="1435" y="3281"/>
                  </a:lnTo>
                  <a:lnTo>
                    <a:pt x="1430" y="3238"/>
                  </a:lnTo>
                  <a:lnTo>
                    <a:pt x="1421" y="3197"/>
                  </a:lnTo>
                  <a:lnTo>
                    <a:pt x="1407" y="3157"/>
                  </a:lnTo>
                  <a:lnTo>
                    <a:pt x="1389" y="3119"/>
                  </a:lnTo>
                  <a:lnTo>
                    <a:pt x="1366" y="3083"/>
                  </a:lnTo>
                  <a:lnTo>
                    <a:pt x="1341" y="3051"/>
                  </a:lnTo>
                  <a:lnTo>
                    <a:pt x="1311" y="3020"/>
                  </a:lnTo>
                  <a:lnTo>
                    <a:pt x="1278" y="2994"/>
                  </a:lnTo>
                  <a:lnTo>
                    <a:pt x="1242" y="2971"/>
                  </a:lnTo>
                  <a:lnTo>
                    <a:pt x="1203" y="2952"/>
                  </a:lnTo>
                  <a:lnTo>
                    <a:pt x="1163" y="2937"/>
                  </a:lnTo>
                  <a:lnTo>
                    <a:pt x="1122" y="2929"/>
                  </a:lnTo>
                  <a:lnTo>
                    <a:pt x="1080" y="2924"/>
                  </a:lnTo>
                  <a:lnTo>
                    <a:pt x="1037" y="2925"/>
                  </a:lnTo>
                  <a:lnTo>
                    <a:pt x="994" y="2931"/>
                  </a:lnTo>
                  <a:lnTo>
                    <a:pt x="952" y="2940"/>
                  </a:lnTo>
                  <a:lnTo>
                    <a:pt x="912" y="2954"/>
                  </a:lnTo>
                  <a:lnTo>
                    <a:pt x="873" y="2971"/>
                  </a:lnTo>
                  <a:lnTo>
                    <a:pt x="837" y="2993"/>
                  </a:lnTo>
                  <a:lnTo>
                    <a:pt x="804" y="3018"/>
                  </a:lnTo>
                  <a:lnTo>
                    <a:pt x="773" y="3047"/>
                  </a:lnTo>
                  <a:lnTo>
                    <a:pt x="758" y="3062"/>
                  </a:lnTo>
                  <a:lnTo>
                    <a:pt x="740" y="3072"/>
                  </a:lnTo>
                  <a:lnTo>
                    <a:pt x="720" y="3078"/>
                  </a:lnTo>
                  <a:lnTo>
                    <a:pt x="700" y="3079"/>
                  </a:lnTo>
                  <a:lnTo>
                    <a:pt x="680" y="3077"/>
                  </a:lnTo>
                  <a:lnTo>
                    <a:pt x="661" y="3069"/>
                  </a:lnTo>
                  <a:lnTo>
                    <a:pt x="643" y="3058"/>
                  </a:lnTo>
                  <a:lnTo>
                    <a:pt x="569" y="2995"/>
                  </a:lnTo>
                  <a:lnTo>
                    <a:pt x="499" y="2929"/>
                  </a:lnTo>
                  <a:lnTo>
                    <a:pt x="433" y="2857"/>
                  </a:lnTo>
                  <a:lnTo>
                    <a:pt x="370" y="2783"/>
                  </a:lnTo>
                  <a:lnTo>
                    <a:pt x="360" y="2765"/>
                  </a:lnTo>
                  <a:lnTo>
                    <a:pt x="353" y="2746"/>
                  </a:lnTo>
                  <a:lnTo>
                    <a:pt x="350" y="2726"/>
                  </a:lnTo>
                  <a:lnTo>
                    <a:pt x="351" y="2706"/>
                  </a:lnTo>
                  <a:lnTo>
                    <a:pt x="358" y="2687"/>
                  </a:lnTo>
                  <a:lnTo>
                    <a:pt x="367" y="2669"/>
                  </a:lnTo>
                  <a:lnTo>
                    <a:pt x="381" y="2653"/>
                  </a:lnTo>
                  <a:lnTo>
                    <a:pt x="411" y="2623"/>
                  </a:lnTo>
                  <a:lnTo>
                    <a:pt x="437" y="2589"/>
                  </a:lnTo>
                  <a:lnTo>
                    <a:pt x="459" y="2553"/>
                  </a:lnTo>
                  <a:lnTo>
                    <a:pt x="477" y="2516"/>
                  </a:lnTo>
                  <a:lnTo>
                    <a:pt x="490" y="2476"/>
                  </a:lnTo>
                  <a:lnTo>
                    <a:pt x="500" y="2435"/>
                  </a:lnTo>
                  <a:lnTo>
                    <a:pt x="504" y="2394"/>
                  </a:lnTo>
                  <a:lnTo>
                    <a:pt x="505" y="2352"/>
                  </a:lnTo>
                  <a:lnTo>
                    <a:pt x="500" y="2311"/>
                  </a:lnTo>
                  <a:lnTo>
                    <a:pt x="491" y="2269"/>
                  </a:lnTo>
                  <a:lnTo>
                    <a:pt x="477" y="2229"/>
                  </a:lnTo>
                  <a:lnTo>
                    <a:pt x="457" y="2187"/>
                  </a:lnTo>
                  <a:lnTo>
                    <a:pt x="431" y="2148"/>
                  </a:lnTo>
                  <a:lnTo>
                    <a:pt x="402" y="2112"/>
                  </a:lnTo>
                  <a:lnTo>
                    <a:pt x="369" y="2082"/>
                  </a:lnTo>
                  <a:lnTo>
                    <a:pt x="334" y="2054"/>
                  </a:lnTo>
                  <a:lnTo>
                    <a:pt x="295" y="2032"/>
                  </a:lnTo>
                  <a:lnTo>
                    <a:pt x="255" y="2014"/>
                  </a:lnTo>
                  <a:lnTo>
                    <a:pt x="212" y="2002"/>
                  </a:lnTo>
                  <a:lnTo>
                    <a:pt x="168" y="1995"/>
                  </a:lnTo>
                  <a:lnTo>
                    <a:pt x="123" y="1993"/>
                  </a:lnTo>
                  <a:lnTo>
                    <a:pt x="102" y="1991"/>
                  </a:lnTo>
                  <a:lnTo>
                    <a:pt x="80" y="1985"/>
                  </a:lnTo>
                  <a:lnTo>
                    <a:pt x="60" y="1975"/>
                  </a:lnTo>
                  <a:lnTo>
                    <a:pt x="41" y="1963"/>
                  </a:lnTo>
                  <a:lnTo>
                    <a:pt x="26" y="1947"/>
                  </a:lnTo>
                  <a:lnTo>
                    <a:pt x="16" y="1928"/>
                  </a:lnTo>
                  <a:lnTo>
                    <a:pt x="11" y="1908"/>
                  </a:lnTo>
                  <a:lnTo>
                    <a:pt x="2" y="1810"/>
                  </a:lnTo>
                  <a:lnTo>
                    <a:pt x="0" y="1714"/>
                  </a:lnTo>
                  <a:lnTo>
                    <a:pt x="0" y="1713"/>
                  </a:lnTo>
                  <a:lnTo>
                    <a:pt x="2" y="1615"/>
                  </a:lnTo>
                  <a:lnTo>
                    <a:pt x="12" y="1518"/>
                  </a:lnTo>
                  <a:lnTo>
                    <a:pt x="16" y="1497"/>
                  </a:lnTo>
                  <a:lnTo>
                    <a:pt x="24" y="1479"/>
                  </a:lnTo>
                  <a:lnTo>
                    <a:pt x="36" y="1464"/>
                  </a:lnTo>
                  <a:lnTo>
                    <a:pt x="51" y="1450"/>
                  </a:lnTo>
                  <a:lnTo>
                    <a:pt x="68" y="1441"/>
                  </a:lnTo>
                  <a:lnTo>
                    <a:pt x="88" y="1435"/>
                  </a:lnTo>
                  <a:lnTo>
                    <a:pt x="110" y="1433"/>
                  </a:lnTo>
                  <a:lnTo>
                    <a:pt x="160" y="1431"/>
                  </a:lnTo>
                  <a:lnTo>
                    <a:pt x="208" y="1423"/>
                  </a:lnTo>
                  <a:lnTo>
                    <a:pt x="255" y="1410"/>
                  </a:lnTo>
                  <a:lnTo>
                    <a:pt x="298" y="1392"/>
                  </a:lnTo>
                  <a:lnTo>
                    <a:pt x="339" y="1370"/>
                  </a:lnTo>
                  <a:lnTo>
                    <a:pt x="376" y="1344"/>
                  </a:lnTo>
                  <a:lnTo>
                    <a:pt x="409" y="1313"/>
                  </a:lnTo>
                  <a:lnTo>
                    <a:pt x="439" y="1280"/>
                  </a:lnTo>
                  <a:lnTo>
                    <a:pt x="464" y="1242"/>
                  </a:lnTo>
                  <a:lnTo>
                    <a:pt x="485" y="1201"/>
                  </a:lnTo>
                  <a:lnTo>
                    <a:pt x="499" y="1160"/>
                  </a:lnTo>
                  <a:lnTo>
                    <a:pt x="509" y="1119"/>
                  </a:lnTo>
                  <a:lnTo>
                    <a:pt x="514" y="1077"/>
                  </a:lnTo>
                  <a:lnTo>
                    <a:pt x="514" y="1035"/>
                  </a:lnTo>
                  <a:lnTo>
                    <a:pt x="509" y="993"/>
                  </a:lnTo>
                  <a:lnTo>
                    <a:pt x="500" y="952"/>
                  </a:lnTo>
                  <a:lnTo>
                    <a:pt x="486" y="912"/>
                  </a:lnTo>
                  <a:lnTo>
                    <a:pt x="468" y="874"/>
                  </a:lnTo>
                  <a:lnTo>
                    <a:pt x="446" y="837"/>
                  </a:lnTo>
                  <a:lnTo>
                    <a:pt x="419" y="804"/>
                  </a:lnTo>
                  <a:lnTo>
                    <a:pt x="388" y="772"/>
                  </a:lnTo>
                  <a:lnTo>
                    <a:pt x="375" y="756"/>
                  </a:lnTo>
                  <a:lnTo>
                    <a:pt x="365" y="739"/>
                  </a:lnTo>
                  <a:lnTo>
                    <a:pt x="359" y="720"/>
                  </a:lnTo>
                  <a:lnTo>
                    <a:pt x="358" y="700"/>
                  </a:lnTo>
                  <a:lnTo>
                    <a:pt x="360" y="680"/>
                  </a:lnTo>
                  <a:lnTo>
                    <a:pt x="367" y="660"/>
                  </a:lnTo>
                  <a:lnTo>
                    <a:pt x="379" y="642"/>
                  </a:lnTo>
                  <a:lnTo>
                    <a:pt x="442" y="567"/>
                  </a:lnTo>
                  <a:lnTo>
                    <a:pt x="509" y="497"/>
                  </a:lnTo>
                  <a:lnTo>
                    <a:pt x="581" y="431"/>
                  </a:lnTo>
                  <a:lnTo>
                    <a:pt x="657" y="368"/>
                  </a:lnTo>
                  <a:lnTo>
                    <a:pt x="675" y="356"/>
                  </a:lnTo>
                  <a:lnTo>
                    <a:pt x="694" y="350"/>
                  </a:lnTo>
                  <a:lnTo>
                    <a:pt x="714" y="347"/>
                  </a:lnTo>
                  <a:lnTo>
                    <a:pt x="734" y="349"/>
                  </a:lnTo>
                  <a:lnTo>
                    <a:pt x="752" y="355"/>
                  </a:lnTo>
                  <a:lnTo>
                    <a:pt x="770" y="364"/>
                  </a:lnTo>
                  <a:lnTo>
                    <a:pt x="786" y="378"/>
                  </a:lnTo>
                  <a:lnTo>
                    <a:pt x="817" y="408"/>
                  </a:lnTo>
                  <a:lnTo>
                    <a:pt x="849" y="433"/>
                  </a:lnTo>
                  <a:lnTo>
                    <a:pt x="886" y="454"/>
                  </a:lnTo>
                  <a:lnTo>
                    <a:pt x="924" y="472"/>
                  </a:lnTo>
                  <a:lnTo>
                    <a:pt x="964" y="485"/>
                  </a:lnTo>
                  <a:lnTo>
                    <a:pt x="1006" y="495"/>
                  </a:lnTo>
                  <a:lnTo>
                    <a:pt x="1048" y="500"/>
                  </a:lnTo>
                  <a:lnTo>
                    <a:pt x="1090" y="500"/>
                  </a:lnTo>
                  <a:lnTo>
                    <a:pt x="1132" y="497"/>
                  </a:lnTo>
                  <a:lnTo>
                    <a:pt x="1173" y="488"/>
                  </a:lnTo>
                  <a:lnTo>
                    <a:pt x="1212" y="475"/>
                  </a:lnTo>
                  <a:lnTo>
                    <a:pt x="1254" y="455"/>
                  </a:lnTo>
                  <a:lnTo>
                    <a:pt x="1293" y="430"/>
                  </a:lnTo>
                  <a:lnTo>
                    <a:pt x="1329" y="399"/>
                  </a:lnTo>
                  <a:lnTo>
                    <a:pt x="1361" y="367"/>
                  </a:lnTo>
                  <a:lnTo>
                    <a:pt x="1387" y="329"/>
                  </a:lnTo>
                  <a:lnTo>
                    <a:pt x="1410" y="289"/>
                  </a:lnTo>
                  <a:lnTo>
                    <a:pt x="1427" y="247"/>
                  </a:lnTo>
                  <a:lnTo>
                    <a:pt x="1440" y="203"/>
                  </a:lnTo>
                  <a:lnTo>
                    <a:pt x="1447" y="156"/>
                  </a:lnTo>
                  <a:lnTo>
                    <a:pt x="1448" y="109"/>
                  </a:lnTo>
                  <a:lnTo>
                    <a:pt x="1450" y="84"/>
                  </a:lnTo>
                  <a:lnTo>
                    <a:pt x="1459" y="62"/>
                  </a:lnTo>
                  <a:lnTo>
                    <a:pt x="1471" y="43"/>
                  </a:lnTo>
                  <a:lnTo>
                    <a:pt x="1489" y="27"/>
                  </a:lnTo>
                  <a:lnTo>
                    <a:pt x="1509" y="16"/>
                  </a:lnTo>
                  <a:lnTo>
                    <a:pt x="1533" y="10"/>
                  </a:lnTo>
                  <a:lnTo>
                    <a:pt x="1630" y="2"/>
                  </a:lnTo>
                  <a:lnTo>
                    <a:pt x="1727"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013"/>
            </a:p>
          </p:txBody>
        </p:sp>
      </p:grpSp>
    </p:spTree>
    <p:extLst>
      <p:ext uri="{BB962C8B-B14F-4D97-AF65-F5344CB8AC3E}">
        <p14:creationId xmlns:p14="http://schemas.microsoft.com/office/powerpoint/2010/main" val="198129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6600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500" fill="hold"/>
                                        <p:tgtEl>
                                          <p:spTgt spid="67"/>
                                        </p:tgtEl>
                                        <p:attrNameLst>
                                          <p:attrName>ppt_w</p:attrName>
                                        </p:attrNameLst>
                                      </p:cBhvr>
                                      <p:tavLst>
                                        <p:tav tm="0">
                                          <p:val>
                                            <p:fltVal val="0"/>
                                          </p:val>
                                        </p:tav>
                                        <p:tav tm="100000">
                                          <p:val>
                                            <p:strVal val="#ppt_w"/>
                                          </p:val>
                                        </p:tav>
                                      </p:tavLst>
                                    </p:anim>
                                    <p:anim calcmode="lin" valueType="num">
                                      <p:cBhvr>
                                        <p:cTn id="13" dur="500" fill="hold"/>
                                        <p:tgtEl>
                                          <p:spTgt spid="67"/>
                                        </p:tgtEl>
                                        <p:attrNameLst>
                                          <p:attrName>ppt_h</p:attrName>
                                        </p:attrNameLst>
                                      </p:cBhvr>
                                      <p:tavLst>
                                        <p:tav tm="0">
                                          <p:val>
                                            <p:fltVal val="0"/>
                                          </p:val>
                                        </p:tav>
                                        <p:tav tm="100000">
                                          <p:val>
                                            <p:strVal val="#ppt_h"/>
                                          </p:val>
                                        </p:tav>
                                      </p:tavLst>
                                    </p:anim>
                                    <p:animEffect transition="in" filter="fade">
                                      <p:cBhvr>
                                        <p:cTn id="14" dur="500"/>
                                        <p:tgtEl>
                                          <p:spTgt spid="6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left)">
                                      <p:cBhvr>
                                        <p:cTn id="17" dur="500"/>
                                        <p:tgtEl>
                                          <p:spTgt spid="56"/>
                                        </p:tgtEl>
                                      </p:cBhvr>
                                    </p:animEffect>
                                  </p:childTnLst>
                                </p:cTn>
                              </p:par>
                            </p:childTnLst>
                          </p:cTn>
                        </p:par>
                        <p:par>
                          <p:cTn id="18" fill="hold">
                            <p:stCondLst>
                              <p:cond delay="1000"/>
                            </p:stCondLst>
                            <p:childTnLst>
                              <p:par>
                                <p:cTn id="19" presetID="2" presetClass="entr" presetSubtype="2" accel="20000" decel="66000"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1+#ppt_w/2"/>
                                          </p:val>
                                        </p:tav>
                                        <p:tav tm="100000">
                                          <p:val>
                                            <p:strVal val="#ppt_x"/>
                                          </p:val>
                                        </p:tav>
                                      </p:tavLst>
                                    </p:anim>
                                    <p:anim calcmode="lin" valueType="num">
                                      <p:cBhvr additive="base">
                                        <p:cTn id="22" dur="500" fill="hold"/>
                                        <p:tgtEl>
                                          <p:spTgt spid="47"/>
                                        </p:tgtEl>
                                        <p:attrNameLst>
                                          <p:attrName>ppt_y</p:attrName>
                                        </p:attrNameLst>
                                      </p:cBhvr>
                                      <p:tavLst>
                                        <p:tav tm="0">
                                          <p:val>
                                            <p:strVal val="#ppt_y"/>
                                          </p:val>
                                        </p:tav>
                                        <p:tav tm="100000">
                                          <p:val>
                                            <p:strVal val="#ppt_y"/>
                                          </p:val>
                                        </p:tav>
                                      </p:tavLst>
                                    </p:anim>
                                  </p:childTnLst>
                                </p:cTn>
                              </p:par>
                              <p:par>
                                <p:cTn id="23" presetID="22" presetClass="entr" presetSubtype="2"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wipe(right)">
                                      <p:cBhvr>
                                        <p:cTn id="25" dur="500"/>
                                        <p:tgtEl>
                                          <p:spTgt spid="57"/>
                                        </p:tgtEl>
                                      </p:cBhvr>
                                    </p:animEffect>
                                  </p:childTnLst>
                                </p:cTn>
                              </p:par>
                            </p:childTnLst>
                          </p:cTn>
                        </p:par>
                        <p:par>
                          <p:cTn id="26" fill="hold">
                            <p:stCondLst>
                              <p:cond delay="1500"/>
                            </p:stCondLst>
                            <p:childTnLst>
                              <p:par>
                                <p:cTn id="27" presetID="2" presetClass="entr" presetSubtype="8" accel="20000" decel="66000" fill="hold" nodeType="after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additive="base">
                                        <p:cTn id="29" dur="500" fill="hold"/>
                                        <p:tgtEl>
                                          <p:spTgt spid="50"/>
                                        </p:tgtEl>
                                        <p:attrNameLst>
                                          <p:attrName>ppt_x</p:attrName>
                                        </p:attrNameLst>
                                      </p:cBhvr>
                                      <p:tavLst>
                                        <p:tav tm="0">
                                          <p:val>
                                            <p:strVal val="0-#ppt_w/2"/>
                                          </p:val>
                                        </p:tav>
                                        <p:tav tm="100000">
                                          <p:val>
                                            <p:strVal val="#ppt_x"/>
                                          </p:val>
                                        </p:tav>
                                      </p:tavLst>
                                    </p:anim>
                                    <p:anim calcmode="lin" valueType="num">
                                      <p:cBhvr additive="base">
                                        <p:cTn id="30" dur="500" fill="hold"/>
                                        <p:tgtEl>
                                          <p:spTgt spid="50"/>
                                        </p:tgtEl>
                                        <p:attrNameLst>
                                          <p:attrName>ppt_y</p:attrName>
                                        </p:attrNameLst>
                                      </p:cBhvr>
                                      <p:tavLst>
                                        <p:tav tm="0">
                                          <p:val>
                                            <p:strVal val="#ppt_y"/>
                                          </p:val>
                                        </p:tav>
                                        <p:tav tm="100000">
                                          <p:val>
                                            <p:strVal val="#ppt_y"/>
                                          </p:val>
                                        </p:tav>
                                      </p:tavLst>
                                    </p:anim>
                                  </p:childTnLst>
                                </p:cTn>
                              </p:par>
                              <p:par>
                                <p:cTn id="31" presetID="22" presetClass="entr" presetSubtype="8"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left)">
                                      <p:cBhvr>
                                        <p:cTn id="33" dur="500"/>
                                        <p:tgtEl>
                                          <p:spTgt spid="58"/>
                                        </p:tgtEl>
                                      </p:cBhvr>
                                    </p:animEffect>
                                  </p:childTnLst>
                                </p:cTn>
                              </p:par>
                            </p:childTnLst>
                          </p:cTn>
                        </p:par>
                        <p:par>
                          <p:cTn id="34" fill="hold">
                            <p:stCondLst>
                              <p:cond delay="2000"/>
                            </p:stCondLst>
                            <p:childTnLst>
                              <p:par>
                                <p:cTn id="35" presetID="2" presetClass="entr" presetSubtype="2" accel="20000" decel="66000" fill="hold" nodeType="after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fill="hold"/>
                                        <p:tgtEl>
                                          <p:spTgt spid="53"/>
                                        </p:tgtEl>
                                        <p:attrNameLst>
                                          <p:attrName>ppt_x</p:attrName>
                                        </p:attrNameLst>
                                      </p:cBhvr>
                                      <p:tavLst>
                                        <p:tav tm="0">
                                          <p:val>
                                            <p:strVal val="1+#ppt_w/2"/>
                                          </p:val>
                                        </p:tav>
                                        <p:tav tm="100000">
                                          <p:val>
                                            <p:strVal val="#ppt_x"/>
                                          </p:val>
                                        </p:tav>
                                      </p:tavLst>
                                    </p:anim>
                                    <p:anim calcmode="lin" valueType="num">
                                      <p:cBhvr additive="base">
                                        <p:cTn id="38" dur="500" fill="hold"/>
                                        <p:tgtEl>
                                          <p:spTgt spid="53"/>
                                        </p:tgtEl>
                                        <p:attrNameLst>
                                          <p:attrName>ppt_y</p:attrName>
                                        </p:attrNameLst>
                                      </p:cBhvr>
                                      <p:tavLst>
                                        <p:tav tm="0">
                                          <p:val>
                                            <p:strVal val="#ppt_y"/>
                                          </p:val>
                                        </p:tav>
                                        <p:tav tm="100000">
                                          <p:val>
                                            <p:strVal val="#ppt_y"/>
                                          </p:val>
                                        </p:tav>
                                      </p:tavLst>
                                    </p:anim>
                                  </p:childTnLst>
                                </p:cTn>
                              </p:par>
                              <p:par>
                                <p:cTn id="39" presetID="22" presetClass="entr" presetSubtype="2"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wipe(right)">
                                      <p:cBhvr>
                                        <p:cTn id="4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building, green, light&#10;&#10;Description automatically generated">
            <a:extLst>
              <a:ext uri="{FF2B5EF4-FFF2-40B4-BE49-F238E27FC236}">
                <a16:creationId xmlns:a16="http://schemas.microsoft.com/office/drawing/2014/main" id="{9385EDA0-CA59-4EBE-A80B-156D7E00DEB7}"/>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l="24887" r="24887"/>
          <a:stretch>
            <a:fillRect/>
          </a:stretch>
        </p:blipFill>
        <p:spPr/>
      </p:pic>
      <p:sp>
        <p:nvSpPr>
          <p:cNvPr id="5" name="Rectangle 4"/>
          <p:cNvSpPr/>
          <p:nvPr/>
        </p:nvSpPr>
        <p:spPr>
          <a:xfrm>
            <a:off x="4551902" y="0"/>
            <a:ext cx="4592097" cy="5143498"/>
          </a:xfrm>
          <a:prstGeom prst="rect">
            <a:avLst/>
          </a:prstGeom>
          <a:solidFill>
            <a:schemeClr val="tx1">
              <a:lumMod val="90000"/>
              <a:lumOff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srgbClr val="FFFFFF"/>
              </a:solidFill>
              <a:effectLst/>
              <a:uLnTx/>
              <a:uFillTx/>
              <a:latin typeface="Roboto"/>
              <a:ea typeface="+mn-ea"/>
            </a:endParaRPr>
          </a:p>
        </p:txBody>
      </p:sp>
      <p:sp>
        <p:nvSpPr>
          <p:cNvPr id="33" name="Title 2"/>
          <p:cNvSpPr txBox="1">
            <a:spLocks/>
          </p:cNvSpPr>
          <p:nvPr/>
        </p:nvSpPr>
        <p:spPr>
          <a:xfrm>
            <a:off x="403124" y="281998"/>
            <a:ext cx="3797088" cy="430887"/>
          </a:xfrm>
          <a:prstGeom prst="rect">
            <a:avLst/>
          </a:prstGeom>
        </p:spPr>
        <p:txBody>
          <a:bodyPr wrap="square" lIns="0" tIns="0" rIns="0" bIns="0" anchor="t">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53C3CB"/>
                </a:solidFill>
                <a:effectLst/>
                <a:uLnTx/>
                <a:uFillTx/>
                <a:latin typeface="Roboto"/>
                <a:ea typeface="+mj-ea"/>
              </a:rPr>
              <a:t>Key Takeaways</a:t>
            </a:r>
            <a:endParaRPr kumimoji="0" lang="en-US" sz="1800" b="1" i="0" u="none" strike="noStrike" kern="1200" cap="none" spc="0" normalizeH="0" baseline="0" noProof="0" dirty="0">
              <a:ln>
                <a:noFill/>
              </a:ln>
              <a:solidFill>
                <a:srgbClr val="53C3CB"/>
              </a:solidFill>
              <a:effectLst/>
              <a:uLnTx/>
              <a:uFillTx/>
              <a:latin typeface="Roboto"/>
              <a:ea typeface="+mj-ea"/>
            </a:endParaRPr>
          </a:p>
        </p:txBody>
      </p:sp>
      <p:cxnSp>
        <p:nvCxnSpPr>
          <p:cNvPr id="36" name="Straight Connector 35"/>
          <p:cNvCxnSpPr/>
          <p:nvPr/>
        </p:nvCxnSpPr>
        <p:spPr>
          <a:xfrm>
            <a:off x="1104642" y="1331981"/>
            <a:ext cx="0" cy="5486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270019" y="1319043"/>
            <a:ext cx="2930192" cy="574516"/>
          </a:xfrm>
          <a:prstGeom prst="rect">
            <a:avLst/>
          </a:prstGeom>
        </p:spPr>
        <p:txBody>
          <a:bodyPr wrap="square" anchor="ctr">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3C3CB"/>
                </a:solidFill>
                <a:effectLst/>
                <a:uLnTx/>
                <a:uFillTx/>
                <a:latin typeface="Roboto"/>
                <a:ea typeface="+mn-ea"/>
              </a:rPr>
              <a:t>Act</a:t>
            </a:r>
            <a:r>
              <a:rPr kumimoji="0" lang="en-US" sz="1200" b="1" i="0" u="none" strike="noStrike" kern="1200" cap="none" spc="0" normalizeH="0" noProof="0" dirty="0">
                <a:ln>
                  <a:noFill/>
                </a:ln>
                <a:solidFill>
                  <a:srgbClr val="53C3CB"/>
                </a:solidFill>
                <a:effectLst/>
                <a:uLnTx/>
                <a:uFillTx/>
                <a:latin typeface="Roboto"/>
                <a:ea typeface="+mn-ea"/>
              </a:rPr>
              <a:t> to Protect IoT</a:t>
            </a:r>
            <a:endParaRPr kumimoji="0" lang="en-US" sz="1200" b="1" i="0" u="none" strike="noStrike" kern="1200" cap="none" spc="0" normalizeH="0" baseline="0" noProof="0" dirty="0">
              <a:ln>
                <a:noFill/>
              </a:ln>
              <a:solidFill>
                <a:srgbClr val="53C3CB"/>
              </a:solidFill>
              <a:effectLst/>
              <a:uLnTx/>
              <a:uFillTx/>
              <a:latin typeface="Roboto"/>
              <a:ea typeface="+mn-ea"/>
            </a:endParaRPr>
          </a:p>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lumMod val="65000"/>
                  </a:srgbClr>
                </a:solidFill>
                <a:effectLst/>
                <a:uLnTx/>
                <a:uFillTx/>
                <a:latin typeface="Roboto"/>
                <a:ea typeface="+mn-ea"/>
              </a:rPr>
              <a:t>Device and Network Level.</a:t>
            </a:r>
          </a:p>
        </p:txBody>
      </p:sp>
      <p:cxnSp>
        <p:nvCxnSpPr>
          <p:cNvPr id="38" name="Straight Connector 37"/>
          <p:cNvCxnSpPr/>
          <p:nvPr/>
        </p:nvCxnSpPr>
        <p:spPr>
          <a:xfrm>
            <a:off x="1104641" y="2075577"/>
            <a:ext cx="0" cy="5486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270019" y="2062639"/>
            <a:ext cx="2930192" cy="574516"/>
          </a:xfrm>
          <a:prstGeom prst="rect">
            <a:avLst/>
          </a:prstGeom>
        </p:spPr>
        <p:txBody>
          <a:bodyPr wrap="square" anchor="ctr">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DB2C4"/>
                </a:solidFill>
                <a:effectLst/>
                <a:uLnTx/>
                <a:uFillTx/>
                <a:latin typeface="Roboto"/>
                <a:ea typeface="+mn-ea"/>
              </a:rPr>
              <a:t>Device</a:t>
            </a:r>
            <a:r>
              <a:rPr kumimoji="0" lang="en-US" sz="1200" b="1" i="0" u="none" strike="noStrike" kern="1200" cap="none" spc="0" normalizeH="0" noProof="0" dirty="0">
                <a:ln>
                  <a:noFill/>
                </a:ln>
                <a:solidFill>
                  <a:srgbClr val="3DB2C4"/>
                </a:solidFill>
                <a:effectLst/>
                <a:uLnTx/>
                <a:uFillTx/>
                <a:latin typeface="Roboto"/>
                <a:ea typeface="+mn-ea"/>
              </a:rPr>
              <a:t> Security</a:t>
            </a:r>
            <a:endParaRPr kumimoji="0" lang="en-US" sz="1200" b="1" i="0" u="none" strike="noStrike" kern="1200" cap="none" spc="0" normalizeH="0" baseline="0" noProof="0" dirty="0">
              <a:ln>
                <a:noFill/>
              </a:ln>
              <a:solidFill>
                <a:srgbClr val="3DB2C4"/>
              </a:solidFill>
              <a:effectLst/>
              <a:uLnTx/>
              <a:uFillTx/>
              <a:latin typeface="Roboto"/>
              <a:ea typeface="+mn-ea"/>
            </a:endParaRPr>
          </a:p>
          <a:p>
            <a:pPr marL="0" marR="0" lvl="0" indent="0" algn="l" defTabSz="685800" rtl="0" eaLnBrk="1" fontAlgn="auto" latinLnBrk="0" hangingPunct="1">
              <a:lnSpc>
                <a:spcPct val="15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lumMod val="65000"/>
                  </a:srgbClr>
                </a:solidFill>
                <a:effectLst/>
                <a:uLnTx/>
                <a:uFillTx/>
                <a:latin typeface="Roboto"/>
                <a:ea typeface="+mn-ea"/>
              </a:rPr>
              <a:t>Security credentialing via IOT SAFE.</a:t>
            </a:r>
            <a:endParaRPr kumimoji="0" lang="en-US" sz="1000" b="0" i="0" u="none" strike="noStrike" kern="1200" cap="none" spc="0" normalizeH="0" baseline="0" noProof="0" dirty="0">
              <a:ln>
                <a:noFill/>
              </a:ln>
              <a:solidFill>
                <a:srgbClr val="FFFFFF">
                  <a:lumMod val="50000"/>
                </a:srgbClr>
              </a:solidFill>
              <a:effectLst/>
              <a:uLnTx/>
              <a:uFillTx/>
              <a:latin typeface="Roboto"/>
              <a:ea typeface="+mn-ea"/>
            </a:endParaRPr>
          </a:p>
        </p:txBody>
      </p:sp>
      <p:cxnSp>
        <p:nvCxnSpPr>
          <p:cNvPr id="40" name="Straight Connector 39"/>
          <p:cNvCxnSpPr/>
          <p:nvPr/>
        </p:nvCxnSpPr>
        <p:spPr>
          <a:xfrm>
            <a:off x="1104641" y="2765510"/>
            <a:ext cx="0" cy="54864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270019" y="2752572"/>
            <a:ext cx="2930192" cy="574516"/>
          </a:xfrm>
          <a:prstGeom prst="rect">
            <a:avLst/>
          </a:prstGeom>
        </p:spPr>
        <p:txBody>
          <a:bodyPr wrap="square" anchor="ctr">
            <a:spAutoFit/>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US" sz="1200" b="1" noProof="0" dirty="0">
                <a:solidFill>
                  <a:srgbClr val="1AA4BE"/>
                </a:solidFill>
                <a:latin typeface="Roboto"/>
              </a:rPr>
              <a:t>5G Mobile Networks</a:t>
            </a:r>
            <a:endParaRPr kumimoji="0" lang="en-US" sz="1200" b="1" i="0" u="none" strike="noStrike" kern="1200" cap="none" spc="0" normalizeH="0" baseline="0" noProof="0" dirty="0">
              <a:ln>
                <a:noFill/>
              </a:ln>
              <a:solidFill>
                <a:srgbClr val="1AA4BE"/>
              </a:solidFill>
              <a:effectLst/>
              <a:uLnTx/>
              <a:uFillTx/>
              <a:latin typeface="Roboto"/>
              <a:ea typeface="+mn-ea"/>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US" sz="1000" dirty="0">
                <a:solidFill>
                  <a:srgbClr val="FFFFFF">
                    <a:lumMod val="65000"/>
                  </a:srgbClr>
                </a:solidFill>
                <a:latin typeface="Roboto"/>
              </a:rPr>
              <a:t>Utilize network security principles.</a:t>
            </a:r>
            <a:endParaRPr kumimoji="0" lang="en-US" sz="1000" b="0" i="0" u="none" strike="noStrike" kern="1200" cap="none" spc="0" normalizeH="0" baseline="0" noProof="0" dirty="0">
              <a:ln>
                <a:noFill/>
              </a:ln>
              <a:solidFill>
                <a:srgbClr val="FFFFFF">
                  <a:lumMod val="50000"/>
                </a:srgbClr>
              </a:solidFill>
              <a:effectLst/>
              <a:uLnTx/>
              <a:uFillTx/>
              <a:latin typeface="Roboto"/>
              <a:ea typeface="+mn-ea"/>
            </a:endParaRPr>
          </a:p>
        </p:txBody>
      </p:sp>
      <p:sp>
        <p:nvSpPr>
          <p:cNvPr id="42" name="Rectangle 41"/>
          <p:cNvSpPr/>
          <p:nvPr/>
        </p:nvSpPr>
        <p:spPr>
          <a:xfrm>
            <a:off x="367393" y="1190803"/>
            <a:ext cx="650333" cy="830997"/>
          </a:xfrm>
          <a:prstGeom prst="rect">
            <a:avLst/>
          </a:prstGeom>
        </p:spPr>
        <p:txBody>
          <a:bodyPr wrap="square" anchor="ctr">
            <a:spAutoFit/>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53C3CB"/>
                </a:solidFill>
                <a:effectLst/>
                <a:uLnTx/>
                <a:uFillTx/>
                <a:latin typeface="Roboto"/>
                <a:ea typeface="+mn-ea"/>
              </a:rPr>
              <a:t>01</a:t>
            </a:r>
            <a:endParaRPr kumimoji="0" lang="en-US" sz="1800" b="0" i="0" u="none" strike="noStrike" kern="1200" cap="none" spc="0" normalizeH="0" baseline="0" noProof="0" dirty="0">
              <a:ln>
                <a:noFill/>
              </a:ln>
              <a:solidFill>
                <a:srgbClr val="FFFFFF">
                  <a:lumMod val="65000"/>
                </a:srgbClr>
              </a:solidFill>
              <a:effectLst/>
              <a:uLnTx/>
              <a:uFillTx/>
              <a:latin typeface="Roboto"/>
              <a:ea typeface="+mn-ea"/>
            </a:endParaRPr>
          </a:p>
        </p:txBody>
      </p:sp>
      <p:sp>
        <p:nvSpPr>
          <p:cNvPr id="43" name="Rectangle 42"/>
          <p:cNvSpPr/>
          <p:nvPr/>
        </p:nvSpPr>
        <p:spPr>
          <a:xfrm>
            <a:off x="367392" y="1934399"/>
            <a:ext cx="650333" cy="830997"/>
          </a:xfrm>
          <a:prstGeom prst="rect">
            <a:avLst/>
          </a:prstGeom>
        </p:spPr>
        <p:txBody>
          <a:bodyPr wrap="square" anchor="ctr">
            <a:spAutoFit/>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3DB2C4"/>
                </a:solidFill>
                <a:effectLst/>
                <a:uLnTx/>
                <a:uFillTx/>
                <a:latin typeface="Roboto"/>
                <a:ea typeface="+mn-ea"/>
              </a:rPr>
              <a:t>02</a:t>
            </a:r>
            <a:endParaRPr kumimoji="0" lang="en-US" sz="1800" b="0" i="0" u="none" strike="noStrike" kern="1200" cap="none" spc="0" normalizeH="0" baseline="0" noProof="0" dirty="0">
              <a:ln>
                <a:noFill/>
              </a:ln>
              <a:solidFill>
                <a:srgbClr val="3DB2C4"/>
              </a:solidFill>
              <a:effectLst/>
              <a:uLnTx/>
              <a:uFillTx/>
              <a:latin typeface="Roboto"/>
              <a:ea typeface="+mn-ea"/>
            </a:endParaRPr>
          </a:p>
        </p:txBody>
      </p:sp>
      <p:sp>
        <p:nvSpPr>
          <p:cNvPr id="44" name="Rectangle 43"/>
          <p:cNvSpPr/>
          <p:nvPr/>
        </p:nvSpPr>
        <p:spPr>
          <a:xfrm>
            <a:off x="367392" y="2624332"/>
            <a:ext cx="650333" cy="830997"/>
          </a:xfrm>
          <a:prstGeom prst="rect">
            <a:avLst/>
          </a:prstGeom>
        </p:spPr>
        <p:txBody>
          <a:bodyPr wrap="square" anchor="ctr">
            <a:spAutoFit/>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1AA4BE"/>
                </a:solidFill>
                <a:effectLst/>
                <a:uLnTx/>
                <a:uFillTx/>
                <a:latin typeface="Roboto"/>
                <a:ea typeface="+mn-ea"/>
              </a:rPr>
              <a:t>03</a:t>
            </a:r>
            <a:endParaRPr kumimoji="0" lang="en-US" sz="1800" b="0" i="0" u="none" strike="noStrike" kern="1200" cap="none" spc="0" normalizeH="0" baseline="0" noProof="0" dirty="0">
              <a:ln>
                <a:noFill/>
              </a:ln>
              <a:solidFill>
                <a:srgbClr val="1AA4BE"/>
              </a:solidFill>
              <a:effectLst/>
              <a:uLnTx/>
              <a:uFillTx/>
              <a:latin typeface="Roboto"/>
              <a:ea typeface="+mn-ea"/>
            </a:endParaRPr>
          </a:p>
        </p:txBody>
      </p:sp>
      <p:pic>
        <p:nvPicPr>
          <p:cNvPr id="14" name="Picture 13" descr="A picture containing application&#10;&#10;Description automatically generated">
            <a:extLst>
              <a:ext uri="{FF2B5EF4-FFF2-40B4-BE49-F238E27FC236}">
                <a16:creationId xmlns:a16="http://schemas.microsoft.com/office/drawing/2014/main" id="{4B2644DA-26A2-4B18-84E3-DE9D71EE4C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7300" y="1482089"/>
            <a:ext cx="3352800" cy="2179319"/>
          </a:xfrm>
          <a:prstGeom prst="rect">
            <a:avLst/>
          </a:prstGeom>
        </p:spPr>
      </p:pic>
    </p:spTree>
    <p:extLst>
      <p:ext uri="{BB962C8B-B14F-4D97-AF65-F5344CB8AC3E}">
        <p14:creationId xmlns:p14="http://schemas.microsoft.com/office/powerpoint/2010/main" val="31587774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iterate type="wd">
                                    <p:tmPct val="10000"/>
                                  </p:iterate>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22" presetClass="entr" presetSubtype="8" fill="hold" grpId="0" nodeType="after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par>
                          <p:cTn id="13" fill="hold">
                            <p:stCondLst>
                              <p:cond delay="10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childTnLst>
                          </p:cTn>
                        </p:par>
                        <p:par>
                          <p:cTn id="24" fill="hold">
                            <p:stCondLst>
                              <p:cond delay="2050"/>
                            </p:stCondLst>
                            <p:childTnLst>
                              <p:par>
                                <p:cTn id="25" presetID="22" presetClass="entr" presetSubtype="4"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00"/>
                                        <p:tgtEl>
                                          <p:spTgt spid="3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childTnLst>
                          </p:cTn>
                        </p:par>
                        <p:par>
                          <p:cTn id="31" fill="hold">
                            <p:stCondLst>
                              <p:cond delay="2550"/>
                            </p:stCondLst>
                            <p:childTnLst>
                              <p:par>
                                <p:cTn id="32" presetID="22" presetClass="entr" presetSubtype="8"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wipe(left)">
                                      <p:cBhvr>
                                        <p:cTn id="34" dur="500"/>
                                        <p:tgtEl>
                                          <p:spTgt spid="44"/>
                                        </p:tgtEl>
                                      </p:cBhvr>
                                    </p:animEffect>
                                  </p:childTnLst>
                                </p:cTn>
                              </p:par>
                            </p:childTnLst>
                          </p:cTn>
                        </p:par>
                        <p:par>
                          <p:cTn id="35" fill="hold">
                            <p:stCondLst>
                              <p:cond delay="3050"/>
                            </p:stCondLst>
                            <p:childTnLst>
                              <p:par>
                                <p:cTn id="36" presetID="22" presetClass="entr" presetSubtype="4" fill="hold"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down)">
                                      <p:cBhvr>
                                        <p:cTn id="38" dur="500"/>
                                        <p:tgtEl>
                                          <p:spTgt spid="4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left)">
                                      <p:cBhvr>
                                        <p:cTn id="4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39" grpId="0"/>
      <p:bldP spid="41" grpId="0"/>
      <p:bldP spid="42" grpId="0"/>
      <p:bldP spid="43"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outdoor, building, green, light&#10;&#10;Description automatically generated">
            <a:extLst>
              <a:ext uri="{FF2B5EF4-FFF2-40B4-BE49-F238E27FC236}">
                <a16:creationId xmlns:a16="http://schemas.microsoft.com/office/drawing/2014/main" id="{924D47B0-21EE-4E58-BC25-6AC912EB33DC}"/>
              </a:ext>
            </a:extLst>
          </p:cNvPr>
          <p:cNvPicPr>
            <a:picLocks noGrp="1" noChangeAspect="1"/>
          </p:cNvPicPr>
          <p:nvPr>
            <p:ph type="pic" sz="quarter" idx="10"/>
          </p:nvPr>
        </p:nvPicPr>
        <p:blipFill>
          <a:blip r:embed="rId2" cstate="print">
            <a:alphaModFix amt="85000"/>
            <a:extLst>
              <a:ext uri="{28A0092B-C50C-407E-A947-70E740481C1C}">
                <a14:useLocalDpi xmlns:a14="http://schemas.microsoft.com/office/drawing/2010/main" val="0"/>
              </a:ext>
            </a:extLst>
          </a:blip>
          <a:srcRect/>
          <a:stretch>
            <a:fillRect/>
          </a:stretch>
        </p:blipFill>
        <p:spPr/>
      </p:pic>
      <p:sp>
        <p:nvSpPr>
          <p:cNvPr id="4" name="Rectangle 3"/>
          <p:cNvSpPr/>
          <p:nvPr/>
        </p:nvSpPr>
        <p:spPr bwMode="auto">
          <a:xfrm>
            <a:off x="-1" y="0"/>
            <a:ext cx="9144000" cy="5149849"/>
          </a:xfrm>
          <a:prstGeom prst="rect">
            <a:avLst/>
          </a:prstGeom>
          <a:solidFill>
            <a:schemeClr val="accent6">
              <a:lumMod val="50000"/>
              <a:alpha val="7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9" name="Footer Text"/>
          <p:cNvSpPr txBox="1"/>
          <p:nvPr/>
        </p:nvSpPr>
        <p:spPr>
          <a:xfrm>
            <a:off x="3142721" y="924989"/>
            <a:ext cx="5466944" cy="1354217"/>
          </a:xfrm>
          <a:prstGeom prst="rect">
            <a:avLst/>
          </a:prstGeom>
          <a:noFill/>
        </p:spPr>
        <p:txBody>
          <a:bodyPr wrap="square" lIns="0" tIns="0" rIns="0" bIns="0" rtlCol="0">
            <a:spAutoFit/>
          </a:bodyPr>
          <a:lstStyle/>
          <a:p>
            <a:pPr algn="r"/>
            <a:r>
              <a:rPr lang="en-US" sz="4400" b="1" dirty="0">
                <a:solidFill>
                  <a:schemeClr val="bg2"/>
                </a:solidFill>
              </a:rPr>
              <a:t>VNF and CNF Security</a:t>
            </a:r>
            <a:endParaRPr lang="en-US" sz="4400" b="1" dirty="0">
              <a:solidFill>
                <a:schemeClr val="bg1"/>
              </a:solidFill>
            </a:endParaRPr>
          </a:p>
        </p:txBody>
      </p:sp>
      <p:sp>
        <p:nvSpPr>
          <p:cNvPr id="10" name="Footer Text"/>
          <p:cNvSpPr txBox="1"/>
          <p:nvPr/>
        </p:nvSpPr>
        <p:spPr>
          <a:xfrm>
            <a:off x="3945908" y="3268139"/>
            <a:ext cx="4663757" cy="215444"/>
          </a:xfrm>
          <a:prstGeom prst="rect">
            <a:avLst/>
          </a:prstGeom>
          <a:noFill/>
        </p:spPr>
        <p:txBody>
          <a:bodyPr wrap="square" lIns="0" tIns="0" rIns="0" bIns="0" rtlCol="0">
            <a:spAutoFit/>
          </a:bodyPr>
          <a:lstStyle/>
          <a:p>
            <a:pPr algn="r"/>
            <a:r>
              <a:rPr lang="en-US" sz="1400" dirty="0">
                <a:solidFill>
                  <a:schemeClr val="bg2"/>
                </a:solidFill>
              </a:rPr>
              <a:t>Next Video</a:t>
            </a:r>
            <a:endParaRPr lang="en" sz="1400" dirty="0">
              <a:solidFill>
                <a:schemeClr val="bg2"/>
              </a:solidFill>
            </a:endParaRPr>
          </a:p>
        </p:txBody>
      </p:sp>
    </p:spTree>
    <p:extLst>
      <p:ext uri="{BB962C8B-B14F-4D97-AF65-F5344CB8AC3E}">
        <p14:creationId xmlns:p14="http://schemas.microsoft.com/office/powerpoint/2010/main" val="628807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accel="20000" decel="60000" fill="hold" grpId="0" nodeType="afterEffect">
                                  <p:stCondLst>
                                    <p:cond delay="0"/>
                                  </p:stCondLst>
                                  <p:iterate type="wd">
                                    <p:tmPct val="10000"/>
                                  </p:iterate>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Basic Slide Master">
  <a:themeElements>
    <a:clrScheme name="02_Key">
      <a:dk1>
        <a:srgbClr val="262626"/>
      </a:dk1>
      <a:lt1>
        <a:srgbClr val="FFFFFF"/>
      </a:lt1>
      <a:dk2>
        <a:srgbClr val="262626"/>
      </a:dk2>
      <a:lt2>
        <a:srgbClr val="FFFFFF"/>
      </a:lt2>
      <a:accent1>
        <a:srgbClr val="53C3CB"/>
      </a:accent1>
      <a:accent2>
        <a:srgbClr val="3DB2C4"/>
      </a:accent2>
      <a:accent3>
        <a:srgbClr val="1AA4BE"/>
      </a:accent3>
      <a:accent4>
        <a:srgbClr val="0197B8"/>
      </a:accent4>
      <a:accent5>
        <a:srgbClr val="0187AD"/>
      </a:accent5>
      <a:accent6>
        <a:srgbClr val="00769E"/>
      </a:accent6>
      <a:hlink>
        <a:srgbClr val="FFFFFF"/>
      </a:hlink>
      <a:folHlink>
        <a:srgbClr val="595959"/>
      </a:folHlink>
    </a:clrScheme>
    <a:fontScheme name="Custom 40">
      <a:majorFont>
        <a:latin typeface="Roboto"/>
        <a:ea typeface=""/>
        <a:cs typeface="Roboto"/>
      </a:majorFont>
      <a:minorFont>
        <a:latin typeface="Roboto"/>
        <a:ea typeface=""/>
        <a:cs typeface="Roboto"/>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asic Slide Master">
  <a:themeElements>
    <a:clrScheme name="02_Key">
      <a:dk1>
        <a:srgbClr val="262626"/>
      </a:dk1>
      <a:lt1>
        <a:srgbClr val="FFFFFF"/>
      </a:lt1>
      <a:dk2>
        <a:srgbClr val="262626"/>
      </a:dk2>
      <a:lt2>
        <a:srgbClr val="FFFFFF"/>
      </a:lt2>
      <a:accent1>
        <a:srgbClr val="53C3CB"/>
      </a:accent1>
      <a:accent2>
        <a:srgbClr val="3DB2C4"/>
      </a:accent2>
      <a:accent3>
        <a:srgbClr val="1AA4BE"/>
      </a:accent3>
      <a:accent4>
        <a:srgbClr val="0197B8"/>
      </a:accent4>
      <a:accent5>
        <a:srgbClr val="0187AD"/>
      </a:accent5>
      <a:accent6>
        <a:srgbClr val="00769E"/>
      </a:accent6>
      <a:hlink>
        <a:srgbClr val="FFFFFF"/>
      </a:hlink>
      <a:folHlink>
        <a:srgbClr val="595959"/>
      </a:folHlink>
    </a:clrScheme>
    <a:fontScheme name="Custom 40">
      <a:majorFont>
        <a:latin typeface="Roboto"/>
        <a:ea typeface=""/>
        <a:cs typeface="Roboto"/>
      </a:majorFont>
      <a:minorFont>
        <a:latin typeface="Roboto"/>
        <a:ea typeface=""/>
        <a:cs typeface="Roboto"/>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Basic Slide Master">
  <a:themeElements>
    <a:clrScheme name="02_Key">
      <a:dk1>
        <a:srgbClr val="262626"/>
      </a:dk1>
      <a:lt1>
        <a:srgbClr val="FFFFFF"/>
      </a:lt1>
      <a:dk2>
        <a:srgbClr val="262626"/>
      </a:dk2>
      <a:lt2>
        <a:srgbClr val="FFFFFF"/>
      </a:lt2>
      <a:accent1>
        <a:srgbClr val="53C3CB"/>
      </a:accent1>
      <a:accent2>
        <a:srgbClr val="3DB2C4"/>
      </a:accent2>
      <a:accent3>
        <a:srgbClr val="1AA4BE"/>
      </a:accent3>
      <a:accent4>
        <a:srgbClr val="0197B8"/>
      </a:accent4>
      <a:accent5>
        <a:srgbClr val="0187AD"/>
      </a:accent5>
      <a:accent6>
        <a:srgbClr val="00769E"/>
      </a:accent6>
      <a:hlink>
        <a:srgbClr val="FFFFFF"/>
      </a:hlink>
      <a:folHlink>
        <a:srgbClr val="595959"/>
      </a:folHlink>
    </a:clrScheme>
    <a:fontScheme name="Custom 40">
      <a:majorFont>
        <a:latin typeface="Roboto"/>
        <a:ea typeface=""/>
        <a:cs typeface="Roboto"/>
      </a:majorFont>
      <a:minorFont>
        <a:latin typeface="Roboto"/>
        <a:ea typeface=""/>
        <a:cs typeface="Roboto"/>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2" ma:contentTypeDescription="Create a new document." ma:contentTypeScope="" ma:versionID="d5564840f3dc95dd7744c1c0e843219c">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eb681e6806ee1c6ae2d69695dd396ba4"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93274ED-DF46-4CAC-A134-15950CA5F895}"/>
</file>

<file path=customXml/itemProps2.xml><?xml version="1.0" encoding="utf-8"?>
<ds:datastoreItem xmlns:ds="http://schemas.openxmlformats.org/officeDocument/2006/customXml" ds:itemID="{616E97E1-A45D-456F-9559-4A16BDF979F5}"/>
</file>

<file path=customXml/itemProps3.xml><?xml version="1.0" encoding="utf-8"?>
<ds:datastoreItem xmlns:ds="http://schemas.openxmlformats.org/officeDocument/2006/customXml" ds:itemID="{E5B40BF0-B805-412D-A6C5-6E0CDDD69816}"/>
</file>

<file path=docProps/app.xml><?xml version="1.0" encoding="utf-8"?>
<Properties xmlns="http://schemas.openxmlformats.org/officeDocument/2006/extended-properties" xmlns:vt="http://schemas.openxmlformats.org/officeDocument/2006/docPropsVTypes">
  <Template>Office Theme</Template>
  <TotalTime>9991</TotalTime>
  <Words>431</Words>
  <Application>Microsoft Office PowerPoint</Application>
  <PresentationFormat>On-screen Show (16:9)</PresentationFormat>
  <Paragraphs>77</Paragraphs>
  <Slides>9</Slides>
  <Notes>7</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Basic Slide Master</vt:lpstr>
      <vt:lpstr>1_Basic Slide Master</vt:lpstr>
      <vt:lpstr>2_Basic Slide Master</vt:lpstr>
      <vt:lpstr>PowerPoint Presentation</vt:lpstr>
      <vt:lpstr>PowerPoint Presentation</vt:lpstr>
      <vt:lpstr>PowerPoint Presentation</vt:lpstr>
      <vt:lpstr>PowerPoint Presentation</vt:lpstr>
      <vt:lpstr>PowerPoint Presentation</vt:lpstr>
      <vt:lpstr>Benefits to 5G</vt:lpstr>
      <vt:lpstr>Network Security Principles for IOT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c:creator>
  <cp:lastModifiedBy>Priya Vishwakarma</cp:lastModifiedBy>
  <cp:revision>922</cp:revision>
  <dcterms:created xsi:type="dcterms:W3CDTF">2017-10-12T21:25:20Z</dcterms:created>
  <dcterms:modified xsi:type="dcterms:W3CDTF">2022-05-18T11:07:32Z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