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2"/>
  </p:notesMasterIdLst>
  <p:handoutMasterIdLst>
    <p:handoutMasterId r:id="rId13"/>
  </p:handoutMasterIdLst>
  <p:sldIdLst>
    <p:sldId id="1378" r:id="rId4"/>
    <p:sldId id="1403" r:id="rId5"/>
    <p:sldId id="1396" r:id="rId6"/>
    <p:sldId id="1386" r:id="rId7"/>
    <p:sldId id="1402" r:id="rId8"/>
    <p:sldId id="140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downloaded from </a:t>
            </a:r>
            <a:r>
              <a:rPr lang="en-US" dirty="0" err="1"/>
              <a:t>Pixabay</a:t>
            </a:r>
            <a:r>
              <a:rPr lang="en-US" dirty="0"/>
              <a:t>: https://pixabay.com/vectors/network-iot-internet-of-things-782707/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VNF and CNF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PNFs / VNFs / CNFs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1270C-4F2C-4C55-8250-7A31B970C175}"/>
              </a:ext>
            </a:extLst>
          </p:cNvPr>
          <p:cNvSpPr/>
          <p:nvPr/>
        </p:nvSpPr>
        <p:spPr>
          <a:xfrm>
            <a:off x="628650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8E4B3-3D84-4175-808C-11DA0A4B10EE}"/>
              </a:ext>
            </a:extLst>
          </p:cNvPr>
          <p:cNvSpPr/>
          <p:nvPr/>
        </p:nvSpPr>
        <p:spPr>
          <a:xfrm>
            <a:off x="3505198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9B13-17BB-49E9-92A1-28B7FAFA7B14}"/>
              </a:ext>
            </a:extLst>
          </p:cNvPr>
          <p:cNvSpPr/>
          <p:nvPr/>
        </p:nvSpPr>
        <p:spPr>
          <a:xfrm>
            <a:off x="6381746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AC3EC-CB49-492F-BF38-0BF7A21EDADB}"/>
              </a:ext>
            </a:extLst>
          </p:cNvPr>
          <p:cNvSpPr txBox="1"/>
          <p:nvPr/>
        </p:nvSpPr>
        <p:spPr>
          <a:xfrm>
            <a:off x="481619" y="1072126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Physical Network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8F3A7-0DE8-4AB0-90B7-1517C3380AFB}"/>
              </a:ext>
            </a:extLst>
          </p:cNvPr>
          <p:cNvSpPr txBox="1"/>
          <p:nvPr/>
        </p:nvSpPr>
        <p:spPr>
          <a:xfrm>
            <a:off x="3431905" y="107212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Virtual Network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7337-FDB4-4608-BB2F-77F0208B9631}"/>
              </a:ext>
            </a:extLst>
          </p:cNvPr>
          <p:cNvSpPr txBox="1"/>
          <p:nvPr/>
        </p:nvSpPr>
        <p:spPr>
          <a:xfrm>
            <a:off x="6013741" y="10622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Containerized Network Functions</a:t>
            </a:r>
          </a:p>
        </p:txBody>
      </p:sp>
      <p:pic>
        <p:nvPicPr>
          <p:cNvPr id="205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45DDA6E9-DB50-4269-A91D-E0CE6312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9" y="2242881"/>
            <a:ext cx="549299" cy="5492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Router Icon – Free Download, PNG and Vector">
            <a:extLst>
              <a:ext uri="{FF2B5EF4-FFF2-40B4-BE49-F238E27FC236}">
                <a16:creationId xmlns:a16="http://schemas.microsoft.com/office/drawing/2014/main" id="{D5A9DC24-FBE8-490B-9977-7FF16CCB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4" y="2242881"/>
            <a:ext cx="518608" cy="5186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374223-5D54-46E8-BC8F-E91BE90FB21B}"/>
              </a:ext>
            </a:extLst>
          </p:cNvPr>
          <p:cNvSpPr txBox="1"/>
          <p:nvPr/>
        </p:nvSpPr>
        <p:spPr>
          <a:xfrm>
            <a:off x="909892" y="2792180"/>
            <a:ext cx="7024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DF0CF3-F9A3-4A43-994F-2CDFAD74A43A}"/>
              </a:ext>
            </a:extLst>
          </p:cNvPr>
          <p:cNvSpPr txBox="1"/>
          <p:nvPr/>
        </p:nvSpPr>
        <p:spPr>
          <a:xfrm>
            <a:off x="1759976" y="2804859"/>
            <a:ext cx="7938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926E8BE-31CB-45BD-A878-527A3773800D}"/>
              </a:ext>
            </a:extLst>
          </p:cNvPr>
          <p:cNvSpPr/>
          <p:nvPr/>
        </p:nvSpPr>
        <p:spPr>
          <a:xfrm>
            <a:off x="2842260" y="2502185"/>
            <a:ext cx="589645" cy="4924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25EEE99-28A6-48DE-B377-8D71F9170721}"/>
              </a:ext>
            </a:extLst>
          </p:cNvPr>
          <p:cNvSpPr/>
          <p:nvPr/>
        </p:nvSpPr>
        <p:spPr>
          <a:xfrm>
            <a:off x="5719259" y="2545958"/>
            <a:ext cx="589645" cy="4924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E0D4CCC-594B-4260-A345-6EB9007D9EBA}"/>
              </a:ext>
            </a:extLst>
          </p:cNvPr>
          <p:cNvSpPr/>
          <p:nvPr/>
        </p:nvSpPr>
        <p:spPr>
          <a:xfrm>
            <a:off x="3620726" y="3868420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913A513-4062-4403-BEDB-B86D3D223BAE}"/>
              </a:ext>
            </a:extLst>
          </p:cNvPr>
          <p:cNvSpPr/>
          <p:nvPr/>
        </p:nvSpPr>
        <p:spPr>
          <a:xfrm>
            <a:off x="6501763" y="3840806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A9965E3-FADD-4594-AD01-FAA5AC6FFB6F}"/>
              </a:ext>
            </a:extLst>
          </p:cNvPr>
          <p:cNvSpPr/>
          <p:nvPr/>
        </p:nvSpPr>
        <p:spPr>
          <a:xfrm>
            <a:off x="3608066" y="3375542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A1F85D6-BE06-4FEF-9109-72DFF848A3A4}"/>
              </a:ext>
            </a:extLst>
          </p:cNvPr>
          <p:cNvSpPr/>
          <p:nvPr/>
        </p:nvSpPr>
        <p:spPr>
          <a:xfrm>
            <a:off x="6484615" y="3308073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3972B98-7C60-487E-A54A-6084EA718854}"/>
              </a:ext>
            </a:extLst>
          </p:cNvPr>
          <p:cNvSpPr/>
          <p:nvPr/>
        </p:nvSpPr>
        <p:spPr>
          <a:xfrm>
            <a:off x="3590871" y="2959869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57F59A-5F6A-44AC-8544-B233E850B0AA}"/>
              </a:ext>
            </a:extLst>
          </p:cNvPr>
          <p:cNvSpPr/>
          <p:nvPr/>
        </p:nvSpPr>
        <p:spPr>
          <a:xfrm>
            <a:off x="6501763" y="2790519"/>
            <a:ext cx="1935481" cy="4565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Platform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A67454-3010-43BF-B52B-E00C77CA8166}"/>
              </a:ext>
            </a:extLst>
          </p:cNvPr>
          <p:cNvSpPr/>
          <p:nvPr/>
        </p:nvSpPr>
        <p:spPr>
          <a:xfrm>
            <a:off x="3717540" y="145610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98F230-D868-4315-9006-77EFF8AA57AD}"/>
              </a:ext>
            </a:extLst>
          </p:cNvPr>
          <p:cNvSpPr txBox="1"/>
          <p:nvPr/>
        </p:nvSpPr>
        <p:spPr>
          <a:xfrm>
            <a:off x="3877474" y="140859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0C93BD-A2EF-4707-825F-F8C364CD4EC2}"/>
              </a:ext>
            </a:extLst>
          </p:cNvPr>
          <p:cNvSpPr/>
          <p:nvPr/>
        </p:nvSpPr>
        <p:spPr>
          <a:xfrm>
            <a:off x="3794760" y="170274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8FC0B3-B289-471F-8B73-70AE6F2EA587}"/>
              </a:ext>
            </a:extLst>
          </p:cNvPr>
          <p:cNvSpPr/>
          <p:nvPr/>
        </p:nvSpPr>
        <p:spPr>
          <a:xfrm>
            <a:off x="3794760" y="220677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pic>
        <p:nvPicPr>
          <p:cNvPr id="67" name="Picture 10" descr="Router Icon – Free Download, PNG and Vector">
            <a:extLst>
              <a:ext uri="{FF2B5EF4-FFF2-40B4-BE49-F238E27FC236}">
                <a16:creationId xmlns:a16="http://schemas.microsoft.com/office/drawing/2014/main" id="{893F9520-9E77-49B9-BC6C-2C6520D9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70" y="1856826"/>
            <a:ext cx="217460" cy="2174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05B5EEE-09A3-4716-A760-2487DAAD227E}"/>
              </a:ext>
            </a:extLst>
          </p:cNvPr>
          <p:cNvSpPr txBox="1"/>
          <p:nvPr/>
        </p:nvSpPr>
        <p:spPr>
          <a:xfrm>
            <a:off x="3865357" y="163695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vRouter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12482A-F961-47BE-93C0-9D403A71CB08}"/>
              </a:ext>
            </a:extLst>
          </p:cNvPr>
          <p:cNvSpPr/>
          <p:nvPr/>
        </p:nvSpPr>
        <p:spPr>
          <a:xfrm>
            <a:off x="4631940" y="146372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DEED3-D33E-4671-B7E2-0E4AF6ED728A}"/>
              </a:ext>
            </a:extLst>
          </p:cNvPr>
          <p:cNvSpPr txBox="1"/>
          <p:nvPr/>
        </p:nvSpPr>
        <p:spPr>
          <a:xfrm>
            <a:off x="4791874" y="141621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56AFB3-3114-4216-98DD-B5D8FEA19EF7}"/>
              </a:ext>
            </a:extLst>
          </p:cNvPr>
          <p:cNvSpPr/>
          <p:nvPr/>
        </p:nvSpPr>
        <p:spPr>
          <a:xfrm>
            <a:off x="4709160" y="171036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912BDB-8781-4D9B-BADE-1199A7ABF928}"/>
              </a:ext>
            </a:extLst>
          </p:cNvPr>
          <p:cNvSpPr/>
          <p:nvPr/>
        </p:nvSpPr>
        <p:spPr>
          <a:xfrm>
            <a:off x="4709160" y="221439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BFCC5C-5CF9-432D-B3C6-E53C58A53193}"/>
              </a:ext>
            </a:extLst>
          </p:cNvPr>
          <p:cNvSpPr txBox="1"/>
          <p:nvPr/>
        </p:nvSpPr>
        <p:spPr>
          <a:xfrm>
            <a:off x="4779757" y="1644572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vFirewall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7DDC3496-8708-4C37-A2B6-F7192A6A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56" y="1820138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8585F3B-F543-4257-A267-023260C639FB}"/>
              </a:ext>
            </a:extLst>
          </p:cNvPr>
          <p:cNvSpPr/>
          <p:nvPr/>
        </p:nvSpPr>
        <p:spPr>
          <a:xfrm>
            <a:off x="6575973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826D38-CDF2-46D7-A445-88FC901ECBBC}"/>
              </a:ext>
            </a:extLst>
          </p:cNvPr>
          <p:cNvSpPr/>
          <p:nvPr/>
        </p:nvSpPr>
        <p:spPr>
          <a:xfrm>
            <a:off x="7235107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0FB9C3-6C64-40E4-89DC-3A9065A3614E}"/>
              </a:ext>
            </a:extLst>
          </p:cNvPr>
          <p:cNvSpPr/>
          <p:nvPr/>
        </p:nvSpPr>
        <p:spPr>
          <a:xfrm>
            <a:off x="7837083" y="1605976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533744-45F2-48AF-AEA7-6DBE0B33E8FB}"/>
              </a:ext>
            </a:extLst>
          </p:cNvPr>
          <p:cNvSpPr/>
          <p:nvPr/>
        </p:nvSpPr>
        <p:spPr>
          <a:xfrm>
            <a:off x="6583504" y="2193662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E6ABBD-E050-4D90-9753-EF4E8C6635D9}"/>
              </a:ext>
            </a:extLst>
          </p:cNvPr>
          <p:cNvSpPr/>
          <p:nvPr/>
        </p:nvSpPr>
        <p:spPr>
          <a:xfrm>
            <a:off x="7234980" y="22019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BE96A-499A-43F2-ACCF-BB4DDC9849C4}"/>
              </a:ext>
            </a:extLst>
          </p:cNvPr>
          <p:cNvSpPr/>
          <p:nvPr/>
        </p:nvSpPr>
        <p:spPr>
          <a:xfrm>
            <a:off x="7862643" y="21997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10" descr="Router Icon – Free Download, PNG and Vector">
            <a:extLst>
              <a:ext uri="{FF2B5EF4-FFF2-40B4-BE49-F238E27FC236}">
                <a16:creationId xmlns:a16="http://schemas.microsoft.com/office/drawing/2014/main" id="{38E89D4F-F128-4484-BCCE-0945A97F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27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10" descr="Router Icon – Free Download, PNG and Vector">
            <a:extLst>
              <a:ext uri="{FF2B5EF4-FFF2-40B4-BE49-F238E27FC236}">
                <a16:creationId xmlns:a16="http://schemas.microsoft.com/office/drawing/2014/main" id="{03A3CE0B-ABB9-43CC-8B9F-0604317D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23" y="1719996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Picture 10" descr="Router Icon – Free Download, PNG and Vector">
            <a:extLst>
              <a:ext uri="{FF2B5EF4-FFF2-40B4-BE49-F238E27FC236}">
                <a16:creationId xmlns:a16="http://schemas.microsoft.com/office/drawing/2014/main" id="{3839B782-3208-41E5-AE90-EE982661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55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5E117426-376E-439A-9C8B-B91C321D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97" y="2288939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353455B1-3740-49E3-928F-ACE7DD0E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30" y="2292476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7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DB36C69-79E7-43F1-B80A-085BBD55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36" y="2301133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7798D2-8FB4-42F2-92A2-356CE4677AFE}"/>
              </a:ext>
            </a:extLst>
          </p:cNvPr>
          <p:cNvSpPr/>
          <p:nvPr/>
        </p:nvSpPr>
        <p:spPr>
          <a:xfrm>
            <a:off x="3597866" y="2533504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Management &amp; Orchestration (MANO)</a:t>
            </a:r>
          </a:p>
        </p:txBody>
      </p:sp>
    </p:spTree>
    <p:extLst>
      <p:ext uri="{BB962C8B-B14F-4D97-AF65-F5344CB8AC3E}">
        <p14:creationId xmlns:p14="http://schemas.microsoft.com/office/powerpoint/2010/main" val="293989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Clouds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Access Network (RAN)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7" name="Freeform 278">
            <a:extLst>
              <a:ext uri="{FF2B5EF4-FFF2-40B4-BE49-F238E27FC236}">
                <a16:creationId xmlns:a16="http://schemas.microsoft.com/office/drawing/2014/main" id="{56D73A86-9247-4A13-B9CD-4C18EDFB1977}"/>
              </a:ext>
            </a:extLst>
          </p:cNvPr>
          <p:cNvSpPr>
            <a:spLocks/>
          </p:cNvSpPr>
          <p:nvPr/>
        </p:nvSpPr>
        <p:spPr bwMode="auto">
          <a:xfrm>
            <a:off x="3057373" y="2041072"/>
            <a:ext cx="1509886" cy="754022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597184" y="795445"/>
            <a:ext cx="1949631" cy="910066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33AD98D1-94ED-401A-83D1-493AFB0F2FA6}"/>
              </a:ext>
            </a:extLst>
          </p:cNvPr>
          <p:cNvSpPr>
            <a:spLocks/>
          </p:cNvSpPr>
          <p:nvPr/>
        </p:nvSpPr>
        <p:spPr bwMode="auto">
          <a:xfrm>
            <a:off x="4673478" y="1950364"/>
            <a:ext cx="2706030" cy="1062089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4E318C-38ED-49EB-A197-AC594E79EFAB}"/>
              </a:ext>
            </a:extLst>
          </p:cNvPr>
          <p:cNvSpPr txBox="1"/>
          <p:nvPr/>
        </p:nvSpPr>
        <p:spPr>
          <a:xfrm>
            <a:off x="3481051" y="2821981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Far Edge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CEE256-D912-471C-99F0-B2A5A30CB8CF}"/>
              </a:ext>
            </a:extLst>
          </p:cNvPr>
          <p:cNvSpPr txBox="1"/>
          <p:nvPr/>
        </p:nvSpPr>
        <p:spPr>
          <a:xfrm>
            <a:off x="5246224" y="921793"/>
            <a:ext cx="572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Edge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20CF-618D-4C54-BC40-23EB5F158255}"/>
              </a:ext>
            </a:extLst>
          </p:cNvPr>
          <p:cNvSpPr txBox="1"/>
          <p:nvPr/>
        </p:nvSpPr>
        <p:spPr>
          <a:xfrm>
            <a:off x="7093211" y="2932722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Cybersecurity Best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Continuous authentication and authorization, hardening network assets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407392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Segmentation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Create logical groups of assets to restrict communication flows.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Assess vendor’s security practices and run own validation, if necessary.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26558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Threat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Implement defensive security controls with continual monitoring by a funded SOC.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Visibility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visibility across all assets and continuously monitor security logs and behavior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Data Protection and 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Comply with data protection and privacy standards in line with government regulations and standards.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49305" y="240690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49" name="Freeform 650">
            <a:extLst>
              <a:ext uri="{FF2B5EF4-FFF2-40B4-BE49-F238E27FC236}">
                <a16:creationId xmlns:a16="http://schemas.microsoft.com/office/drawing/2014/main" id="{35AA6D65-6376-49AC-9D5E-9F955E4542F2}"/>
              </a:ext>
            </a:extLst>
          </p:cNvPr>
          <p:cNvSpPr>
            <a:spLocks noEditPoints="1"/>
          </p:cNvSpPr>
          <p:nvPr/>
        </p:nvSpPr>
        <p:spPr bwMode="auto">
          <a:xfrm>
            <a:off x="3978911" y="1467713"/>
            <a:ext cx="436562" cy="53657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911135" y="237255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70B19AF-1F48-4EE3-A99E-49C2CBE0D46B}"/>
              </a:ext>
            </a:extLst>
          </p:cNvPr>
          <p:cNvGrpSpPr/>
          <p:nvPr/>
        </p:nvGrpSpPr>
        <p:grpSpPr>
          <a:xfrm>
            <a:off x="3922757" y="3227875"/>
            <a:ext cx="487808" cy="488534"/>
            <a:chOff x="1625600" y="3460750"/>
            <a:chExt cx="555625" cy="555625"/>
          </a:xfrm>
          <a:solidFill>
            <a:schemeClr val="bg1"/>
          </a:solidFill>
        </p:grpSpPr>
        <p:sp>
          <p:nvSpPr>
            <p:cNvPr id="158" name="Freeform 364">
              <a:extLst>
                <a:ext uri="{FF2B5EF4-FFF2-40B4-BE49-F238E27FC236}">
                  <a16:creationId xmlns:a16="http://schemas.microsoft.com/office/drawing/2014/main" id="{A5CB28F4-165F-418A-BB43-10CE1AB67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5600" y="3460750"/>
              <a:ext cx="555625" cy="555625"/>
            </a:xfrm>
            <a:custGeom>
              <a:avLst/>
              <a:gdLst>
                <a:gd name="T0" fmla="*/ 1446 w 3500"/>
                <a:gd name="T1" fmla="*/ 145 h 3500"/>
                <a:gd name="T2" fmla="*/ 1070 w 3500"/>
                <a:gd name="T3" fmla="*/ 265 h 3500"/>
                <a:gd name="T4" fmla="*/ 740 w 3500"/>
                <a:gd name="T5" fmla="*/ 468 h 3500"/>
                <a:gd name="T6" fmla="*/ 468 w 3500"/>
                <a:gd name="T7" fmla="*/ 740 h 3500"/>
                <a:gd name="T8" fmla="*/ 265 w 3500"/>
                <a:gd name="T9" fmla="*/ 1070 h 3500"/>
                <a:gd name="T10" fmla="*/ 145 w 3500"/>
                <a:gd name="T11" fmla="*/ 1446 h 3500"/>
                <a:gd name="T12" fmla="*/ 120 w 3500"/>
                <a:gd name="T13" fmla="*/ 1853 h 3500"/>
                <a:gd name="T14" fmla="*/ 194 w 3500"/>
                <a:gd name="T15" fmla="*/ 2247 h 3500"/>
                <a:gd name="T16" fmla="*/ 356 w 3500"/>
                <a:gd name="T17" fmla="*/ 2602 h 3500"/>
                <a:gd name="T18" fmla="*/ 596 w 3500"/>
                <a:gd name="T19" fmla="*/ 2904 h 3500"/>
                <a:gd name="T20" fmla="*/ 898 w 3500"/>
                <a:gd name="T21" fmla="*/ 3144 h 3500"/>
                <a:gd name="T22" fmla="*/ 1253 w 3500"/>
                <a:gd name="T23" fmla="*/ 3306 h 3500"/>
                <a:gd name="T24" fmla="*/ 1647 w 3500"/>
                <a:gd name="T25" fmla="*/ 3380 h 3500"/>
                <a:gd name="T26" fmla="*/ 2054 w 3500"/>
                <a:gd name="T27" fmla="*/ 3355 h 3500"/>
                <a:gd name="T28" fmla="*/ 2430 w 3500"/>
                <a:gd name="T29" fmla="*/ 3235 h 3500"/>
                <a:gd name="T30" fmla="*/ 2760 w 3500"/>
                <a:gd name="T31" fmla="*/ 3032 h 3500"/>
                <a:gd name="T32" fmla="*/ 3032 w 3500"/>
                <a:gd name="T33" fmla="*/ 2760 h 3500"/>
                <a:gd name="T34" fmla="*/ 3235 w 3500"/>
                <a:gd name="T35" fmla="*/ 2430 h 3500"/>
                <a:gd name="T36" fmla="*/ 3355 w 3500"/>
                <a:gd name="T37" fmla="*/ 2054 h 3500"/>
                <a:gd name="T38" fmla="*/ 3380 w 3500"/>
                <a:gd name="T39" fmla="*/ 1647 h 3500"/>
                <a:gd name="T40" fmla="*/ 3306 w 3500"/>
                <a:gd name="T41" fmla="*/ 1253 h 3500"/>
                <a:gd name="T42" fmla="*/ 3144 w 3500"/>
                <a:gd name="T43" fmla="*/ 898 h 3500"/>
                <a:gd name="T44" fmla="*/ 2904 w 3500"/>
                <a:gd name="T45" fmla="*/ 596 h 3500"/>
                <a:gd name="T46" fmla="*/ 2602 w 3500"/>
                <a:gd name="T47" fmla="*/ 356 h 3500"/>
                <a:gd name="T48" fmla="*/ 2247 w 3500"/>
                <a:gd name="T49" fmla="*/ 194 h 3500"/>
                <a:gd name="T50" fmla="*/ 1853 w 3500"/>
                <a:gd name="T51" fmla="*/ 120 h 3500"/>
                <a:gd name="T52" fmla="*/ 1961 w 3500"/>
                <a:gd name="T53" fmla="*/ 13 h 3500"/>
                <a:gd name="T54" fmla="*/ 2360 w 3500"/>
                <a:gd name="T55" fmla="*/ 109 h 3500"/>
                <a:gd name="T56" fmla="*/ 2717 w 3500"/>
                <a:gd name="T57" fmla="*/ 293 h 3500"/>
                <a:gd name="T58" fmla="*/ 3022 w 3500"/>
                <a:gd name="T59" fmla="*/ 548 h 3500"/>
                <a:gd name="T60" fmla="*/ 3260 w 3500"/>
                <a:gd name="T61" fmla="*/ 868 h 3500"/>
                <a:gd name="T62" fmla="*/ 3423 w 3500"/>
                <a:gd name="T63" fmla="*/ 1237 h 3500"/>
                <a:gd name="T64" fmla="*/ 3497 w 3500"/>
                <a:gd name="T65" fmla="*/ 1644 h 3500"/>
                <a:gd name="T66" fmla="*/ 3471 w 3500"/>
                <a:gd name="T67" fmla="*/ 2064 h 3500"/>
                <a:gd name="T68" fmla="*/ 3353 w 3500"/>
                <a:gd name="T69" fmla="*/ 2453 h 3500"/>
                <a:gd name="T70" fmla="*/ 3150 w 3500"/>
                <a:gd name="T71" fmla="*/ 2799 h 3500"/>
                <a:gd name="T72" fmla="*/ 2876 w 3500"/>
                <a:gd name="T73" fmla="*/ 3087 h 3500"/>
                <a:gd name="T74" fmla="*/ 2544 w 3500"/>
                <a:gd name="T75" fmla="*/ 3309 h 3500"/>
                <a:gd name="T76" fmla="*/ 2165 w 3500"/>
                <a:gd name="T77" fmla="*/ 3450 h 3500"/>
                <a:gd name="T78" fmla="*/ 1750 w 3500"/>
                <a:gd name="T79" fmla="*/ 3500 h 3500"/>
                <a:gd name="T80" fmla="*/ 1335 w 3500"/>
                <a:gd name="T81" fmla="*/ 3450 h 3500"/>
                <a:gd name="T82" fmla="*/ 956 w 3500"/>
                <a:gd name="T83" fmla="*/ 3309 h 3500"/>
                <a:gd name="T84" fmla="*/ 624 w 3500"/>
                <a:gd name="T85" fmla="*/ 3087 h 3500"/>
                <a:gd name="T86" fmla="*/ 350 w 3500"/>
                <a:gd name="T87" fmla="*/ 2799 h 3500"/>
                <a:gd name="T88" fmla="*/ 147 w 3500"/>
                <a:gd name="T89" fmla="*/ 2453 h 3500"/>
                <a:gd name="T90" fmla="*/ 29 w 3500"/>
                <a:gd name="T91" fmla="*/ 2064 h 3500"/>
                <a:gd name="T92" fmla="*/ 3 w 3500"/>
                <a:gd name="T93" fmla="*/ 1644 h 3500"/>
                <a:gd name="T94" fmla="*/ 77 w 3500"/>
                <a:gd name="T95" fmla="*/ 1237 h 3500"/>
                <a:gd name="T96" fmla="*/ 240 w 3500"/>
                <a:gd name="T97" fmla="*/ 868 h 3500"/>
                <a:gd name="T98" fmla="*/ 478 w 3500"/>
                <a:gd name="T99" fmla="*/ 548 h 3500"/>
                <a:gd name="T100" fmla="*/ 783 w 3500"/>
                <a:gd name="T101" fmla="*/ 293 h 3500"/>
                <a:gd name="T102" fmla="*/ 1140 w 3500"/>
                <a:gd name="T103" fmla="*/ 109 h 3500"/>
                <a:gd name="T104" fmla="*/ 1539 w 3500"/>
                <a:gd name="T105" fmla="*/ 1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500">
                  <a:moveTo>
                    <a:pt x="1750" y="117"/>
                  </a:moveTo>
                  <a:lnTo>
                    <a:pt x="1647" y="120"/>
                  </a:lnTo>
                  <a:lnTo>
                    <a:pt x="1545" y="129"/>
                  </a:lnTo>
                  <a:lnTo>
                    <a:pt x="1446" y="145"/>
                  </a:lnTo>
                  <a:lnTo>
                    <a:pt x="1348" y="167"/>
                  </a:lnTo>
                  <a:lnTo>
                    <a:pt x="1253" y="194"/>
                  </a:lnTo>
                  <a:lnTo>
                    <a:pt x="1160" y="227"/>
                  </a:lnTo>
                  <a:lnTo>
                    <a:pt x="1070" y="265"/>
                  </a:lnTo>
                  <a:lnTo>
                    <a:pt x="983" y="309"/>
                  </a:lnTo>
                  <a:lnTo>
                    <a:pt x="898" y="356"/>
                  </a:lnTo>
                  <a:lnTo>
                    <a:pt x="818" y="409"/>
                  </a:lnTo>
                  <a:lnTo>
                    <a:pt x="740" y="468"/>
                  </a:lnTo>
                  <a:lnTo>
                    <a:pt x="666" y="529"/>
                  </a:lnTo>
                  <a:lnTo>
                    <a:pt x="596" y="596"/>
                  </a:lnTo>
                  <a:lnTo>
                    <a:pt x="529" y="666"/>
                  </a:lnTo>
                  <a:lnTo>
                    <a:pt x="468" y="740"/>
                  </a:lnTo>
                  <a:lnTo>
                    <a:pt x="409" y="818"/>
                  </a:lnTo>
                  <a:lnTo>
                    <a:pt x="356" y="898"/>
                  </a:lnTo>
                  <a:lnTo>
                    <a:pt x="309" y="983"/>
                  </a:lnTo>
                  <a:lnTo>
                    <a:pt x="265" y="1070"/>
                  </a:lnTo>
                  <a:lnTo>
                    <a:pt x="227" y="1160"/>
                  </a:lnTo>
                  <a:lnTo>
                    <a:pt x="194" y="1253"/>
                  </a:lnTo>
                  <a:lnTo>
                    <a:pt x="167" y="1348"/>
                  </a:lnTo>
                  <a:lnTo>
                    <a:pt x="145" y="1446"/>
                  </a:lnTo>
                  <a:lnTo>
                    <a:pt x="129" y="1545"/>
                  </a:lnTo>
                  <a:lnTo>
                    <a:pt x="120" y="1647"/>
                  </a:lnTo>
                  <a:lnTo>
                    <a:pt x="117" y="1750"/>
                  </a:lnTo>
                  <a:lnTo>
                    <a:pt x="120" y="1853"/>
                  </a:lnTo>
                  <a:lnTo>
                    <a:pt x="129" y="1955"/>
                  </a:lnTo>
                  <a:lnTo>
                    <a:pt x="145" y="2054"/>
                  </a:lnTo>
                  <a:lnTo>
                    <a:pt x="167" y="2152"/>
                  </a:lnTo>
                  <a:lnTo>
                    <a:pt x="194" y="2247"/>
                  </a:lnTo>
                  <a:lnTo>
                    <a:pt x="227" y="2340"/>
                  </a:lnTo>
                  <a:lnTo>
                    <a:pt x="265" y="2430"/>
                  </a:lnTo>
                  <a:lnTo>
                    <a:pt x="309" y="2517"/>
                  </a:lnTo>
                  <a:lnTo>
                    <a:pt x="356" y="2602"/>
                  </a:lnTo>
                  <a:lnTo>
                    <a:pt x="409" y="2682"/>
                  </a:lnTo>
                  <a:lnTo>
                    <a:pt x="468" y="2760"/>
                  </a:lnTo>
                  <a:lnTo>
                    <a:pt x="529" y="2834"/>
                  </a:lnTo>
                  <a:lnTo>
                    <a:pt x="596" y="2904"/>
                  </a:lnTo>
                  <a:lnTo>
                    <a:pt x="666" y="2971"/>
                  </a:lnTo>
                  <a:lnTo>
                    <a:pt x="740" y="3032"/>
                  </a:lnTo>
                  <a:lnTo>
                    <a:pt x="818" y="3091"/>
                  </a:lnTo>
                  <a:lnTo>
                    <a:pt x="898" y="3144"/>
                  </a:lnTo>
                  <a:lnTo>
                    <a:pt x="983" y="3191"/>
                  </a:lnTo>
                  <a:lnTo>
                    <a:pt x="1070" y="3235"/>
                  </a:lnTo>
                  <a:lnTo>
                    <a:pt x="1160" y="3273"/>
                  </a:lnTo>
                  <a:lnTo>
                    <a:pt x="1253" y="3306"/>
                  </a:lnTo>
                  <a:lnTo>
                    <a:pt x="1348" y="3333"/>
                  </a:lnTo>
                  <a:lnTo>
                    <a:pt x="1446" y="3355"/>
                  </a:lnTo>
                  <a:lnTo>
                    <a:pt x="1545" y="3371"/>
                  </a:lnTo>
                  <a:lnTo>
                    <a:pt x="1647" y="3380"/>
                  </a:lnTo>
                  <a:lnTo>
                    <a:pt x="1750" y="3383"/>
                  </a:lnTo>
                  <a:lnTo>
                    <a:pt x="1853" y="3380"/>
                  </a:lnTo>
                  <a:lnTo>
                    <a:pt x="1955" y="3371"/>
                  </a:lnTo>
                  <a:lnTo>
                    <a:pt x="2054" y="3355"/>
                  </a:lnTo>
                  <a:lnTo>
                    <a:pt x="2152" y="3333"/>
                  </a:lnTo>
                  <a:lnTo>
                    <a:pt x="2247" y="3306"/>
                  </a:lnTo>
                  <a:lnTo>
                    <a:pt x="2340" y="3273"/>
                  </a:lnTo>
                  <a:lnTo>
                    <a:pt x="2430" y="3235"/>
                  </a:lnTo>
                  <a:lnTo>
                    <a:pt x="2517" y="3191"/>
                  </a:lnTo>
                  <a:lnTo>
                    <a:pt x="2602" y="3144"/>
                  </a:lnTo>
                  <a:lnTo>
                    <a:pt x="2682" y="3091"/>
                  </a:lnTo>
                  <a:lnTo>
                    <a:pt x="2760" y="3032"/>
                  </a:lnTo>
                  <a:lnTo>
                    <a:pt x="2834" y="2971"/>
                  </a:lnTo>
                  <a:lnTo>
                    <a:pt x="2904" y="2904"/>
                  </a:lnTo>
                  <a:lnTo>
                    <a:pt x="2971" y="2834"/>
                  </a:lnTo>
                  <a:lnTo>
                    <a:pt x="3032" y="2760"/>
                  </a:lnTo>
                  <a:lnTo>
                    <a:pt x="3091" y="2682"/>
                  </a:lnTo>
                  <a:lnTo>
                    <a:pt x="3144" y="2602"/>
                  </a:lnTo>
                  <a:lnTo>
                    <a:pt x="3191" y="2517"/>
                  </a:lnTo>
                  <a:lnTo>
                    <a:pt x="3235" y="2430"/>
                  </a:lnTo>
                  <a:lnTo>
                    <a:pt x="3273" y="2340"/>
                  </a:lnTo>
                  <a:lnTo>
                    <a:pt x="3306" y="2247"/>
                  </a:lnTo>
                  <a:lnTo>
                    <a:pt x="3333" y="2152"/>
                  </a:lnTo>
                  <a:lnTo>
                    <a:pt x="3355" y="2054"/>
                  </a:lnTo>
                  <a:lnTo>
                    <a:pt x="3371" y="1955"/>
                  </a:lnTo>
                  <a:lnTo>
                    <a:pt x="3380" y="1853"/>
                  </a:lnTo>
                  <a:lnTo>
                    <a:pt x="3383" y="1750"/>
                  </a:lnTo>
                  <a:lnTo>
                    <a:pt x="3380" y="1647"/>
                  </a:lnTo>
                  <a:lnTo>
                    <a:pt x="3371" y="1545"/>
                  </a:lnTo>
                  <a:lnTo>
                    <a:pt x="3355" y="1446"/>
                  </a:lnTo>
                  <a:lnTo>
                    <a:pt x="3333" y="1348"/>
                  </a:lnTo>
                  <a:lnTo>
                    <a:pt x="3306" y="1253"/>
                  </a:lnTo>
                  <a:lnTo>
                    <a:pt x="3273" y="1160"/>
                  </a:lnTo>
                  <a:lnTo>
                    <a:pt x="3235" y="1070"/>
                  </a:lnTo>
                  <a:lnTo>
                    <a:pt x="3191" y="983"/>
                  </a:lnTo>
                  <a:lnTo>
                    <a:pt x="3144" y="898"/>
                  </a:lnTo>
                  <a:lnTo>
                    <a:pt x="3091" y="818"/>
                  </a:lnTo>
                  <a:lnTo>
                    <a:pt x="3032" y="740"/>
                  </a:lnTo>
                  <a:lnTo>
                    <a:pt x="2971" y="666"/>
                  </a:lnTo>
                  <a:lnTo>
                    <a:pt x="2904" y="596"/>
                  </a:lnTo>
                  <a:lnTo>
                    <a:pt x="2834" y="529"/>
                  </a:lnTo>
                  <a:lnTo>
                    <a:pt x="2760" y="468"/>
                  </a:lnTo>
                  <a:lnTo>
                    <a:pt x="2682" y="409"/>
                  </a:lnTo>
                  <a:lnTo>
                    <a:pt x="2602" y="356"/>
                  </a:lnTo>
                  <a:lnTo>
                    <a:pt x="2517" y="309"/>
                  </a:lnTo>
                  <a:lnTo>
                    <a:pt x="2430" y="265"/>
                  </a:lnTo>
                  <a:lnTo>
                    <a:pt x="2340" y="227"/>
                  </a:lnTo>
                  <a:lnTo>
                    <a:pt x="2247" y="194"/>
                  </a:lnTo>
                  <a:lnTo>
                    <a:pt x="2152" y="167"/>
                  </a:lnTo>
                  <a:lnTo>
                    <a:pt x="2054" y="145"/>
                  </a:lnTo>
                  <a:lnTo>
                    <a:pt x="1955" y="129"/>
                  </a:lnTo>
                  <a:lnTo>
                    <a:pt x="1853" y="120"/>
                  </a:lnTo>
                  <a:lnTo>
                    <a:pt x="1750" y="117"/>
                  </a:lnTo>
                  <a:close/>
                  <a:moveTo>
                    <a:pt x="1750" y="0"/>
                  </a:moveTo>
                  <a:lnTo>
                    <a:pt x="1856" y="3"/>
                  </a:lnTo>
                  <a:lnTo>
                    <a:pt x="1961" y="13"/>
                  </a:lnTo>
                  <a:lnTo>
                    <a:pt x="2064" y="29"/>
                  </a:lnTo>
                  <a:lnTo>
                    <a:pt x="2165" y="50"/>
                  </a:lnTo>
                  <a:lnTo>
                    <a:pt x="2263" y="77"/>
                  </a:lnTo>
                  <a:lnTo>
                    <a:pt x="2360" y="109"/>
                  </a:lnTo>
                  <a:lnTo>
                    <a:pt x="2453" y="147"/>
                  </a:lnTo>
                  <a:lnTo>
                    <a:pt x="2544" y="191"/>
                  </a:lnTo>
                  <a:lnTo>
                    <a:pt x="2632" y="240"/>
                  </a:lnTo>
                  <a:lnTo>
                    <a:pt x="2717" y="293"/>
                  </a:lnTo>
                  <a:lnTo>
                    <a:pt x="2799" y="350"/>
                  </a:lnTo>
                  <a:lnTo>
                    <a:pt x="2876" y="413"/>
                  </a:lnTo>
                  <a:lnTo>
                    <a:pt x="2952" y="478"/>
                  </a:lnTo>
                  <a:lnTo>
                    <a:pt x="3022" y="548"/>
                  </a:lnTo>
                  <a:lnTo>
                    <a:pt x="3087" y="624"/>
                  </a:lnTo>
                  <a:lnTo>
                    <a:pt x="3150" y="701"/>
                  </a:lnTo>
                  <a:lnTo>
                    <a:pt x="3207" y="783"/>
                  </a:lnTo>
                  <a:lnTo>
                    <a:pt x="3260" y="868"/>
                  </a:lnTo>
                  <a:lnTo>
                    <a:pt x="3309" y="956"/>
                  </a:lnTo>
                  <a:lnTo>
                    <a:pt x="3353" y="1047"/>
                  </a:lnTo>
                  <a:lnTo>
                    <a:pt x="3391" y="1140"/>
                  </a:lnTo>
                  <a:lnTo>
                    <a:pt x="3423" y="1237"/>
                  </a:lnTo>
                  <a:lnTo>
                    <a:pt x="3450" y="1335"/>
                  </a:lnTo>
                  <a:lnTo>
                    <a:pt x="3471" y="1436"/>
                  </a:lnTo>
                  <a:lnTo>
                    <a:pt x="3487" y="1539"/>
                  </a:lnTo>
                  <a:lnTo>
                    <a:pt x="3497" y="1644"/>
                  </a:lnTo>
                  <a:lnTo>
                    <a:pt x="3500" y="1750"/>
                  </a:lnTo>
                  <a:lnTo>
                    <a:pt x="3497" y="1856"/>
                  </a:lnTo>
                  <a:lnTo>
                    <a:pt x="3487" y="1961"/>
                  </a:lnTo>
                  <a:lnTo>
                    <a:pt x="3471" y="2064"/>
                  </a:lnTo>
                  <a:lnTo>
                    <a:pt x="3450" y="2165"/>
                  </a:lnTo>
                  <a:lnTo>
                    <a:pt x="3423" y="2263"/>
                  </a:lnTo>
                  <a:lnTo>
                    <a:pt x="3391" y="2360"/>
                  </a:lnTo>
                  <a:lnTo>
                    <a:pt x="3353" y="2453"/>
                  </a:lnTo>
                  <a:lnTo>
                    <a:pt x="3309" y="2544"/>
                  </a:lnTo>
                  <a:lnTo>
                    <a:pt x="3260" y="2632"/>
                  </a:lnTo>
                  <a:lnTo>
                    <a:pt x="3207" y="2717"/>
                  </a:lnTo>
                  <a:lnTo>
                    <a:pt x="3150" y="2799"/>
                  </a:lnTo>
                  <a:lnTo>
                    <a:pt x="3087" y="2876"/>
                  </a:lnTo>
                  <a:lnTo>
                    <a:pt x="3022" y="2952"/>
                  </a:lnTo>
                  <a:lnTo>
                    <a:pt x="2952" y="3022"/>
                  </a:lnTo>
                  <a:lnTo>
                    <a:pt x="2876" y="3087"/>
                  </a:lnTo>
                  <a:lnTo>
                    <a:pt x="2799" y="3150"/>
                  </a:lnTo>
                  <a:lnTo>
                    <a:pt x="2717" y="3207"/>
                  </a:lnTo>
                  <a:lnTo>
                    <a:pt x="2632" y="3260"/>
                  </a:lnTo>
                  <a:lnTo>
                    <a:pt x="2544" y="3309"/>
                  </a:lnTo>
                  <a:lnTo>
                    <a:pt x="2453" y="3353"/>
                  </a:lnTo>
                  <a:lnTo>
                    <a:pt x="2360" y="3391"/>
                  </a:lnTo>
                  <a:lnTo>
                    <a:pt x="2263" y="3423"/>
                  </a:lnTo>
                  <a:lnTo>
                    <a:pt x="2165" y="3450"/>
                  </a:lnTo>
                  <a:lnTo>
                    <a:pt x="2064" y="3471"/>
                  </a:lnTo>
                  <a:lnTo>
                    <a:pt x="1961" y="3487"/>
                  </a:lnTo>
                  <a:lnTo>
                    <a:pt x="1856" y="3497"/>
                  </a:lnTo>
                  <a:lnTo>
                    <a:pt x="1750" y="3500"/>
                  </a:lnTo>
                  <a:lnTo>
                    <a:pt x="1644" y="3497"/>
                  </a:lnTo>
                  <a:lnTo>
                    <a:pt x="1539" y="3487"/>
                  </a:lnTo>
                  <a:lnTo>
                    <a:pt x="1436" y="3471"/>
                  </a:lnTo>
                  <a:lnTo>
                    <a:pt x="1335" y="3450"/>
                  </a:lnTo>
                  <a:lnTo>
                    <a:pt x="1237" y="3423"/>
                  </a:lnTo>
                  <a:lnTo>
                    <a:pt x="1140" y="3391"/>
                  </a:lnTo>
                  <a:lnTo>
                    <a:pt x="1047" y="3353"/>
                  </a:lnTo>
                  <a:lnTo>
                    <a:pt x="956" y="3309"/>
                  </a:lnTo>
                  <a:lnTo>
                    <a:pt x="868" y="3260"/>
                  </a:lnTo>
                  <a:lnTo>
                    <a:pt x="783" y="3207"/>
                  </a:lnTo>
                  <a:lnTo>
                    <a:pt x="701" y="3150"/>
                  </a:lnTo>
                  <a:lnTo>
                    <a:pt x="624" y="3087"/>
                  </a:lnTo>
                  <a:lnTo>
                    <a:pt x="548" y="3022"/>
                  </a:lnTo>
                  <a:lnTo>
                    <a:pt x="478" y="2952"/>
                  </a:lnTo>
                  <a:lnTo>
                    <a:pt x="413" y="2876"/>
                  </a:lnTo>
                  <a:lnTo>
                    <a:pt x="350" y="2799"/>
                  </a:lnTo>
                  <a:lnTo>
                    <a:pt x="293" y="2717"/>
                  </a:lnTo>
                  <a:lnTo>
                    <a:pt x="240" y="2632"/>
                  </a:lnTo>
                  <a:lnTo>
                    <a:pt x="191" y="2544"/>
                  </a:lnTo>
                  <a:lnTo>
                    <a:pt x="147" y="2453"/>
                  </a:lnTo>
                  <a:lnTo>
                    <a:pt x="109" y="2360"/>
                  </a:lnTo>
                  <a:lnTo>
                    <a:pt x="77" y="2263"/>
                  </a:lnTo>
                  <a:lnTo>
                    <a:pt x="50" y="2165"/>
                  </a:lnTo>
                  <a:lnTo>
                    <a:pt x="29" y="2064"/>
                  </a:lnTo>
                  <a:lnTo>
                    <a:pt x="13" y="1961"/>
                  </a:lnTo>
                  <a:lnTo>
                    <a:pt x="3" y="1856"/>
                  </a:lnTo>
                  <a:lnTo>
                    <a:pt x="0" y="1750"/>
                  </a:lnTo>
                  <a:lnTo>
                    <a:pt x="3" y="1644"/>
                  </a:lnTo>
                  <a:lnTo>
                    <a:pt x="13" y="1539"/>
                  </a:lnTo>
                  <a:lnTo>
                    <a:pt x="29" y="1436"/>
                  </a:lnTo>
                  <a:lnTo>
                    <a:pt x="50" y="1335"/>
                  </a:lnTo>
                  <a:lnTo>
                    <a:pt x="77" y="1237"/>
                  </a:lnTo>
                  <a:lnTo>
                    <a:pt x="109" y="1140"/>
                  </a:lnTo>
                  <a:lnTo>
                    <a:pt x="147" y="1047"/>
                  </a:lnTo>
                  <a:lnTo>
                    <a:pt x="191" y="956"/>
                  </a:lnTo>
                  <a:lnTo>
                    <a:pt x="240" y="868"/>
                  </a:lnTo>
                  <a:lnTo>
                    <a:pt x="293" y="783"/>
                  </a:lnTo>
                  <a:lnTo>
                    <a:pt x="350" y="701"/>
                  </a:lnTo>
                  <a:lnTo>
                    <a:pt x="413" y="624"/>
                  </a:lnTo>
                  <a:lnTo>
                    <a:pt x="478" y="548"/>
                  </a:lnTo>
                  <a:lnTo>
                    <a:pt x="548" y="478"/>
                  </a:lnTo>
                  <a:lnTo>
                    <a:pt x="624" y="413"/>
                  </a:lnTo>
                  <a:lnTo>
                    <a:pt x="701" y="350"/>
                  </a:lnTo>
                  <a:lnTo>
                    <a:pt x="783" y="293"/>
                  </a:lnTo>
                  <a:lnTo>
                    <a:pt x="868" y="240"/>
                  </a:lnTo>
                  <a:lnTo>
                    <a:pt x="956" y="191"/>
                  </a:lnTo>
                  <a:lnTo>
                    <a:pt x="1047" y="147"/>
                  </a:lnTo>
                  <a:lnTo>
                    <a:pt x="1140" y="109"/>
                  </a:lnTo>
                  <a:lnTo>
                    <a:pt x="1237" y="77"/>
                  </a:lnTo>
                  <a:lnTo>
                    <a:pt x="1335" y="50"/>
                  </a:lnTo>
                  <a:lnTo>
                    <a:pt x="1436" y="29"/>
                  </a:lnTo>
                  <a:lnTo>
                    <a:pt x="1539" y="13"/>
                  </a:lnTo>
                  <a:lnTo>
                    <a:pt x="1644" y="3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9" name="Freeform 365">
              <a:extLst>
                <a:ext uri="{FF2B5EF4-FFF2-40B4-BE49-F238E27FC236}">
                  <a16:creationId xmlns:a16="http://schemas.microsoft.com/office/drawing/2014/main" id="{6A9111D8-E3F4-4581-9497-078523897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7675" y="3535363"/>
              <a:ext cx="325438" cy="388938"/>
            </a:xfrm>
            <a:custGeom>
              <a:avLst/>
              <a:gdLst>
                <a:gd name="T0" fmla="*/ 1554 w 2042"/>
                <a:gd name="T1" fmla="*/ 1911 h 2450"/>
                <a:gd name="T2" fmla="*/ 1462 w 2042"/>
                <a:gd name="T3" fmla="*/ 2061 h 2450"/>
                <a:gd name="T4" fmla="*/ 1503 w 2042"/>
                <a:gd name="T5" fmla="*/ 2238 h 2450"/>
                <a:gd name="T6" fmla="*/ 1654 w 2042"/>
                <a:gd name="T7" fmla="*/ 2330 h 2450"/>
                <a:gd name="T8" fmla="*/ 1830 w 2042"/>
                <a:gd name="T9" fmla="*/ 2287 h 2450"/>
                <a:gd name="T10" fmla="*/ 1922 w 2042"/>
                <a:gd name="T11" fmla="*/ 2138 h 2450"/>
                <a:gd name="T12" fmla="*/ 1880 w 2042"/>
                <a:gd name="T13" fmla="*/ 1962 h 2450"/>
                <a:gd name="T14" fmla="*/ 1730 w 2042"/>
                <a:gd name="T15" fmla="*/ 1870 h 2450"/>
                <a:gd name="T16" fmla="*/ 243 w 2042"/>
                <a:gd name="T17" fmla="*/ 1018 h 2450"/>
                <a:gd name="T18" fmla="*/ 129 w 2042"/>
                <a:gd name="T19" fmla="*/ 1150 h 2450"/>
                <a:gd name="T20" fmla="*/ 144 w 2042"/>
                <a:gd name="T21" fmla="*/ 1332 h 2450"/>
                <a:gd name="T22" fmla="*/ 277 w 2042"/>
                <a:gd name="T23" fmla="*/ 1446 h 2450"/>
                <a:gd name="T24" fmla="*/ 457 w 2042"/>
                <a:gd name="T25" fmla="*/ 1431 h 2450"/>
                <a:gd name="T26" fmla="*/ 572 w 2042"/>
                <a:gd name="T27" fmla="*/ 1298 h 2450"/>
                <a:gd name="T28" fmla="*/ 557 w 2042"/>
                <a:gd name="T29" fmla="*/ 1118 h 2450"/>
                <a:gd name="T30" fmla="*/ 425 w 2042"/>
                <a:gd name="T31" fmla="*/ 1003 h 2450"/>
                <a:gd name="T32" fmla="*/ 1618 w 2042"/>
                <a:gd name="T33" fmla="*/ 128 h 2450"/>
                <a:gd name="T34" fmla="*/ 1485 w 2042"/>
                <a:gd name="T35" fmla="*/ 243 h 2450"/>
                <a:gd name="T36" fmla="*/ 1470 w 2042"/>
                <a:gd name="T37" fmla="*/ 423 h 2450"/>
                <a:gd name="T38" fmla="*/ 1585 w 2042"/>
                <a:gd name="T39" fmla="*/ 556 h 2450"/>
                <a:gd name="T40" fmla="*/ 1765 w 2042"/>
                <a:gd name="T41" fmla="*/ 571 h 2450"/>
                <a:gd name="T42" fmla="*/ 1899 w 2042"/>
                <a:gd name="T43" fmla="*/ 457 h 2450"/>
                <a:gd name="T44" fmla="*/ 1914 w 2042"/>
                <a:gd name="T45" fmla="*/ 275 h 2450"/>
                <a:gd name="T46" fmla="*/ 1799 w 2042"/>
                <a:gd name="T47" fmla="*/ 143 h 2450"/>
                <a:gd name="T48" fmla="*/ 1740 w 2042"/>
                <a:gd name="T49" fmla="*/ 3 h 2450"/>
                <a:gd name="T50" fmla="*/ 1939 w 2042"/>
                <a:gd name="T51" fmla="*/ 103 h 2450"/>
                <a:gd name="T52" fmla="*/ 2039 w 2042"/>
                <a:gd name="T53" fmla="*/ 302 h 2450"/>
                <a:gd name="T54" fmla="*/ 1994 w 2042"/>
                <a:gd name="T55" fmla="*/ 526 h 2450"/>
                <a:gd name="T56" fmla="*/ 1828 w 2042"/>
                <a:gd name="T57" fmla="*/ 672 h 2450"/>
                <a:gd name="T58" fmla="*/ 1601 w 2042"/>
                <a:gd name="T59" fmla="*/ 688 h 2450"/>
                <a:gd name="T60" fmla="*/ 1419 w 2042"/>
                <a:gd name="T61" fmla="*/ 569 h 2450"/>
                <a:gd name="T62" fmla="*/ 640 w 2042"/>
                <a:gd name="T63" fmla="*/ 1030 h 2450"/>
                <a:gd name="T64" fmla="*/ 700 w 2042"/>
                <a:gd name="T65" fmla="*/ 1225 h 2450"/>
                <a:gd name="T66" fmla="*/ 640 w 2042"/>
                <a:gd name="T67" fmla="*/ 1420 h 2450"/>
                <a:gd name="T68" fmla="*/ 1419 w 2042"/>
                <a:gd name="T69" fmla="*/ 1880 h 2450"/>
                <a:gd name="T70" fmla="*/ 1601 w 2042"/>
                <a:gd name="T71" fmla="*/ 1761 h 2450"/>
                <a:gd name="T72" fmla="*/ 1828 w 2042"/>
                <a:gd name="T73" fmla="*/ 1777 h 2450"/>
                <a:gd name="T74" fmla="*/ 1994 w 2042"/>
                <a:gd name="T75" fmla="*/ 1924 h 2450"/>
                <a:gd name="T76" fmla="*/ 2039 w 2042"/>
                <a:gd name="T77" fmla="*/ 2147 h 2450"/>
                <a:gd name="T78" fmla="*/ 1939 w 2042"/>
                <a:gd name="T79" fmla="*/ 2347 h 2450"/>
                <a:gd name="T80" fmla="*/ 1740 w 2042"/>
                <a:gd name="T81" fmla="*/ 2446 h 2450"/>
                <a:gd name="T82" fmla="*/ 1524 w 2042"/>
                <a:gd name="T83" fmla="*/ 2406 h 2450"/>
                <a:gd name="T84" fmla="*/ 1379 w 2042"/>
                <a:gd name="T85" fmla="*/ 2256 h 2450"/>
                <a:gd name="T86" fmla="*/ 483 w 2042"/>
                <a:gd name="T87" fmla="*/ 1548 h 2450"/>
                <a:gd name="T88" fmla="*/ 257 w 2042"/>
                <a:gd name="T89" fmla="*/ 1562 h 2450"/>
                <a:gd name="T90" fmla="*/ 74 w 2042"/>
                <a:gd name="T91" fmla="*/ 1439 h 2450"/>
                <a:gd name="T92" fmla="*/ 0 w 2042"/>
                <a:gd name="T93" fmla="*/ 1225 h 2450"/>
                <a:gd name="T94" fmla="*/ 74 w 2042"/>
                <a:gd name="T95" fmla="*/ 1010 h 2450"/>
                <a:gd name="T96" fmla="*/ 257 w 2042"/>
                <a:gd name="T97" fmla="*/ 887 h 2450"/>
                <a:gd name="T98" fmla="*/ 483 w 2042"/>
                <a:gd name="T99" fmla="*/ 901 h 2450"/>
                <a:gd name="T100" fmla="*/ 1379 w 2042"/>
                <a:gd name="T101" fmla="*/ 194 h 2450"/>
                <a:gd name="T102" fmla="*/ 1524 w 2042"/>
                <a:gd name="T103" fmla="*/ 42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2" h="2450">
                  <a:moveTo>
                    <a:pt x="1692" y="1866"/>
                  </a:moveTo>
                  <a:lnTo>
                    <a:pt x="1654" y="1870"/>
                  </a:lnTo>
                  <a:lnTo>
                    <a:pt x="1618" y="1878"/>
                  </a:lnTo>
                  <a:lnTo>
                    <a:pt x="1585" y="1893"/>
                  </a:lnTo>
                  <a:lnTo>
                    <a:pt x="1554" y="1911"/>
                  </a:lnTo>
                  <a:lnTo>
                    <a:pt x="1527" y="1934"/>
                  </a:lnTo>
                  <a:lnTo>
                    <a:pt x="1503" y="1962"/>
                  </a:lnTo>
                  <a:lnTo>
                    <a:pt x="1485" y="1993"/>
                  </a:lnTo>
                  <a:lnTo>
                    <a:pt x="1470" y="2025"/>
                  </a:lnTo>
                  <a:lnTo>
                    <a:pt x="1462" y="2061"/>
                  </a:lnTo>
                  <a:lnTo>
                    <a:pt x="1459" y="2100"/>
                  </a:lnTo>
                  <a:lnTo>
                    <a:pt x="1462" y="2138"/>
                  </a:lnTo>
                  <a:lnTo>
                    <a:pt x="1470" y="2173"/>
                  </a:lnTo>
                  <a:lnTo>
                    <a:pt x="1485" y="2207"/>
                  </a:lnTo>
                  <a:lnTo>
                    <a:pt x="1503" y="2238"/>
                  </a:lnTo>
                  <a:lnTo>
                    <a:pt x="1527" y="2264"/>
                  </a:lnTo>
                  <a:lnTo>
                    <a:pt x="1554" y="2287"/>
                  </a:lnTo>
                  <a:lnTo>
                    <a:pt x="1585" y="2306"/>
                  </a:lnTo>
                  <a:lnTo>
                    <a:pt x="1618" y="2321"/>
                  </a:lnTo>
                  <a:lnTo>
                    <a:pt x="1654" y="2330"/>
                  </a:lnTo>
                  <a:lnTo>
                    <a:pt x="1692" y="2333"/>
                  </a:lnTo>
                  <a:lnTo>
                    <a:pt x="1730" y="2330"/>
                  </a:lnTo>
                  <a:lnTo>
                    <a:pt x="1765" y="2321"/>
                  </a:lnTo>
                  <a:lnTo>
                    <a:pt x="1799" y="2306"/>
                  </a:lnTo>
                  <a:lnTo>
                    <a:pt x="1830" y="2287"/>
                  </a:lnTo>
                  <a:lnTo>
                    <a:pt x="1856" y="2264"/>
                  </a:lnTo>
                  <a:lnTo>
                    <a:pt x="1880" y="2238"/>
                  </a:lnTo>
                  <a:lnTo>
                    <a:pt x="1899" y="2207"/>
                  </a:lnTo>
                  <a:lnTo>
                    <a:pt x="1914" y="2173"/>
                  </a:lnTo>
                  <a:lnTo>
                    <a:pt x="1922" y="2138"/>
                  </a:lnTo>
                  <a:lnTo>
                    <a:pt x="1925" y="2100"/>
                  </a:lnTo>
                  <a:lnTo>
                    <a:pt x="1922" y="2061"/>
                  </a:lnTo>
                  <a:lnTo>
                    <a:pt x="1914" y="2025"/>
                  </a:lnTo>
                  <a:lnTo>
                    <a:pt x="1899" y="1993"/>
                  </a:lnTo>
                  <a:lnTo>
                    <a:pt x="1880" y="1962"/>
                  </a:lnTo>
                  <a:lnTo>
                    <a:pt x="1856" y="1934"/>
                  </a:lnTo>
                  <a:lnTo>
                    <a:pt x="1830" y="1911"/>
                  </a:lnTo>
                  <a:lnTo>
                    <a:pt x="1799" y="1893"/>
                  </a:lnTo>
                  <a:lnTo>
                    <a:pt x="1765" y="1878"/>
                  </a:lnTo>
                  <a:lnTo>
                    <a:pt x="1730" y="1870"/>
                  </a:lnTo>
                  <a:lnTo>
                    <a:pt x="1692" y="1866"/>
                  </a:lnTo>
                  <a:close/>
                  <a:moveTo>
                    <a:pt x="350" y="991"/>
                  </a:moveTo>
                  <a:lnTo>
                    <a:pt x="312" y="995"/>
                  </a:lnTo>
                  <a:lnTo>
                    <a:pt x="277" y="1003"/>
                  </a:lnTo>
                  <a:lnTo>
                    <a:pt x="243" y="1018"/>
                  </a:lnTo>
                  <a:lnTo>
                    <a:pt x="212" y="1036"/>
                  </a:lnTo>
                  <a:lnTo>
                    <a:pt x="186" y="1059"/>
                  </a:lnTo>
                  <a:lnTo>
                    <a:pt x="163" y="1087"/>
                  </a:lnTo>
                  <a:lnTo>
                    <a:pt x="144" y="1118"/>
                  </a:lnTo>
                  <a:lnTo>
                    <a:pt x="129" y="1150"/>
                  </a:lnTo>
                  <a:lnTo>
                    <a:pt x="120" y="1186"/>
                  </a:lnTo>
                  <a:lnTo>
                    <a:pt x="117" y="1225"/>
                  </a:lnTo>
                  <a:lnTo>
                    <a:pt x="120" y="1263"/>
                  </a:lnTo>
                  <a:lnTo>
                    <a:pt x="129" y="1298"/>
                  </a:lnTo>
                  <a:lnTo>
                    <a:pt x="144" y="1332"/>
                  </a:lnTo>
                  <a:lnTo>
                    <a:pt x="163" y="1363"/>
                  </a:lnTo>
                  <a:lnTo>
                    <a:pt x="186" y="1389"/>
                  </a:lnTo>
                  <a:lnTo>
                    <a:pt x="212" y="1412"/>
                  </a:lnTo>
                  <a:lnTo>
                    <a:pt x="243" y="1431"/>
                  </a:lnTo>
                  <a:lnTo>
                    <a:pt x="277" y="1446"/>
                  </a:lnTo>
                  <a:lnTo>
                    <a:pt x="312" y="1455"/>
                  </a:lnTo>
                  <a:lnTo>
                    <a:pt x="350" y="1458"/>
                  </a:lnTo>
                  <a:lnTo>
                    <a:pt x="389" y="1455"/>
                  </a:lnTo>
                  <a:lnTo>
                    <a:pt x="425" y="1446"/>
                  </a:lnTo>
                  <a:lnTo>
                    <a:pt x="457" y="1431"/>
                  </a:lnTo>
                  <a:lnTo>
                    <a:pt x="488" y="1412"/>
                  </a:lnTo>
                  <a:lnTo>
                    <a:pt x="516" y="1389"/>
                  </a:lnTo>
                  <a:lnTo>
                    <a:pt x="539" y="1363"/>
                  </a:lnTo>
                  <a:lnTo>
                    <a:pt x="557" y="1332"/>
                  </a:lnTo>
                  <a:lnTo>
                    <a:pt x="572" y="1298"/>
                  </a:lnTo>
                  <a:lnTo>
                    <a:pt x="580" y="1263"/>
                  </a:lnTo>
                  <a:lnTo>
                    <a:pt x="584" y="1225"/>
                  </a:lnTo>
                  <a:lnTo>
                    <a:pt x="580" y="1186"/>
                  </a:lnTo>
                  <a:lnTo>
                    <a:pt x="572" y="1150"/>
                  </a:lnTo>
                  <a:lnTo>
                    <a:pt x="557" y="1118"/>
                  </a:lnTo>
                  <a:lnTo>
                    <a:pt x="539" y="1087"/>
                  </a:lnTo>
                  <a:lnTo>
                    <a:pt x="516" y="1059"/>
                  </a:lnTo>
                  <a:lnTo>
                    <a:pt x="488" y="1036"/>
                  </a:lnTo>
                  <a:lnTo>
                    <a:pt x="457" y="1018"/>
                  </a:lnTo>
                  <a:lnTo>
                    <a:pt x="425" y="1003"/>
                  </a:lnTo>
                  <a:lnTo>
                    <a:pt x="389" y="995"/>
                  </a:lnTo>
                  <a:lnTo>
                    <a:pt x="350" y="991"/>
                  </a:lnTo>
                  <a:close/>
                  <a:moveTo>
                    <a:pt x="1692" y="116"/>
                  </a:moveTo>
                  <a:lnTo>
                    <a:pt x="1654" y="120"/>
                  </a:lnTo>
                  <a:lnTo>
                    <a:pt x="1618" y="128"/>
                  </a:lnTo>
                  <a:lnTo>
                    <a:pt x="1585" y="143"/>
                  </a:lnTo>
                  <a:lnTo>
                    <a:pt x="1554" y="161"/>
                  </a:lnTo>
                  <a:lnTo>
                    <a:pt x="1527" y="184"/>
                  </a:lnTo>
                  <a:lnTo>
                    <a:pt x="1503" y="212"/>
                  </a:lnTo>
                  <a:lnTo>
                    <a:pt x="1485" y="243"/>
                  </a:lnTo>
                  <a:lnTo>
                    <a:pt x="1470" y="275"/>
                  </a:lnTo>
                  <a:lnTo>
                    <a:pt x="1462" y="311"/>
                  </a:lnTo>
                  <a:lnTo>
                    <a:pt x="1459" y="350"/>
                  </a:lnTo>
                  <a:lnTo>
                    <a:pt x="1462" y="388"/>
                  </a:lnTo>
                  <a:lnTo>
                    <a:pt x="1470" y="423"/>
                  </a:lnTo>
                  <a:lnTo>
                    <a:pt x="1485" y="457"/>
                  </a:lnTo>
                  <a:lnTo>
                    <a:pt x="1503" y="488"/>
                  </a:lnTo>
                  <a:lnTo>
                    <a:pt x="1527" y="514"/>
                  </a:lnTo>
                  <a:lnTo>
                    <a:pt x="1554" y="537"/>
                  </a:lnTo>
                  <a:lnTo>
                    <a:pt x="1585" y="556"/>
                  </a:lnTo>
                  <a:lnTo>
                    <a:pt x="1618" y="571"/>
                  </a:lnTo>
                  <a:lnTo>
                    <a:pt x="1654" y="580"/>
                  </a:lnTo>
                  <a:lnTo>
                    <a:pt x="1692" y="583"/>
                  </a:lnTo>
                  <a:lnTo>
                    <a:pt x="1730" y="580"/>
                  </a:lnTo>
                  <a:lnTo>
                    <a:pt x="1765" y="571"/>
                  </a:lnTo>
                  <a:lnTo>
                    <a:pt x="1799" y="556"/>
                  </a:lnTo>
                  <a:lnTo>
                    <a:pt x="1830" y="537"/>
                  </a:lnTo>
                  <a:lnTo>
                    <a:pt x="1856" y="514"/>
                  </a:lnTo>
                  <a:lnTo>
                    <a:pt x="1880" y="488"/>
                  </a:lnTo>
                  <a:lnTo>
                    <a:pt x="1899" y="457"/>
                  </a:lnTo>
                  <a:lnTo>
                    <a:pt x="1914" y="423"/>
                  </a:lnTo>
                  <a:lnTo>
                    <a:pt x="1922" y="388"/>
                  </a:lnTo>
                  <a:lnTo>
                    <a:pt x="1925" y="350"/>
                  </a:lnTo>
                  <a:lnTo>
                    <a:pt x="1922" y="311"/>
                  </a:lnTo>
                  <a:lnTo>
                    <a:pt x="1914" y="275"/>
                  </a:lnTo>
                  <a:lnTo>
                    <a:pt x="1899" y="243"/>
                  </a:lnTo>
                  <a:lnTo>
                    <a:pt x="1880" y="212"/>
                  </a:lnTo>
                  <a:lnTo>
                    <a:pt x="1856" y="184"/>
                  </a:lnTo>
                  <a:lnTo>
                    <a:pt x="1830" y="161"/>
                  </a:lnTo>
                  <a:lnTo>
                    <a:pt x="1799" y="143"/>
                  </a:lnTo>
                  <a:lnTo>
                    <a:pt x="1765" y="128"/>
                  </a:lnTo>
                  <a:lnTo>
                    <a:pt x="1730" y="120"/>
                  </a:lnTo>
                  <a:lnTo>
                    <a:pt x="1692" y="116"/>
                  </a:lnTo>
                  <a:close/>
                  <a:moveTo>
                    <a:pt x="1692" y="0"/>
                  </a:moveTo>
                  <a:lnTo>
                    <a:pt x="1740" y="3"/>
                  </a:lnTo>
                  <a:lnTo>
                    <a:pt x="1785" y="12"/>
                  </a:lnTo>
                  <a:lnTo>
                    <a:pt x="1828" y="27"/>
                  </a:lnTo>
                  <a:lnTo>
                    <a:pt x="1868" y="47"/>
                  </a:lnTo>
                  <a:lnTo>
                    <a:pt x="1906" y="73"/>
                  </a:lnTo>
                  <a:lnTo>
                    <a:pt x="1939" y="103"/>
                  </a:lnTo>
                  <a:lnTo>
                    <a:pt x="1969" y="135"/>
                  </a:lnTo>
                  <a:lnTo>
                    <a:pt x="1994" y="174"/>
                  </a:lnTo>
                  <a:lnTo>
                    <a:pt x="2014" y="214"/>
                  </a:lnTo>
                  <a:lnTo>
                    <a:pt x="2029" y="256"/>
                  </a:lnTo>
                  <a:lnTo>
                    <a:pt x="2039" y="302"/>
                  </a:lnTo>
                  <a:lnTo>
                    <a:pt x="2042" y="350"/>
                  </a:lnTo>
                  <a:lnTo>
                    <a:pt x="2039" y="397"/>
                  </a:lnTo>
                  <a:lnTo>
                    <a:pt x="2029" y="443"/>
                  </a:lnTo>
                  <a:lnTo>
                    <a:pt x="2014" y="485"/>
                  </a:lnTo>
                  <a:lnTo>
                    <a:pt x="1994" y="526"/>
                  </a:lnTo>
                  <a:lnTo>
                    <a:pt x="1969" y="564"/>
                  </a:lnTo>
                  <a:lnTo>
                    <a:pt x="1939" y="597"/>
                  </a:lnTo>
                  <a:lnTo>
                    <a:pt x="1906" y="626"/>
                  </a:lnTo>
                  <a:lnTo>
                    <a:pt x="1868" y="652"/>
                  </a:lnTo>
                  <a:lnTo>
                    <a:pt x="1828" y="672"/>
                  </a:lnTo>
                  <a:lnTo>
                    <a:pt x="1785" y="687"/>
                  </a:lnTo>
                  <a:lnTo>
                    <a:pt x="1740" y="696"/>
                  </a:lnTo>
                  <a:lnTo>
                    <a:pt x="1692" y="700"/>
                  </a:lnTo>
                  <a:lnTo>
                    <a:pt x="1645" y="696"/>
                  </a:lnTo>
                  <a:lnTo>
                    <a:pt x="1601" y="688"/>
                  </a:lnTo>
                  <a:lnTo>
                    <a:pt x="1559" y="673"/>
                  </a:lnTo>
                  <a:lnTo>
                    <a:pt x="1519" y="654"/>
                  </a:lnTo>
                  <a:lnTo>
                    <a:pt x="1483" y="630"/>
                  </a:lnTo>
                  <a:lnTo>
                    <a:pt x="1449" y="601"/>
                  </a:lnTo>
                  <a:lnTo>
                    <a:pt x="1419" y="569"/>
                  </a:lnTo>
                  <a:lnTo>
                    <a:pt x="1394" y="533"/>
                  </a:lnTo>
                  <a:lnTo>
                    <a:pt x="1374" y="495"/>
                  </a:lnTo>
                  <a:lnTo>
                    <a:pt x="1358" y="454"/>
                  </a:lnTo>
                  <a:lnTo>
                    <a:pt x="615" y="998"/>
                  </a:lnTo>
                  <a:lnTo>
                    <a:pt x="640" y="1030"/>
                  </a:lnTo>
                  <a:lnTo>
                    <a:pt x="661" y="1065"/>
                  </a:lnTo>
                  <a:lnTo>
                    <a:pt x="678" y="1102"/>
                  </a:lnTo>
                  <a:lnTo>
                    <a:pt x="690" y="1141"/>
                  </a:lnTo>
                  <a:lnTo>
                    <a:pt x="698" y="1182"/>
                  </a:lnTo>
                  <a:lnTo>
                    <a:pt x="700" y="1225"/>
                  </a:lnTo>
                  <a:lnTo>
                    <a:pt x="698" y="1267"/>
                  </a:lnTo>
                  <a:lnTo>
                    <a:pt x="690" y="1308"/>
                  </a:lnTo>
                  <a:lnTo>
                    <a:pt x="678" y="1348"/>
                  </a:lnTo>
                  <a:lnTo>
                    <a:pt x="661" y="1385"/>
                  </a:lnTo>
                  <a:lnTo>
                    <a:pt x="640" y="1420"/>
                  </a:lnTo>
                  <a:lnTo>
                    <a:pt x="615" y="1453"/>
                  </a:lnTo>
                  <a:lnTo>
                    <a:pt x="1358" y="1996"/>
                  </a:lnTo>
                  <a:lnTo>
                    <a:pt x="1374" y="1954"/>
                  </a:lnTo>
                  <a:lnTo>
                    <a:pt x="1394" y="1915"/>
                  </a:lnTo>
                  <a:lnTo>
                    <a:pt x="1419" y="1880"/>
                  </a:lnTo>
                  <a:lnTo>
                    <a:pt x="1449" y="1847"/>
                  </a:lnTo>
                  <a:lnTo>
                    <a:pt x="1483" y="1820"/>
                  </a:lnTo>
                  <a:lnTo>
                    <a:pt x="1519" y="1795"/>
                  </a:lnTo>
                  <a:lnTo>
                    <a:pt x="1559" y="1776"/>
                  </a:lnTo>
                  <a:lnTo>
                    <a:pt x="1601" y="1761"/>
                  </a:lnTo>
                  <a:lnTo>
                    <a:pt x="1645" y="1753"/>
                  </a:lnTo>
                  <a:lnTo>
                    <a:pt x="1692" y="1750"/>
                  </a:lnTo>
                  <a:lnTo>
                    <a:pt x="1740" y="1753"/>
                  </a:lnTo>
                  <a:lnTo>
                    <a:pt x="1785" y="1762"/>
                  </a:lnTo>
                  <a:lnTo>
                    <a:pt x="1828" y="1777"/>
                  </a:lnTo>
                  <a:lnTo>
                    <a:pt x="1868" y="1797"/>
                  </a:lnTo>
                  <a:lnTo>
                    <a:pt x="1906" y="1823"/>
                  </a:lnTo>
                  <a:lnTo>
                    <a:pt x="1939" y="1853"/>
                  </a:lnTo>
                  <a:lnTo>
                    <a:pt x="1969" y="1885"/>
                  </a:lnTo>
                  <a:lnTo>
                    <a:pt x="1994" y="1924"/>
                  </a:lnTo>
                  <a:lnTo>
                    <a:pt x="2014" y="1964"/>
                  </a:lnTo>
                  <a:lnTo>
                    <a:pt x="2029" y="2006"/>
                  </a:lnTo>
                  <a:lnTo>
                    <a:pt x="2039" y="2052"/>
                  </a:lnTo>
                  <a:lnTo>
                    <a:pt x="2042" y="2100"/>
                  </a:lnTo>
                  <a:lnTo>
                    <a:pt x="2039" y="2147"/>
                  </a:lnTo>
                  <a:lnTo>
                    <a:pt x="2029" y="2193"/>
                  </a:lnTo>
                  <a:lnTo>
                    <a:pt x="2014" y="2235"/>
                  </a:lnTo>
                  <a:lnTo>
                    <a:pt x="1994" y="2276"/>
                  </a:lnTo>
                  <a:lnTo>
                    <a:pt x="1969" y="2314"/>
                  </a:lnTo>
                  <a:lnTo>
                    <a:pt x="1939" y="2347"/>
                  </a:lnTo>
                  <a:lnTo>
                    <a:pt x="1906" y="2376"/>
                  </a:lnTo>
                  <a:lnTo>
                    <a:pt x="1868" y="2402"/>
                  </a:lnTo>
                  <a:lnTo>
                    <a:pt x="1828" y="2422"/>
                  </a:lnTo>
                  <a:lnTo>
                    <a:pt x="1785" y="2437"/>
                  </a:lnTo>
                  <a:lnTo>
                    <a:pt x="1740" y="2446"/>
                  </a:lnTo>
                  <a:lnTo>
                    <a:pt x="1692" y="2450"/>
                  </a:lnTo>
                  <a:lnTo>
                    <a:pt x="1647" y="2446"/>
                  </a:lnTo>
                  <a:lnTo>
                    <a:pt x="1604" y="2438"/>
                  </a:lnTo>
                  <a:lnTo>
                    <a:pt x="1563" y="2425"/>
                  </a:lnTo>
                  <a:lnTo>
                    <a:pt x="1524" y="2406"/>
                  </a:lnTo>
                  <a:lnTo>
                    <a:pt x="1488" y="2384"/>
                  </a:lnTo>
                  <a:lnTo>
                    <a:pt x="1455" y="2357"/>
                  </a:lnTo>
                  <a:lnTo>
                    <a:pt x="1426" y="2327"/>
                  </a:lnTo>
                  <a:lnTo>
                    <a:pt x="1400" y="2293"/>
                  </a:lnTo>
                  <a:lnTo>
                    <a:pt x="1379" y="2256"/>
                  </a:lnTo>
                  <a:lnTo>
                    <a:pt x="1362" y="2216"/>
                  </a:lnTo>
                  <a:lnTo>
                    <a:pt x="1350" y="2174"/>
                  </a:lnTo>
                  <a:lnTo>
                    <a:pt x="1344" y="2130"/>
                  </a:lnTo>
                  <a:lnTo>
                    <a:pt x="523" y="1529"/>
                  </a:lnTo>
                  <a:lnTo>
                    <a:pt x="483" y="1548"/>
                  </a:lnTo>
                  <a:lnTo>
                    <a:pt x="442" y="1563"/>
                  </a:lnTo>
                  <a:lnTo>
                    <a:pt x="397" y="1571"/>
                  </a:lnTo>
                  <a:lnTo>
                    <a:pt x="350" y="1575"/>
                  </a:lnTo>
                  <a:lnTo>
                    <a:pt x="303" y="1571"/>
                  </a:lnTo>
                  <a:lnTo>
                    <a:pt x="257" y="1562"/>
                  </a:lnTo>
                  <a:lnTo>
                    <a:pt x="215" y="1547"/>
                  </a:lnTo>
                  <a:lnTo>
                    <a:pt x="174" y="1527"/>
                  </a:lnTo>
                  <a:lnTo>
                    <a:pt x="136" y="1501"/>
                  </a:lnTo>
                  <a:lnTo>
                    <a:pt x="103" y="1472"/>
                  </a:lnTo>
                  <a:lnTo>
                    <a:pt x="74" y="1439"/>
                  </a:lnTo>
                  <a:lnTo>
                    <a:pt x="48" y="1401"/>
                  </a:lnTo>
                  <a:lnTo>
                    <a:pt x="28" y="1360"/>
                  </a:lnTo>
                  <a:lnTo>
                    <a:pt x="13" y="1318"/>
                  </a:lnTo>
                  <a:lnTo>
                    <a:pt x="4" y="1272"/>
                  </a:lnTo>
                  <a:lnTo>
                    <a:pt x="0" y="1225"/>
                  </a:lnTo>
                  <a:lnTo>
                    <a:pt x="4" y="1177"/>
                  </a:lnTo>
                  <a:lnTo>
                    <a:pt x="13" y="1131"/>
                  </a:lnTo>
                  <a:lnTo>
                    <a:pt x="28" y="1089"/>
                  </a:lnTo>
                  <a:lnTo>
                    <a:pt x="48" y="1049"/>
                  </a:lnTo>
                  <a:lnTo>
                    <a:pt x="74" y="1010"/>
                  </a:lnTo>
                  <a:lnTo>
                    <a:pt x="103" y="978"/>
                  </a:lnTo>
                  <a:lnTo>
                    <a:pt x="136" y="948"/>
                  </a:lnTo>
                  <a:lnTo>
                    <a:pt x="174" y="922"/>
                  </a:lnTo>
                  <a:lnTo>
                    <a:pt x="215" y="902"/>
                  </a:lnTo>
                  <a:lnTo>
                    <a:pt x="257" y="887"/>
                  </a:lnTo>
                  <a:lnTo>
                    <a:pt x="303" y="878"/>
                  </a:lnTo>
                  <a:lnTo>
                    <a:pt x="350" y="875"/>
                  </a:lnTo>
                  <a:lnTo>
                    <a:pt x="397" y="878"/>
                  </a:lnTo>
                  <a:lnTo>
                    <a:pt x="442" y="886"/>
                  </a:lnTo>
                  <a:lnTo>
                    <a:pt x="483" y="901"/>
                  </a:lnTo>
                  <a:lnTo>
                    <a:pt x="523" y="920"/>
                  </a:lnTo>
                  <a:lnTo>
                    <a:pt x="1344" y="319"/>
                  </a:lnTo>
                  <a:lnTo>
                    <a:pt x="1350" y="275"/>
                  </a:lnTo>
                  <a:lnTo>
                    <a:pt x="1362" y="233"/>
                  </a:lnTo>
                  <a:lnTo>
                    <a:pt x="1379" y="194"/>
                  </a:lnTo>
                  <a:lnTo>
                    <a:pt x="1400" y="157"/>
                  </a:lnTo>
                  <a:lnTo>
                    <a:pt x="1426" y="123"/>
                  </a:lnTo>
                  <a:lnTo>
                    <a:pt x="1455" y="92"/>
                  </a:lnTo>
                  <a:lnTo>
                    <a:pt x="1488" y="65"/>
                  </a:lnTo>
                  <a:lnTo>
                    <a:pt x="1524" y="42"/>
                  </a:lnTo>
                  <a:lnTo>
                    <a:pt x="1563" y="24"/>
                  </a:lnTo>
                  <a:lnTo>
                    <a:pt x="1604" y="10"/>
                  </a:lnTo>
                  <a:lnTo>
                    <a:pt x="1647" y="3"/>
                  </a:lnTo>
                  <a:lnTo>
                    <a:pt x="16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F5950E-DF1D-4E3E-8FB5-E1B2852F0B5B}"/>
              </a:ext>
            </a:extLst>
          </p:cNvPr>
          <p:cNvGrpSpPr/>
          <p:nvPr/>
        </p:nvGrpSpPr>
        <p:grpSpPr>
          <a:xfrm>
            <a:off x="4740027" y="1543425"/>
            <a:ext cx="438917" cy="444601"/>
            <a:chOff x="10983913" y="1935163"/>
            <a:chExt cx="511175" cy="509587"/>
          </a:xfrm>
          <a:solidFill>
            <a:schemeClr val="bg1"/>
          </a:solidFill>
        </p:grpSpPr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5BED4FD6-1DE4-46D4-B51B-9131A173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298700"/>
              <a:ext cx="146050" cy="146050"/>
            </a:xfrm>
            <a:custGeom>
              <a:avLst/>
              <a:gdLst>
                <a:gd name="T0" fmla="*/ 412 w 919"/>
                <a:gd name="T1" fmla="*/ 130 h 1007"/>
                <a:gd name="T2" fmla="*/ 325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2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2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5 w 919"/>
                <a:gd name="T21" fmla="*/ 851 h 1007"/>
                <a:gd name="T22" fmla="*/ 412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69 w 919"/>
                <a:gd name="T29" fmla="*/ 803 h 1007"/>
                <a:gd name="T30" fmla="*/ 731 w 919"/>
                <a:gd name="T31" fmla="*/ 734 h 1007"/>
                <a:gd name="T32" fmla="*/ 776 w 919"/>
                <a:gd name="T33" fmla="*/ 651 h 1007"/>
                <a:gd name="T34" fmla="*/ 800 w 919"/>
                <a:gd name="T35" fmla="*/ 555 h 1007"/>
                <a:gd name="T36" fmla="*/ 800 w 919"/>
                <a:gd name="T37" fmla="*/ 452 h 1007"/>
                <a:gd name="T38" fmla="*/ 776 w 919"/>
                <a:gd name="T39" fmla="*/ 357 h 1007"/>
                <a:gd name="T40" fmla="*/ 731 w 919"/>
                <a:gd name="T41" fmla="*/ 273 h 1007"/>
                <a:gd name="T42" fmla="*/ 669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59 w 919"/>
                <a:gd name="T49" fmla="*/ 0 h 1007"/>
                <a:gd name="T50" fmla="*/ 564 w 919"/>
                <a:gd name="T51" fmla="*/ 13 h 1007"/>
                <a:gd name="T52" fmla="*/ 661 w 919"/>
                <a:gd name="T53" fmla="*/ 52 h 1007"/>
                <a:gd name="T54" fmla="*/ 746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6 w 919"/>
                <a:gd name="T71" fmla="*/ 896 h 1007"/>
                <a:gd name="T72" fmla="*/ 661 w 919"/>
                <a:gd name="T73" fmla="*/ 956 h 1007"/>
                <a:gd name="T74" fmla="*/ 564 w 919"/>
                <a:gd name="T75" fmla="*/ 994 h 1007"/>
                <a:gd name="T76" fmla="*/ 459 w 919"/>
                <a:gd name="T77" fmla="*/ 1007 h 1007"/>
                <a:gd name="T78" fmla="*/ 354 w 919"/>
                <a:gd name="T79" fmla="*/ 994 h 1007"/>
                <a:gd name="T80" fmla="*/ 257 w 919"/>
                <a:gd name="T81" fmla="*/ 956 h 1007"/>
                <a:gd name="T82" fmla="*/ 172 w 919"/>
                <a:gd name="T83" fmla="*/ 896 h 1007"/>
                <a:gd name="T84" fmla="*/ 101 w 919"/>
                <a:gd name="T85" fmla="*/ 818 h 1007"/>
                <a:gd name="T86" fmla="*/ 47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7 w 919"/>
                <a:gd name="T95" fmla="*/ 282 h 1007"/>
                <a:gd name="T96" fmla="*/ 101 w 919"/>
                <a:gd name="T97" fmla="*/ 189 h 1007"/>
                <a:gd name="T98" fmla="*/ 172 w 919"/>
                <a:gd name="T99" fmla="*/ 111 h 1007"/>
                <a:gd name="T100" fmla="*/ 257 w 919"/>
                <a:gd name="T101" fmla="*/ 52 h 1007"/>
                <a:gd name="T102" fmla="*/ 354 w 919"/>
                <a:gd name="T103" fmla="*/ 13 h 1007"/>
                <a:gd name="T104" fmla="*/ 459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59" y="126"/>
                  </a:moveTo>
                  <a:lnTo>
                    <a:pt x="412" y="130"/>
                  </a:lnTo>
                  <a:lnTo>
                    <a:pt x="368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7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715B7655-96C9-4D05-98D9-05DC93BCF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298700"/>
              <a:ext cx="146050" cy="146050"/>
            </a:xfrm>
            <a:custGeom>
              <a:avLst/>
              <a:gdLst>
                <a:gd name="T0" fmla="*/ 412 w 918"/>
                <a:gd name="T1" fmla="*/ 130 h 1007"/>
                <a:gd name="T2" fmla="*/ 325 w 918"/>
                <a:gd name="T3" fmla="*/ 156 h 1007"/>
                <a:gd name="T4" fmla="*/ 249 w 918"/>
                <a:gd name="T5" fmla="*/ 205 h 1007"/>
                <a:gd name="T6" fmla="*/ 186 w 918"/>
                <a:gd name="T7" fmla="*/ 273 h 1007"/>
                <a:gd name="T8" fmla="*/ 142 w 918"/>
                <a:gd name="T9" fmla="*/ 357 h 1007"/>
                <a:gd name="T10" fmla="*/ 118 w 918"/>
                <a:gd name="T11" fmla="*/ 452 h 1007"/>
                <a:gd name="T12" fmla="*/ 118 w 918"/>
                <a:gd name="T13" fmla="*/ 555 h 1007"/>
                <a:gd name="T14" fmla="*/ 142 w 918"/>
                <a:gd name="T15" fmla="*/ 651 h 1007"/>
                <a:gd name="T16" fmla="*/ 186 w 918"/>
                <a:gd name="T17" fmla="*/ 734 h 1007"/>
                <a:gd name="T18" fmla="*/ 249 w 918"/>
                <a:gd name="T19" fmla="*/ 803 h 1007"/>
                <a:gd name="T20" fmla="*/ 325 w 918"/>
                <a:gd name="T21" fmla="*/ 851 h 1007"/>
                <a:gd name="T22" fmla="*/ 412 w 918"/>
                <a:gd name="T23" fmla="*/ 878 h 1007"/>
                <a:gd name="T24" fmla="*/ 505 w 918"/>
                <a:gd name="T25" fmla="*/ 878 h 1007"/>
                <a:gd name="T26" fmla="*/ 593 w 918"/>
                <a:gd name="T27" fmla="*/ 851 h 1007"/>
                <a:gd name="T28" fmla="*/ 669 w 918"/>
                <a:gd name="T29" fmla="*/ 803 h 1007"/>
                <a:gd name="T30" fmla="*/ 731 w 918"/>
                <a:gd name="T31" fmla="*/ 734 h 1007"/>
                <a:gd name="T32" fmla="*/ 776 w 918"/>
                <a:gd name="T33" fmla="*/ 651 h 1007"/>
                <a:gd name="T34" fmla="*/ 800 w 918"/>
                <a:gd name="T35" fmla="*/ 555 h 1007"/>
                <a:gd name="T36" fmla="*/ 800 w 918"/>
                <a:gd name="T37" fmla="*/ 452 h 1007"/>
                <a:gd name="T38" fmla="*/ 776 w 918"/>
                <a:gd name="T39" fmla="*/ 357 h 1007"/>
                <a:gd name="T40" fmla="*/ 731 w 918"/>
                <a:gd name="T41" fmla="*/ 273 h 1007"/>
                <a:gd name="T42" fmla="*/ 669 w 918"/>
                <a:gd name="T43" fmla="*/ 205 h 1007"/>
                <a:gd name="T44" fmla="*/ 593 w 918"/>
                <a:gd name="T45" fmla="*/ 156 h 1007"/>
                <a:gd name="T46" fmla="*/ 505 w 918"/>
                <a:gd name="T47" fmla="*/ 130 h 1007"/>
                <a:gd name="T48" fmla="*/ 459 w 918"/>
                <a:gd name="T49" fmla="*/ 0 h 1007"/>
                <a:gd name="T50" fmla="*/ 564 w 918"/>
                <a:gd name="T51" fmla="*/ 13 h 1007"/>
                <a:gd name="T52" fmla="*/ 661 w 918"/>
                <a:gd name="T53" fmla="*/ 52 h 1007"/>
                <a:gd name="T54" fmla="*/ 746 w 918"/>
                <a:gd name="T55" fmla="*/ 111 h 1007"/>
                <a:gd name="T56" fmla="*/ 817 w 918"/>
                <a:gd name="T57" fmla="*/ 189 h 1007"/>
                <a:gd name="T58" fmla="*/ 871 w 918"/>
                <a:gd name="T59" fmla="*/ 282 h 1007"/>
                <a:gd name="T60" fmla="*/ 906 w 918"/>
                <a:gd name="T61" fmla="*/ 388 h 1007"/>
                <a:gd name="T62" fmla="*/ 918 w 918"/>
                <a:gd name="T63" fmla="*/ 504 h 1007"/>
                <a:gd name="T64" fmla="*/ 906 w 918"/>
                <a:gd name="T65" fmla="*/ 619 h 1007"/>
                <a:gd name="T66" fmla="*/ 871 w 918"/>
                <a:gd name="T67" fmla="*/ 725 h 1007"/>
                <a:gd name="T68" fmla="*/ 817 w 918"/>
                <a:gd name="T69" fmla="*/ 818 h 1007"/>
                <a:gd name="T70" fmla="*/ 746 w 918"/>
                <a:gd name="T71" fmla="*/ 896 h 1007"/>
                <a:gd name="T72" fmla="*/ 661 w 918"/>
                <a:gd name="T73" fmla="*/ 956 h 1007"/>
                <a:gd name="T74" fmla="*/ 564 w 918"/>
                <a:gd name="T75" fmla="*/ 994 h 1007"/>
                <a:gd name="T76" fmla="*/ 459 w 918"/>
                <a:gd name="T77" fmla="*/ 1007 h 1007"/>
                <a:gd name="T78" fmla="*/ 354 w 918"/>
                <a:gd name="T79" fmla="*/ 994 h 1007"/>
                <a:gd name="T80" fmla="*/ 257 w 918"/>
                <a:gd name="T81" fmla="*/ 956 h 1007"/>
                <a:gd name="T82" fmla="*/ 172 w 918"/>
                <a:gd name="T83" fmla="*/ 896 h 1007"/>
                <a:gd name="T84" fmla="*/ 101 w 918"/>
                <a:gd name="T85" fmla="*/ 818 h 1007"/>
                <a:gd name="T86" fmla="*/ 46 w 918"/>
                <a:gd name="T87" fmla="*/ 725 h 1007"/>
                <a:gd name="T88" fmla="*/ 12 w 918"/>
                <a:gd name="T89" fmla="*/ 619 h 1007"/>
                <a:gd name="T90" fmla="*/ 0 w 918"/>
                <a:gd name="T91" fmla="*/ 504 h 1007"/>
                <a:gd name="T92" fmla="*/ 12 w 918"/>
                <a:gd name="T93" fmla="*/ 388 h 1007"/>
                <a:gd name="T94" fmla="*/ 46 w 918"/>
                <a:gd name="T95" fmla="*/ 282 h 1007"/>
                <a:gd name="T96" fmla="*/ 101 w 918"/>
                <a:gd name="T97" fmla="*/ 189 h 1007"/>
                <a:gd name="T98" fmla="*/ 172 w 918"/>
                <a:gd name="T99" fmla="*/ 111 h 1007"/>
                <a:gd name="T100" fmla="*/ 257 w 918"/>
                <a:gd name="T101" fmla="*/ 52 h 1007"/>
                <a:gd name="T102" fmla="*/ 354 w 918"/>
                <a:gd name="T103" fmla="*/ 13 h 1007"/>
                <a:gd name="T104" fmla="*/ 459 w 918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7">
                  <a:moveTo>
                    <a:pt x="459" y="126"/>
                  </a:moveTo>
                  <a:lnTo>
                    <a:pt x="412" y="130"/>
                  </a:lnTo>
                  <a:lnTo>
                    <a:pt x="367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2"/>
                  </a:lnTo>
                  <a:lnTo>
                    <a:pt x="891" y="334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2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B8380A7E-ABDE-4B12-B0E2-6AD0D145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298700"/>
              <a:ext cx="146050" cy="146050"/>
            </a:xfrm>
            <a:custGeom>
              <a:avLst/>
              <a:gdLst>
                <a:gd name="T0" fmla="*/ 413 w 919"/>
                <a:gd name="T1" fmla="*/ 130 h 1007"/>
                <a:gd name="T2" fmla="*/ 326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3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3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6 w 919"/>
                <a:gd name="T21" fmla="*/ 851 h 1007"/>
                <a:gd name="T22" fmla="*/ 413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70 w 919"/>
                <a:gd name="T29" fmla="*/ 803 h 1007"/>
                <a:gd name="T30" fmla="*/ 732 w 919"/>
                <a:gd name="T31" fmla="*/ 734 h 1007"/>
                <a:gd name="T32" fmla="*/ 777 w 919"/>
                <a:gd name="T33" fmla="*/ 651 h 1007"/>
                <a:gd name="T34" fmla="*/ 801 w 919"/>
                <a:gd name="T35" fmla="*/ 555 h 1007"/>
                <a:gd name="T36" fmla="*/ 801 w 919"/>
                <a:gd name="T37" fmla="*/ 452 h 1007"/>
                <a:gd name="T38" fmla="*/ 777 w 919"/>
                <a:gd name="T39" fmla="*/ 357 h 1007"/>
                <a:gd name="T40" fmla="*/ 732 w 919"/>
                <a:gd name="T41" fmla="*/ 273 h 1007"/>
                <a:gd name="T42" fmla="*/ 670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60 w 919"/>
                <a:gd name="T49" fmla="*/ 0 h 1007"/>
                <a:gd name="T50" fmla="*/ 565 w 919"/>
                <a:gd name="T51" fmla="*/ 13 h 1007"/>
                <a:gd name="T52" fmla="*/ 661 w 919"/>
                <a:gd name="T53" fmla="*/ 52 h 1007"/>
                <a:gd name="T54" fmla="*/ 747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7 w 919"/>
                <a:gd name="T71" fmla="*/ 896 h 1007"/>
                <a:gd name="T72" fmla="*/ 661 w 919"/>
                <a:gd name="T73" fmla="*/ 956 h 1007"/>
                <a:gd name="T74" fmla="*/ 565 w 919"/>
                <a:gd name="T75" fmla="*/ 994 h 1007"/>
                <a:gd name="T76" fmla="*/ 460 w 919"/>
                <a:gd name="T77" fmla="*/ 1007 h 1007"/>
                <a:gd name="T78" fmla="*/ 354 w 919"/>
                <a:gd name="T79" fmla="*/ 994 h 1007"/>
                <a:gd name="T80" fmla="*/ 258 w 919"/>
                <a:gd name="T81" fmla="*/ 956 h 1007"/>
                <a:gd name="T82" fmla="*/ 173 w 919"/>
                <a:gd name="T83" fmla="*/ 896 h 1007"/>
                <a:gd name="T84" fmla="*/ 101 w 919"/>
                <a:gd name="T85" fmla="*/ 818 h 1007"/>
                <a:gd name="T86" fmla="*/ 46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6 w 919"/>
                <a:gd name="T95" fmla="*/ 282 h 1007"/>
                <a:gd name="T96" fmla="*/ 101 w 919"/>
                <a:gd name="T97" fmla="*/ 189 h 1007"/>
                <a:gd name="T98" fmla="*/ 173 w 919"/>
                <a:gd name="T99" fmla="*/ 111 h 1007"/>
                <a:gd name="T100" fmla="*/ 258 w 919"/>
                <a:gd name="T101" fmla="*/ 52 h 1007"/>
                <a:gd name="T102" fmla="*/ 354 w 919"/>
                <a:gd name="T103" fmla="*/ 13 h 1007"/>
                <a:gd name="T104" fmla="*/ 460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60" y="126"/>
                  </a:moveTo>
                  <a:lnTo>
                    <a:pt x="413" y="130"/>
                  </a:lnTo>
                  <a:lnTo>
                    <a:pt x="368" y="139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2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3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6" y="829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1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70" y="803"/>
                  </a:lnTo>
                  <a:lnTo>
                    <a:pt x="703" y="770"/>
                  </a:lnTo>
                  <a:lnTo>
                    <a:pt x="732" y="734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3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2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3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39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3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7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6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3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6205FCB3-B1D0-4F9E-B531-E9A2500CE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117725"/>
              <a:ext cx="146050" cy="144463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1 h 1008"/>
                <a:gd name="T22" fmla="*/ 412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7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6 w 919"/>
                <a:gd name="T71" fmla="*/ 896 h 1008"/>
                <a:gd name="T72" fmla="*/ 661 w 919"/>
                <a:gd name="T73" fmla="*/ 957 h 1008"/>
                <a:gd name="T74" fmla="*/ 564 w 919"/>
                <a:gd name="T75" fmla="*/ 994 h 1008"/>
                <a:gd name="T76" fmla="*/ 459 w 919"/>
                <a:gd name="T77" fmla="*/ 1008 h 1008"/>
                <a:gd name="T78" fmla="*/ 354 w 919"/>
                <a:gd name="T79" fmla="*/ 994 h 1008"/>
                <a:gd name="T80" fmla="*/ 257 w 919"/>
                <a:gd name="T81" fmla="*/ 957 h 1008"/>
                <a:gd name="T82" fmla="*/ 172 w 919"/>
                <a:gd name="T83" fmla="*/ 896 h 1008"/>
                <a:gd name="T84" fmla="*/ 101 w 919"/>
                <a:gd name="T85" fmla="*/ 818 h 1008"/>
                <a:gd name="T86" fmla="*/ 47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4C875317-FC47-4FDC-939C-620A65A82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117725"/>
              <a:ext cx="146050" cy="144463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7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1 h 1008"/>
                <a:gd name="T22" fmla="*/ 412 w 918"/>
                <a:gd name="T23" fmla="*/ 878 h 1008"/>
                <a:gd name="T24" fmla="*/ 505 w 918"/>
                <a:gd name="T25" fmla="*/ 878 h 1008"/>
                <a:gd name="T26" fmla="*/ 593 w 918"/>
                <a:gd name="T27" fmla="*/ 851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7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19 h 1008"/>
                <a:gd name="T66" fmla="*/ 871 w 918"/>
                <a:gd name="T67" fmla="*/ 725 h 1008"/>
                <a:gd name="T68" fmla="*/ 817 w 918"/>
                <a:gd name="T69" fmla="*/ 818 h 1008"/>
                <a:gd name="T70" fmla="*/ 746 w 918"/>
                <a:gd name="T71" fmla="*/ 896 h 1008"/>
                <a:gd name="T72" fmla="*/ 661 w 918"/>
                <a:gd name="T73" fmla="*/ 957 h 1008"/>
                <a:gd name="T74" fmla="*/ 564 w 918"/>
                <a:gd name="T75" fmla="*/ 994 h 1008"/>
                <a:gd name="T76" fmla="*/ 459 w 918"/>
                <a:gd name="T77" fmla="*/ 1008 h 1008"/>
                <a:gd name="T78" fmla="*/ 354 w 918"/>
                <a:gd name="T79" fmla="*/ 994 h 1008"/>
                <a:gd name="T80" fmla="*/ 257 w 918"/>
                <a:gd name="T81" fmla="*/ 957 h 1008"/>
                <a:gd name="T82" fmla="*/ 172 w 918"/>
                <a:gd name="T83" fmla="*/ 896 h 1008"/>
                <a:gd name="T84" fmla="*/ 101 w 918"/>
                <a:gd name="T85" fmla="*/ 818 h 1008"/>
                <a:gd name="T86" fmla="*/ 46 w 918"/>
                <a:gd name="T87" fmla="*/ 725 h 1008"/>
                <a:gd name="T88" fmla="*/ 12 w 918"/>
                <a:gd name="T89" fmla="*/ 619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05B923BF-D720-4AB6-BB11-F25CA75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117725"/>
              <a:ext cx="146050" cy="144463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1 h 1008"/>
                <a:gd name="T22" fmla="*/ 413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7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7 w 919"/>
                <a:gd name="T71" fmla="*/ 896 h 1008"/>
                <a:gd name="T72" fmla="*/ 661 w 919"/>
                <a:gd name="T73" fmla="*/ 957 h 1008"/>
                <a:gd name="T74" fmla="*/ 565 w 919"/>
                <a:gd name="T75" fmla="*/ 994 h 1008"/>
                <a:gd name="T76" fmla="*/ 460 w 919"/>
                <a:gd name="T77" fmla="*/ 1008 h 1008"/>
                <a:gd name="T78" fmla="*/ 354 w 919"/>
                <a:gd name="T79" fmla="*/ 994 h 1008"/>
                <a:gd name="T80" fmla="*/ 258 w 919"/>
                <a:gd name="T81" fmla="*/ 957 h 1008"/>
                <a:gd name="T82" fmla="*/ 173 w 919"/>
                <a:gd name="T83" fmla="*/ 896 h 1008"/>
                <a:gd name="T84" fmla="*/ 101 w 919"/>
                <a:gd name="T85" fmla="*/ 818 h 1008"/>
                <a:gd name="T86" fmla="*/ 46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0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4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2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4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0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8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42530CA-728B-4053-84A1-9BDD79370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1935163"/>
              <a:ext cx="146050" cy="146050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2 h 1008"/>
                <a:gd name="T22" fmla="*/ 412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8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6 w 919"/>
                <a:gd name="T71" fmla="*/ 897 h 1008"/>
                <a:gd name="T72" fmla="*/ 661 w 919"/>
                <a:gd name="T73" fmla="*/ 957 h 1008"/>
                <a:gd name="T74" fmla="*/ 564 w 919"/>
                <a:gd name="T75" fmla="*/ 995 h 1008"/>
                <a:gd name="T76" fmla="*/ 459 w 919"/>
                <a:gd name="T77" fmla="*/ 1008 h 1008"/>
                <a:gd name="T78" fmla="*/ 354 w 919"/>
                <a:gd name="T79" fmla="*/ 995 h 1008"/>
                <a:gd name="T80" fmla="*/ 257 w 919"/>
                <a:gd name="T81" fmla="*/ 957 h 1008"/>
                <a:gd name="T82" fmla="*/ 172 w 919"/>
                <a:gd name="T83" fmla="*/ 897 h 1008"/>
                <a:gd name="T84" fmla="*/ 101 w 919"/>
                <a:gd name="T85" fmla="*/ 819 h 1008"/>
                <a:gd name="T86" fmla="*/ 47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8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6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349D8D41-1767-4BF4-A7F9-1CBC4F817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1935163"/>
              <a:ext cx="146050" cy="146050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8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2 h 1008"/>
                <a:gd name="T22" fmla="*/ 412 w 918"/>
                <a:gd name="T23" fmla="*/ 879 h 1008"/>
                <a:gd name="T24" fmla="*/ 505 w 918"/>
                <a:gd name="T25" fmla="*/ 879 h 1008"/>
                <a:gd name="T26" fmla="*/ 593 w 918"/>
                <a:gd name="T27" fmla="*/ 852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8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20 h 1008"/>
                <a:gd name="T66" fmla="*/ 871 w 918"/>
                <a:gd name="T67" fmla="*/ 725 h 1008"/>
                <a:gd name="T68" fmla="*/ 817 w 918"/>
                <a:gd name="T69" fmla="*/ 819 h 1008"/>
                <a:gd name="T70" fmla="*/ 746 w 918"/>
                <a:gd name="T71" fmla="*/ 897 h 1008"/>
                <a:gd name="T72" fmla="*/ 661 w 918"/>
                <a:gd name="T73" fmla="*/ 957 h 1008"/>
                <a:gd name="T74" fmla="*/ 564 w 918"/>
                <a:gd name="T75" fmla="*/ 995 h 1008"/>
                <a:gd name="T76" fmla="*/ 459 w 918"/>
                <a:gd name="T77" fmla="*/ 1008 h 1008"/>
                <a:gd name="T78" fmla="*/ 354 w 918"/>
                <a:gd name="T79" fmla="*/ 995 h 1008"/>
                <a:gd name="T80" fmla="*/ 257 w 918"/>
                <a:gd name="T81" fmla="*/ 957 h 1008"/>
                <a:gd name="T82" fmla="*/ 172 w 918"/>
                <a:gd name="T83" fmla="*/ 897 h 1008"/>
                <a:gd name="T84" fmla="*/ 101 w 918"/>
                <a:gd name="T85" fmla="*/ 819 h 1008"/>
                <a:gd name="T86" fmla="*/ 46 w 918"/>
                <a:gd name="T87" fmla="*/ 725 h 1008"/>
                <a:gd name="T88" fmla="*/ 12 w 918"/>
                <a:gd name="T89" fmla="*/ 620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7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5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6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20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9"/>
                  </a:lnTo>
                  <a:lnTo>
                    <a:pt x="783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2D33372-F5A7-4162-9865-5E8A38ABE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1935163"/>
              <a:ext cx="146050" cy="146050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2 h 1008"/>
                <a:gd name="T22" fmla="*/ 413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8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7 w 919"/>
                <a:gd name="T71" fmla="*/ 897 h 1008"/>
                <a:gd name="T72" fmla="*/ 661 w 919"/>
                <a:gd name="T73" fmla="*/ 957 h 1008"/>
                <a:gd name="T74" fmla="*/ 565 w 919"/>
                <a:gd name="T75" fmla="*/ 995 h 1008"/>
                <a:gd name="T76" fmla="*/ 460 w 919"/>
                <a:gd name="T77" fmla="*/ 1008 h 1008"/>
                <a:gd name="T78" fmla="*/ 354 w 919"/>
                <a:gd name="T79" fmla="*/ 995 h 1008"/>
                <a:gd name="T80" fmla="*/ 258 w 919"/>
                <a:gd name="T81" fmla="*/ 957 h 1008"/>
                <a:gd name="T82" fmla="*/ 173 w 919"/>
                <a:gd name="T83" fmla="*/ 897 h 1008"/>
                <a:gd name="T84" fmla="*/ 101 w 919"/>
                <a:gd name="T85" fmla="*/ 819 h 1008"/>
                <a:gd name="T86" fmla="*/ 46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1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8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5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2"/>
                  </a:lnTo>
                  <a:lnTo>
                    <a:pt x="368" y="868"/>
                  </a:lnTo>
                  <a:lnTo>
                    <a:pt x="413" y="879"/>
                  </a:lnTo>
                  <a:lnTo>
                    <a:pt x="460" y="882"/>
                  </a:lnTo>
                  <a:lnTo>
                    <a:pt x="506" y="879"/>
                  </a:lnTo>
                  <a:lnTo>
                    <a:pt x="551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5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8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1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7" y="897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5"/>
                  </a:lnTo>
                  <a:lnTo>
                    <a:pt x="513" y="1005"/>
                  </a:lnTo>
                  <a:lnTo>
                    <a:pt x="460" y="1008"/>
                  </a:lnTo>
                  <a:lnTo>
                    <a:pt x="406" y="1005"/>
                  </a:lnTo>
                  <a:lnTo>
                    <a:pt x="354" y="995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7"/>
                  </a:lnTo>
                  <a:lnTo>
                    <a:pt x="135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802729" y="3177720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VNF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6AD40D-F08A-45C3-B6A4-E6B0167E176E}"/>
              </a:ext>
            </a:extLst>
          </p:cNvPr>
          <p:cNvSpPr txBox="1"/>
          <p:nvPr/>
        </p:nvSpPr>
        <p:spPr>
          <a:xfrm>
            <a:off x="4407024" y="391582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Hardware Security</a:t>
            </a:r>
          </a:p>
        </p:txBody>
      </p:sp>
      <p:sp>
        <p:nvSpPr>
          <p:cNvPr id="93" name="Arrow: Striped Right 92">
            <a:extLst>
              <a:ext uri="{FF2B5EF4-FFF2-40B4-BE49-F238E27FC236}">
                <a16:creationId xmlns:a16="http://schemas.microsoft.com/office/drawing/2014/main" id="{21C7E487-8AB7-447C-BFBD-2468AAC1918C}"/>
              </a:ext>
            </a:extLst>
          </p:cNvPr>
          <p:cNvSpPr/>
          <p:nvPr/>
        </p:nvSpPr>
        <p:spPr>
          <a:xfrm rot="10800000">
            <a:off x="2768724" y="3951338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3236CF-DBAF-4E35-B1B1-AADD2C14EC94}"/>
              </a:ext>
            </a:extLst>
          </p:cNvPr>
          <p:cNvSpPr txBox="1"/>
          <p:nvPr/>
        </p:nvSpPr>
        <p:spPr>
          <a:xfrm>
            <a:off x="4531610" y="287443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Secure Boot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5B6B461-54FD-44DB-AED0-FB0396DDB511}"/>
              </a:ext>
            </a:extLst>
          </p:cNvPr>
          <p:cNvSpPr/>
          <p:nvPr/>
        </p:nvSpPr>
        <p:spPr>
          <a:xfrm>
            <a:off x="502918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5619D3-EB5E-4B2C-B9A3-5AF43FDBE87E}"/>
              </a:ext>
            </a:extLst>
          </p:cNvPr>
          <p:cNvSpPr txBox="1"/>
          <p:nvPr/>
        </p:nvSpPr>
        <p:spPr>
          <a:xfrm>
            <a:off x="429625" y="107212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Virtual Network Functions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9264DBE-28FB-4F36-8961-A5B6E8154298}"/>
              </a:ext>
            </a:extLst>
          </p:cNvPr>
          <p:cNvSpPr/>
          <p:nvPr/>
        </p:nvSpPr>
        <p:spPr>
          <a:xfrm>
            <a:off x="618446" y="3868420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88C0148-E4E2-40CA-B85E-612A60C45585}"/>
              </a:ext>
            </a:extLst>
          </p:cNvPr>
          <p:cNvSpPr/>
          <p:nvPr/>
        </p:nvSpPr>
        <p:spPr>
          <a:xfrm>
            <a:off x="605786" y="3375542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F669D30-2939-413E-AFA1-D8C5BAA91495}"/>
              </a:ext>
            </a:extLst>
          </p:cNvPr>
          <p:cNvSpPr/>
          <p:nvPr/>
        </p:nvSpPr>
        <p:spPr>
          <a:xfrm>
            <a:off x="588591" y="2959869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Hypervisor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5EEE73-6EDF-452C-852B-CF46F583C8FD}"/>
              </a:ext>
            </a:extLst>
          </p:cNvPr>
          <p:cNvSpPr/>
          <p:nvPr/>
        </p:nvSpPr>
        <p:spPr>
          <a:xfrm>
            <a:off x="715260" y="145610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DB8FD1-CFFF-4E03-A4DA-1AD7100B47A1}"/>
              </a:ext>
            </a:extLst>
          </p:cNvPr>
          <p:cNvSpPr txBox="1"/>
          <p:nvPr/>
        </p:nvSpPr>
        <p:spPr>
          <a:xfrm>
            <a:off x="875194" y="140859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9E05C7-579E-45D5-8C12-DEC888BD8918}"/>
              </a:ext>
            </a:extLst>
          </p:cNvPr>
          <p:cNvSpPr/>
          <p:nvPr/>
        </p:nvSpPr>
        <p:spPr>
          <a:xfrm>
            <a:off x="792480" y="170274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7F7BC6-D236-4B40-8367-F369E6FEFB43}"/>
              </a:ext>
            </a:extLst>
          </p:cNvPr>
          <p:cNvSpPr/>
          <p:nvPr/>
        </p:nvSpPr>
        <p:spPr>
          <a:xfrm>
            <a:off x="792480" y="220677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pic>
        <p:nvPicPr>
          <p:cNvPr id="105" name="Picture 10" descr="Router Icon – Free Download, PNG and Vector">
            <a:extLst>
              <a:ext uri="{FF2B5EF4-FFF2-40B4-BE49-F238E27FC236}">
                <a16:creationId xmlns:a16="http://schemas.microsoft.com/office/drawing/2014/main" id="{6B04FB32-FC35-4260-AA67-92503869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90" y="1856826"/>
            <a:ext cx="217460" cy="2174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B99D45F-99E5-4D0D-9D39-537FBA6679E4}"/>
              </a:ext>
            </a:extLst>
          </p:cNvPr>
          <p:cNvSpPr txBox="1"/>
          <p:nvPr/>
        </p:nvSpPr>
        <p:spPr>
          <a:xfrm>
            <a:off x="863077" y="163695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vRouter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4E0AAAA-0CA7-43E0-88E5-C7D8680F4DFC}"/>
              </a:ext>
            </a:extLst>
          </p:cNvPr>
          <p:cNvSpPr/>
          <p:nvPr/>
        </p:nvSpPr>
        <p:spPr>
          <a:xfrm>
            <a:off x="1629660" y="1463721"/>
            <a:ext cx="770640" cy="10356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F16A3-6266-46EB-8AFA-718FE2863000}"/>
              </a:ext>
            </a:extLst>
          </p:cNvPr>
          <p:cNvSpPr txBox="1"/>
          <p:nvPr/>
        </p:nvSpPr>
        <p:spPr>
          <a:xfrm>
            <a:off x="1789594" y="1416210"/>
            <a:ext cx="450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593C50-AD16-4B65-B91C-26A913675381}"/>
              </a:ext>
            </a:extLst>
          </p:cNvPr>
          <p:cNvSpPr/>
          <p:nvPr/>
        </p:nvSpPr>
        <p:spPr>
          <a:xfrm>
            <a:off x="1706880" y="1710362"/>
            <a:ext cx="640080" cy="439838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C3F34B-16F2-48F6-836D-C224D70667FA}"/>
              </a:ext>
            </a:extLst>
          </p:cNvPr>
          <p:cNvSpPr/>
          <p:nvPr/>
        </p:nvSpPr>
        <p:spPr>
          <a:xfrm>
            <a:off x="1706880" y="2214391"/>
            <a:ext cx="640080" cy="23603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Guest OS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6B40CA8-590B-4DE7-8980-B5FCE6DB1F60}"/>
              </a:ext>
            </a:extLst>
          </p:cNvPr>
          <p:cNvSpPr txBox="1"/>
          <p:nvPr/>
        </p:nvSpPr>
        <p:spPr>
          <a:xfrm>
            <a:off x="1777477" y="1644572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vFirewall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2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68D667C-C9AB-4FA5-9DDF-675BFDC3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6" y="1820138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819CF60-A8F7-4D2B-A46A-8B66AB4856C3}"/>
              </a:ext>
            </a:extLst>
          </p:cNvPr>
          <p:cNvSpPr/>
          <p:nvPr/>
        </p:nvSpPr>
        <p:spPr>
          <a:xfrm>
            <a:off x="595586" y="2533504"/>
            <a:ext cx="1935481" cy="3710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Management &amp; Orchestration (MANO)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8D11FD-294C-4759-8E95-9104F058F323}"/>
              </a:ext>
            </a:extLst>
          </p:cNvPr>
          <p:cNvSpPr txBox="1"/>
          <p:nvPr/>
        </p:nvSpPr>
        <p:spPr>
          <a:xfrm>
            <a:off x="4531610" y="2471425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 Control &amp; Hardening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6B08F7-EAC4-4948-B490-D5D19515EC09}"/>
              </a:ext>
            </a:extLst>
          </p:cNvPr>
          <p:cNvSpPr txBox="1"/>
          <p:nvPr/>
        </p:nvSpPr>
        <p:spPr>
          <a:xfrm>
            <a:off x="4531608" y="1955456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 &amp; Software Segmentation</a:t>
            </a:r>
          </a:p>
        </p:txBody>
      </p:sp>
      <p:sp>
        <p:nvSpPr>
          <p:cNvPr id="117" name="Arrow: Striped Right 116">
            <a:extLst>
              <a:ext uri="{FF2B5EF4-FFF2-40B4-BE49-F238E27FC236}">
                <a16:creationId xmlns:a16="http://schemas.microsoft.com/office/drawing/2014/main" id="{7DA5E152-DDEC-4557-9017-C02537045049}"/>
              </a:ext>
            </a:extLst>
          </p:cNvPr>
          <p:cNvSpPr/>
          <p:nvPr/>
        </p:nvSpPr>
        <p:spPr>
          <a:xfrm rot="10800000">
            <a:off x="2768723" y="1998405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Striped Right 117">
            <a:extLst>
              <a:ext uri="{FF2B5EF4-FFF2-40B4-BE49-F238E27FC236}">
                <a16:creationId xmlns:a16="http://schemas.microsoft.com/office/drawing/2014/main" id="{D67E02C5-1ECE-4312-A1BB-748787408637}"/>
              </a:ext>
            </a:extLst>
          </p:cNvPr>
          <p:cNvSpPr/>
          <p:nvPr/>
        </p:nvSpPr>
        <p:spPr>
          <a:xfrm rot="10800000">
            <a:off x="2768724" y="2940852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Striped Right 118">
            <a:extLst>
              <a:ext uri="{FF2B5EF4-FFF2-40B4-BE49-F238E27FC236}">
                <a16:creationId xmlns:a16="http://schemas.microsoft.com/office/drawing/2014/main" id="{B9EA42B5-62C5-47E4-BA96-39D4E838442A}"/>
              </a:ext>
            </a:extLst>
          </p:cNvPr>
          <p:cNvSpPr/>
          <p:nvPr/>
        </p:nvSpPr>
        <p:spPr>
          <a:xfrm rot="10800000">
            <a:off x="2768724" y="2511727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Striped Right 119">
            <a:extLst>
              <a:ext uri="{FF2B5EF4-FFF2-40B4-BE49-F238E27FC236}">
                <a16:creationId xmlns:a16="http://schemas.microsoft.com/office/drawing/2014/main" id="{DCAE5585-1923-4A75-86F2-F33BB53A1D35}"/>
              </a:ext>
            </a:extLst>
          </p:cNvPr>
          <p:cNvSpPr/>
          <p:nvPr/>
        </p:nvSpPr>
        <p:spPr>
          <a:xfrm rot="10800000">
            <a:off x="2787898" y="1480930"/>
            <a:ext cx="1638300" cy="302913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57B7C-35E5-4983-853F-2C5AC7DA8B6F}"/>
              </a:ext>
            </a:extLst>
          </p:cNvPr>
          <p:cNvSpPr txBox="1"/>
          <p:nvPr/>
        </p:nvSpPr>
        <p:spPr>
          <a:xfrm>
            <a:off x="4573343" y="143003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Software Scan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231592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  CNF &amp; Kubernetes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B9B13-17BB-49E9-92A1-28B7FAFA7B14}"/>
              </a:ext>
            </a:extLst>
          </p:cNvPr>
          <p:cNvSpPr/>
          <p:nvPr/>
        </p:nvSpPr>
        <p:spPr>
          <a:xfrm>
            <a:off x="6381746" y="1379904"/>
            <a:ext cx="2141220" cy="305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7337-FDB4-4608-BB2F-77F0208B9631}"/>
              </a:ext>
            </a:extLst>
          </p:cNvPr>
          <p:cNvSpPr txBox="1"/>
          <p:nvPr/>
        </p:nvSpPr>
        <p:spPr>
          <a:xfrm>
            <a:off x="6013741" y="10622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Containerized Network Functions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913A513-4062-4403-BEDB-B86D3D223BAE}"/>
              </a:ext>
            </a:extLst>
          </p:cNvPr>
          <p:cNvSpPr/>
          <p:nvPr/>
        </p:nvSpPr>
        <p:spPr>
          <a:xfrm>
            <a:off x="6501763" y="3840806"/>
            <a:ext cx="1935481" cy="45651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COTS Hardware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A1F85D6-BE06-4FEF-9109-72DFF848A3A4}"/>
              </a:ext>
            </a:extLst>
          </p:cNvPr>
          <p:cNvSpPr/>
          <p:nvPr/>
        </p:nvSpPr>
        <p:spPr>
          <a:xfrm>
            <a:off x="6484615" y="3308073"/>
            <a:ext cx="1935481" cy="4565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757F59A-5F6A-44AC-8544-B233E850B0AA}"/>
              </a:ext>
            </a:extLst>
          </p:cNvPr>
          <p:cNvSpPr/>
          <p:nvPr/>
        </p:nvSpPr>
        <p:spPr>
          <a:xfrm>
            <a:off x="6501763" y="2790519"/>
            <a:ext cx="1935481" cy="4565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Platform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585F3B-F543-4257-A267-023260C639FB}"/>
              </a:ext>
            </a:extLst>
          </p:cNvPr>
          <p:cNvSpPr/>
          <p:nvPr/>
        </p:nvSpPr>
        <p:spPr>
          <a:xfrm>
            <a:off x="6575973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826D38-CDF2-46D7-A445-88FC901ECBBC}"/>
              </a:ext>
            </a:extLst>
          </p:cNvPr>
          <p:cNvSpPr/>
          <p:nvPr/>
        </p:nvSpPr>
        <p:spPr>
          <a:xfrm>
            <a:off x="7235107" y="1613375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0FB9C3-6C64-40E4-89DC-3A9065A3614E}"/>
              </a:ext>
            </a:extLst>
          </p:cNvPr>
          <p:cNvSpPr/>
          <p:nvPr/>
        </p:nvSpPr>
        <p:spPr>
          <a:xfrm>
            <a:off x="7837083" y="1605976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533744-45F2-48AF-AEA7-6DBE0B33E8FB}"/>
              </a:ext>
            </a:extLst>
          </p:cNvPr>
          <p:cNvSpPr/>
          <p:nvPr/>
        </p:nvSpPr>
        <p:spPr>
          <a:xfrm>
            <a:off x="6583504" y="2193662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E6ABBD-E050-4D90-9753-EF4E8C6635D9}"/>
              </a:ext>
            </a:extLst>
          </p:cNvPr>
          <p:cNvSpPr/>
          <p:nvPr/>
        </p:nvSpPr>
        <p:spPr>
          <a:xfrm>
            <a:off x="7234980" y="22019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FBE96A-499A-43F2-ACCF-BB4DDC9849C4}"/>
              </a:ext>
            </a:extLst>
          </p:cNvPr>
          <p:cNvSpPr/>
          <p:nvPr/>
        </p:nvSpPr>
        <p:spPr>
          <a:xfrm>
            <a:off x="7862643" y="2199747"/>
            <a:ext cx="464907" cy="5062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10" descr="Router Icon – Free Download, PNG and Vector">
            <a:extLst>
              <a:ext uri="{FF2B5EF4-FFF2-40B4-BE49-F238E27FC236}">
                <a16:creationId xmlns:a16="http://schemas.microsoft.com/office/drawing/2014/main" id="{38E89D4F-F128-4484-BCCE-0945A97F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27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10" descr="Router Icon – Free Download, PNG and Vector">
            <a:extLst>
              <a:ext uri="{FF2B5EF4-FFF2-40B4-BE49-F238E27FC236}">
                <a16:creationId xmlns:a16="http://schemas.microsoft.com/office/drawing/2014/main" id="{03A3CE0B-ABB9-43CC-8B9F-0604317D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23" y="1719996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4" name="Picture 10" descr="Router Icon – Free Download, PNG and Vector">
            <a:extLst>
              <a:ext uri="{FF2B5EF4-FFF2-40B4-BE49-F238E27FC236}">
                <a16:creationId xmlns:a16="http://schemas.microsoft.com/office/drawing/2014/main" id="{3839B782-3208-41E5-AE90-EE982661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55" y="1707255"/>
            <a:ext cx="320401" cy="3204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5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5E117426-376E-439A-9C8B-B91C321D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97" y="2288939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6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353455B1-3740-49E3-928F-ACE7DD0E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30" y="2292476"/>
            <a:ext cx="286519" cy="2865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7" name="Picture 8" descr="Free Firewall Protection Icon of Line style - Available in SVG, PNG, EPS,  AI &amp;amp; Icon fonts">
            <a:extLst>
              <a:ext uri="{FF2B5EF4-FFF2-40B4-BE49-F238E27FC236}">
                <a16:creationId xmlns:a16="http://schemas.microsoft.com/office/drawing/2014/main" id="{6DB36C69-79E7-43F1-B80A-085BBD55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36" y="2301133"/>
            <a:ext cx="286519" cy="2865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5B2755A-930B-464F-A6DD-5C5000E140FD}"/>
              </a:ext>
            </a:extLst>
          </p:cNvPr>
          <p:cNvSpPr txBox="1"/>
          <p:nvPr/>
        </p:nvSpPr>
        <p:spPr>
          <a:xfrm>
            <a:off x="252548" y="112292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CNFs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7883B6-9B3F-46F0-A98F-A32960ACDC8C}"/>
              </a:ext>
            </a:extLst>
          </p:cNvPr>
          <p:cNvSpPr/>
          <p:nvPr/>
        </p:nvSpPr>
        <p:spPr>
          <a:xfrm>
            <a:off x="134307" y="1512195"/>
            <a:ext cx="3347700" cy="28315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Roboto"/>
              </a:rPr>
              <a:t>Verify container content and functions.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Know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CNF features or functions and run security scans.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>
                <a:solidFill>
                  <a:srgbClr val="FFFFFF"/>
                </a:solidFill>
                <a:latin typeface="Roboto"/>
              </a:rPr>
              <a:t>Control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root access and consider removing it.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Revie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w container runtimes and runtime configurations.</a:t>
            </a:r>
          </a:p>
          <a:p>
            <a:pPr marL="228600" marR="0" lvl="0" indent="-2286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Implement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DevSecOps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methodology.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BADF9E-13D5-41A9-858B-9382264AE5D2}"/>
              </a:ext>
            </a:extLst>
          </p:cNvPr>
          <p:cNvSpPr txBox="1"/>
          <p:nvPr/>
        </p:nvSpPr>
        <p:spPr>
          <a:xfrm>
            <a:off x="3482007" y="1122927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Kubernetes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CA97EB-EEE7-46D1-8F46-9BF049706561}"/>
              </a:ext>
            </a:extLst>
          </p:cNvPr>
          <p:cNvSpPr/>
          <p:nvPr/>
        </p:nvSpPr>
        <p:spPr>
          <a:xfrm>
            <a:off x="3482007" y="1494315"/>
            <a:ext cx="2678763" cy="31239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Control access to Kubernetes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API.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noProof="0" dirty="0">
                <a:solidFill>
                  <a:srgbClr val="FFFFFF"/>
                </a:solidFill>
                <a:latin typeface="Roboto"/>
              </a:rPr>
              <a:t>Utilize Transport Layer Security between APIs.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Control</a:t>
            </a: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workloads at runtime.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noProof="0" dirty="0">
                <a:solidFill>
                  <a:srgbClr val="FFFFFF"/>
                </a:solidFill>
                <a:latin typeface="Roboto"/>
              </a:rPr>
              <a:t>Restrict</a:t>
            </a:r>
            <a:r>
              <a:rPr lang="en-US" sz="1200" noProof="0" dirty="0">
                <a:solidFill>
                  <a:srgbClr val="FFFFFF"/>
                </a:solidFill>
                <a:latin typeface="Roboto"/>
              </a:rPr>
              <a:t> network access and update network policies.</a:t>
            </a:r>
          </a:p>
          <a:p>
            <a:pPr marL="342900" marR="0" lvl="0" indent="-34290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Roboto"/>
              </a:rPr>
              <a:t>Protect clusters by restricting access to </a:t>
            </a:r>
            <a:r>
              <a:rPr lang="en-US" sz="1200" dirty="0" err="1">
                <a:solidFill>
                  <a:srgbClr val="FFFFFF"/>
                </a:solidFill>
                <a:latin typeface="Roboto"/>
              </a:rPr>
              <a:t>etcd</a:t>
            </a:r>
            <a:r>
              <a:rPr lang="en-US" sz="1200" dirty="0">
                <a:solidFill>
                  <a:srgbClr val="FFFFFF"/>
                </a:solidFill>
                <a:latin typeface="Roboto"/>
              </a:rPr>
              <a:t> backend. </a:t>
            </a:r>
            <a:endParaRPr lang="en-US" sz="1200" noProof="0" dirty="0">
              <a:solidFill>
                <a:srgbClr val="FFFFFF"/>
              </a:solidFill>
              <a:latin typeface="Roboto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98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9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VNFs and CNFs Key to 5G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Utilized in various cloud environments.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62463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Cybersecurity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Best Practices Needed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VNFs and CNFs are part of software-centric architecture.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8193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VNFs, CNFs, and Kubernetes Focus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Additional security requirements to mitigate threats.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Cloud and MEC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0D3084-C8EF-43EB-B93B-99F863A587DD}"/>
</file>

<file path=customXml/itemProps2.xml><?xml version="1.0" encoding="utf-8"?>
<ds:datastoreItem xmlns:ds="http://schemas.openxmlformats.org/officeDocument/2006/customXml" ds:itemID="{458ECB17-CAF9-47A7-8FD0-FECF972C10FB}"/>
</file>

<file path=customXml/itemProps3.xml><?xml version="1.0" encoding="utf-8"?>
<ds:datastoreItem xmlns:ds="http://schemas.openxmlformats.org/officeDocument/2006/customXml" ds:itemID="{B70509BD-F62E-418F-B696-0A416840EC2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10186</TotalTime>
  <Words>412</Words>
  <Application>Microsoft Office PowerPoint</Application>
  <PresentationFormat>On-screen Show (16:9)</PresentationFormat>
  <Paragraphs>108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Linux Libertine</vt:lpstr>
      <vt:lpstr>Roboto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Cybersecurity Best Practices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909</cp:revision>
  <dcterms:created xsi:type="dcterms:W3CDTF">2017-10-12T21:25:20Z</dcterms:created>
  <dcterms:modified xsi:type="dcterms:W3CDTF">2021-07-12T11:04:36Z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