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3"/>
  </p:notesMasterIdLst>
  <p:handoutMasterIdLst>
    <p:handoutMasterId r:id="rId14"/>
  </p:handoutMasterIdLst>
  <p:sldIdLst>
    <p:sldId id="1378" r:id="rId4"/>
    <p:sldId id="1381" r:id="rId5"/>
    <p:sldId id="1396" r:id="rId6"/>
    <p:sldId id="1398" r:id="rId7"/>
    <p:sldId id="1397" r:id="rId8"/>
    <p:sldId id="1386" r:id="rId9"/>
    <p:sldId id="1404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15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9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Cloud and MEC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417320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“On-demand availability of computer system resources, especially data storage and computing power, without direct active management by the user.”</a:t>
            </a:r>
            <a:endParaRPr kumimoji="0" lang="en-IN" sz="135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Freeform 278">
            <a:extLst>
              <a:ext uri="{FF2B5EF4-FFF2-40B4-BE49-F238E27FC236}">
                <a16:creationId xmlns:a16="http://schemas.microsoft.com/office/drawing/2014/main" id="{73D9FE86-5AFF-466D-AC6E-7782B6C08E21}"/>
              </a:ext>
            </a:extLst>
          </p:cNvPr>
          <p:cNvSpPr>
            <a:spLocks/>
          </p:cNvSpPr>
          <p:nvPr/>
        </p:nvSpPr>
        <p:spPr bwMode="auto">
          <a:xfrm>
            <a:off x="3501934" y="380572"/>
            <a:ext cx="2510246" cy="1036748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Cloud Types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513364" y="1145965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15D40-C697-42DE-AF1B-1CEB8EFAE68F}"/>
              </a:ext>
            </a:extLst>
          </p:cNvPr>
          <p:cNvSpPr txBox="1"/>
          <p:nvPr/>
        </p:nvSpPr>
        <p:spPr>
          <a:xfrm>
            <a:off x="1127760" y="23393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97F9A6-D455-47A5-9C39-3CA3D0653705}"/>
              </a:ext>
            </a:extLst>
          </p:cNvPr>
          <p:cNvSpPr txBox="1"/>
          <p:nvPr/>
        </p:nvSpPr>
        <p:spPr>
          <a:xfrm>
            <a:off x="3957407" y="233934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16070D-6CAE-4774-92CE-8B3248B34E4D}"/>
              </a:ext>
            </a:extLst>
          </p:cNvPr>
          <p:cNvSpPr txBox="1"/>
          <p:nvPr/>
        </p:nvSpPr>
        <p:spPr>
          <a:xfrm>
            <a:off x="6875220" y="233934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8EEF-43C6-4DFF-8110-88F0586B5147}"/>
              </a:ext>
            </a:extLst>
          </p:cNvPr>
          <p:cNvSpPr txBox="1"/>
          <p:nvPr/>
        </p:nvSpPr>
        <p:spPr>
          <a:xfrm>
            <a:off x="438019" y="2708672"/>
            <a:ext cx="266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Operated by third party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services over the Internet.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8377C5-0A0F-4347-B3B3-BDAAE87C5910}"/>
              </a:ext>
            </a:extLst>
          </p:cNvPr>
          <p:cNvSpPr txBox="1"/>
          <p:nvPr/>
        </p:nvSpPr>
        <p:spPr>
          <a:xfrm>
            <a:off x="3214818" y="2676435"/>
            <a:ext cx="26633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exclusively by a business or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access.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31843-45D1-4EA6-8393-7A83CA6DC9A8}"/>
              </a:ext>
            </a:extLst>
          </p:cNvPr>
          <p:cNvSpPr txBox="1"/>
          <p:nvPr/>
        </p:nvSpPr>
        <p:spPr>
          <a:xfrm>
            <a:off x="6146100" y="2676435"/>
            <a:ext cx="26633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Combine public and private clouds.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Move back and forth.</a:t>
            </a:r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Cloud Services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513364" y="1145965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15D40-C697-42DE-AF1B-1CEB8EFAE68F}"/>
              </a:ext>
            </a:extLst>
          </p:cNvPr>
          <p:cNvSpPr txBox="1"/>
          <p:nvPr/>
        </p:nvSpPr>
        <p:spPr>
          <a:xfrm>
            <a:off x="56578" y="2408074"/>
            <a:ext cx="252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Infrastructure as a Service (IaaS)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97F9A6-D455-47A5-9C39-3CA3D0653705}"/>
              </a:ext>
            </a:extLst>
          </p:cNvPr>
          <p:cNvSpPr txBox="1"/>
          <p:nvPr/>
        </p:nvSpPr>
        <p:spPr>
          <a:xfrm>
            <a:off x="2372800" y="2452242"/>
            <a:ext cx="1949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Platform as a Service (PaaS)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16070D-6CAE-4774-92CE-8B3248B34E4D}"/>
              </a:ext>
            </a:extLst>
          </p:cNvPr>
          <p:cNvSpPr txBox="1"/>
          <p:nvPr/>
        </p:nvSpPr>
        <p:spPr>
          <a:xfrm>
            <a:off x="4572000" y="2452242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Serverless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8EEF-43C6-4DFF-8110-88F0586B5147}"/>
              </a:ext>
            </a:extLst>
          </p:cNvPr>
          <p:cNvSpPr txBox="1"/>
          <p:nvPr/>
        </p:nvSpPr>
        <p:spPr>
          <a:xfrm>
            <a:off x="250586" y="3042618"/>
            <a:ext cx="20218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Lease or rent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Servers, VMs,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Pay as you go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8377C5-0A0F-4347-B3B3-BDAAE87C5910}"/>
              </a:ext>
            </a:extLst>
          </p:cNvPr>
          <p:cNvSpPr txBox="1"/>
          <p:nvPr/>
        </p:nvSpPr>
        <p:spPr>
          <a:xfrm>
            <a:off x="2460702" y="3138286"/>
            <a:ext cx="177382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On-demand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 set-up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31843-45D1-4EA6-8393-7A83CA6DC9A8}"/>
              </a:ext>
            </a:extLst>
          </p:cNvPr>
          <p:cNvSpPr txBox="1"/>
          <p:nvPr/>
        </p:nvSpPr>
        <p:spPr>
          <a:xfrm>
            <a:off x="4415906" y="3154677"/>
            <a:ext cx="202188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Resource allocated on-demand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Event-driven by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FBE9-D085-4B58-8363-8F87F68A3E98}"/>
              </a:ext>
            </a:extLst>
          </p:cNvPr>
          <p:cNvSpPr txBox="1"/>
          <p:nvPr/>
        </p:nvSpPr>
        <p:spPr>
          <a:xfrm>
            <a:off x="6603284" y="2408074"/>
            <a:ext cx="158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as a Service (SaaS)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118A8-9199-4589-973D-2ADD21B02C6C}"/>
              </a:ext>
            </a:extLst>
          </p:cNvPr>
          <p:cNvSpPr txBox="1"/>
          <p:nvPr/>
        </p:nvSpPr>
        <p:spPr>
          <a:xfrm>
            <a:off x="6619172" y="3126803"/>
            <a:ext cx="21992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Delivers software via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On-demand or per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512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Clouds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Access Network (RAN)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7" name="Freeform 278">
            <a:extLst>
              <a:ext uri="{FF2B5EF4-FFF2-40B4-BE49-F238E27FC236}">
                <a16:creationId xmlns:a16="http://schemas.microsoft.com/office/drawing/2014/main" id="{56D73A86-9247-4A13-B9CD-4C18EDFB1977}"/>
              </a:ext>
            </a:extLst>
          </p:cNvPr>
          <p:cNvSpPr>
            <a:spLocks/>
          </p:cNvSpPr>
          <p:nvPr/>
        </p:nvSpPr>
        <p:spPr bwMode="auto">
          <a:xfrm>
            <a:off x="3057373" y="2041072"/>
            <a:ext cx="1509886" cy="754022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597184" y="795445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33AD98D1-94ED-401A-83D1-493AFB0F2FA6}"/>
              </a:ext>
            </a:extLst>
          </p:cNvPr>
          <p:cNvSpPr>
            <a:spLocks/>
          </p:cNvSpPr>
          <p:nvPr/>
        </p:nvSpPr>
        <p:spPr bwMode="auto">
          <a:xfrm>
            <a:off x="4673478" y="1950364"/>
            <a:ext cx="2706030" cy="1062089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4E318C-38ED-49EB-A197-AC594E79EFAB}"/>
              </a:ext>
            </a:extLst>
          </p:cNvPr>
          <p:cNvSpPr txBox="1"/>
          <p:nvPr/>
        </p:nvSpPr>
        <p:spPr>
          <a:xfrm>
            <a:off x="3481051" y="2821981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Far Edge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CEE256-D912-471C-99F0-B2A5A30CB8CF}"/>
              </a:ext>
            </a:extLst>
          </p:cNvPr>
          <p:cNvSpPr txBox="1"/>
          <p:nvPr/>
        </p:nvSpPr>
        <p:spPr>
          <a:xfrm>
            <a:off x="5246224" y="921793"/>
            <a:ext cx="572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Edge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20CF-618D-4C54-BC40-23EB5F158255}"/>
              </a:ext>
            </a:extLst>
          </p:cNvPr>
          <p:cNvSpPr txBox="1"/>
          <p:nvPr/>
        </p:nvSpPr>
        <p:spPr>
          <a:xfrm>
            <a:off x="7093211" y="2932722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06112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Cloud Security Best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705688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Know the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Cloud Provider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Important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for private and hybrid cloud environments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70568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Control User Access and Endpoints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Zero-trust principles and encryption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is fundamental.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563881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Train and Certify Users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People are a very important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investment.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563881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Provide Visibility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Have single-pane-of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-glass for monitoring clouds.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57516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57516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43564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43564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49305" y="258978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911135" y="255543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796318" y="1687473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982D85AA-ABC9-4C78-A902-912EF760C6CD}"/>
              </a:ext>
            </a:extLst>
          </p:cNvPr>
          <p:cNvSpPr>
            <a:spLocks noEditPoints="1"/>
          </p:cNvSpPr>
          <p:nvPr/>
        </p:nvSpPr>
        <p:spPr bwMode="auto">
          <a:xfrm>
            <a:off x="3918677" y="1687351"/>
            <a:ext cx="490934" cy="499818"/>
          </a:xfrm>
          <a:custGeom>
            <a:avLst/>
            <a:gdLst>
              <a:gd name="T0" fmla="*/ 1061 w 3380"/>
              <a:gd name="T1" fmla="*/ 2319 h 3379"/>
              <a:gd name="T2" fmla="*/ 1129 w 3380"/>
              <a:gd name="T3" fmla="*/ 2069 h 3379"/>
              <a:gd name="T4" fmla="*/ 1180 w 3380"/>
              <a:gd name="T5" fmla="*/ 1960 h 3379"/>
              <a:gd name="T6" fmla="*/ 2853 w 3380"/>
              <a:gd name="T7" fmla="*/ 766 h 3379"/>
              <a:gd name="T8" fmla="*/ 2774 w 3380"/>
              <a:gd name="T9" fmla="*/ 368 h 3379"/>
              <a:gd name="T10" fmla="*/ 2933 w 3380"/>
              <a:gd name="T11" fmla="*/ 686 h 3379"/>
              <a:gd name="T12" fmla="*/ 2774 w 3380"/>
              <a:gd name="T13" fmla="*/ 368 h 3379"/>
              <a:gd name="T14" fmla="*/ 113 w 3380"/>
              <a:gd name="T15" fmla="*/ 3266 h 3379"/>
              <a:gd name="T16" fmla="*/ 3041 w 3380"/>
              <a:gd name="T17" fmla="*/ 736 h 3379"/>
              <a:gd name="T18" fmla="*/ 1448 w 3380"/>
              <a:gd name="T19" fmla="*/ 2329 h 3379"/>
              <a:gd name="T20" fmla="*/ 941 w 3380"/>
              <a:gd name="T21" fmla="*/ 2519 h 3379"/>
              <a:gd name="T22" fmla="*/ 916 w 3380"/>
              <a:gd name="T23" fmla="*/ 2533 h 3379"/>
              <a:gd name="T24" fmla="*/ 887 w 3380"/>
              <a:gd name="T25" fmla="*/ 2533 h 3379"/>
              <a:gd name="T26" fmla="*/ 861 w 3380"/>
              <a:gd name="T27" fmla="*/ 2519 h 3379"/>
              <a:gd name="T28" fmla="*/ 847 w 3380"/>
              <a:gd name="T29" fmla="*/ 2492 h 3379"/>
              <a:gd name="T30" fmla="*/ 847 w 3380"/>
              <a:gd name="T31" fmla="*/ 2464 h 3379"/>
              <a:gd name="T32" fmla="*/ 861 w 3380"/>
              <a:gd name="T33" fmla="*/ 2439 h 3379"/>
              <a:gd name="T34" fmla="*/ 1050 w 3380"/>
              <a:gd name="T35" fmla="*/ 1931 h 3379"/>
              <a:gd name="T36" fmla="*/ 2644 w 3380"/>
              <a:gd name="T37" fmla="*/ 337 h 3379"/>
              <a:gd name="T38" fmla="*/ 3052 w 3380"/>
              <a:gd name="T39" fmla="*/ 112 h 3379"/>
              <a:gd name="T40" fmla="*/ 3025 w 3380"/>
              <a:gd name="T41" fmla="*/ 119 h 3379"/>
              <a:gd name="T42" fmla="*/ 2853 w 3380"/>
              <a:gd name="T43" fmla="*/ 288 h 3379"/>
              <a:gd name="T44" fmla="*/ 3251 w 3380"/>
              <a:gd name="T45" fmla="*/ 367 h 3379"/>
              <a:gd name="T46" fmla="*/ 3266 w 3380"/>
              <a:gd name="T47" fmla="*/ 342 h 3379"/>
              <a:gd name="T48" fmla="*/ 3266 w 3380"/>
              <a:gd name="T49" fmla="*/ 314 h 3379"/>
              <a:gd name="T50" fmla="*/ 3251 w 3380"/>
              <a:gd name="T51" fmla="*/ 289 h 3379"/>
              <a:gd name="T52" fmla="*/ 3079 w 3380"/>
              <a:gd name="T53" fmla="*/ 119 h 3379"/>
              <a:gd name="T54" fmla="*/ 3052 w 3380"/>
              <a:gd name="T55" fmla="*/ 112 h 3379"/>
              <a:gd name="T56" fmla="*/ 3095 w 3380"/>
              <a:gd name="T57" fmla="*/ 4 h 3379"/>
              <a:gd name="T58" fmla="*/ 3148 w 3380"/>
              <a:gd name="T59" fmla="*/ 28 h 3379"/>
              <a:gd name="T60" fmla="*/ 3332 w 3380"/>
              <a:gd name="T61" fmla="*/ 209 h 3379"/>
              <a:gd name="T62" fmla="*/ 3365 w 3380"/>
              <a:gd name="T63" fmla="*/ 257 h 3379"/>
              <a:gd name="T64" fmla="*/ 3380 w 3380"/>
              <a:gd name="T65" fmla="*/ 314 h 3379"/>
              <a:gd name="T66" fmla="*/ 3375 w 3380"/>
              <a:gd name="T67" fmla="*/ 370 h 3379"/>
              <a:gd name="T68" fmla="*/ 3351 w 3380"/>
              <a:gd name="T69" fmla="*/ 423 h 3379"/>
              <a:gd name="T70" fmla="*/ 3172 w 3380"/>
              <a:gd name="T71" fmla="*/ 606 h 3379"/>
              <a:gd name="T72" fmla="*/ 3154 w 3380"/>
              <a:gd name="T73" fmla="*/ 3379 h 3379"/>
              <a:gd name="T74" fmla="*/ 0 w 3380"/>
              <a:gd name="T75" fmla="*/ 225 h 3379"/>
              <a:gd name="T76" fmla="*/ 2934 w 3380"/>
              <a:gd name="T77" fmla="*/ 48 h 3379"/>
              <a:gd name="T78" fmla="*/ 2982 w 3380"/>
              <a:gd name="T79" fmla="*/ 15 h 3379"/>
              <a:gd name="T80" fmla="*/ 3038 w 3380"/>
              <a:gd name="T81" fmla="*/ 0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80" h="3379">
                <a:moveTo>
                  <a:pt x="1129" y="2069"/>
                </a:moveTo>
                <a:lnTo>
                  <a:pt x="1061" y="2319"/>
                </a:lnTo>
                <a:lnTo>
                  <a:pt x="1311" y="2251"/>
                </a:lnTo>
                <a:lnTo>
                  <a:pt x="1129" y="2069"/>
                </a:lnTo>
                <a:close/>
                <a:moveTo>
                  <a:pt x="2614" y="527"/>
                </a:moveTo>
                <a:lnTo>
                  <a:pt x="1180" y="1960"/>
                </a:lnTo>
                <a:lnTo>
                  <a:pt x="1419" y="2200"/>
                </a:lnTo>
                <a:lnTo>
                  <a:pt x="2853" y="766"/>
                </a:lnTo>
                <a:lnTo>
                  <a:pt x="2614" y="527"/>
                </a:lnTo>
                <a:close/>
                <a:moveTo>
                  <a:pt x="2774" y="368"/>
                </a:moveTo>
                <a:lnTo>
                  <a:pt x="2694" y="448"/>
                </a:lnTo>
                <a:lnTo>
                  <a:pt x="2933" y="686"/>
                </a:lnTo>
                <a:lnTo>
                  <a:pt x="3012" y="606"/>
                </a:lnTo>
                <a:lnTo>
                  <a:pt x="2774" y="368"/>
                </a:lnTo>
                <a:close/>
                <a:moveTo>
                  <a:pt x="113" y="337"/>
                </a:moveTo>
                <a:lnTo>
                  <a:pt x="113" y="3266"/>
                </a:lnTo>
                <a:lnTo>
                  <a:pt x="3041" y="3266"/>
                </a:lnTo>
                <a:lnTo>
                  <a:pt x="3041" y="736"/>
                </a:lnTo>
                <a:lnTo>
                  <a:pt x="2958" y="821"/>
                </a:lnTo>
                <a:lnTo>
                  <a:pt x="1448" y="2329"/>
                </a:lnTo>
                <a:lnTo>
                  <a:pt x="1010" y="2450"/>
                </a:lnTo>
                <a:lnTo>
                  <a:pt x="941" y="2519"/>
                </a:lnTo>
                <a:lnTo>
                  <a:pt x="929" y="2528"/>
                </a:lnTo>
                <a:lnTo>
                  <a:pt x="916" y="2533"/>
                </a:lnTo>
                <a:lnTo>
                  <a:pt x="901" y="2535"/>
                </a:lnTo>
                <a:lnTo>
                  <a:pt x="887" y="2533"/>
                </a:lnTo>
                <a:lnTo>
                  <a:pt x="873" y="2528"/>
                </a:lnTo>
                <a:lnTo>
                  <a:pt x="861" y="2519"/>
                </a:lnTo>
                <a:lnTo>
                  <a:pt x="852" y="2506"/>
                </a:lnTo>
                <a:lnTo>
                  <a:pt x="847" y="2492"/>
                </a:lnTo>
                <a:lnTo>
                  <a:pt x="845" y="2479"/>
                </a:lnTo>
                <a:lnTo>
                  <a:pt x="847" y="2464"/>
                </a:lnTo>
                <a:lnTo>
                  <a:pt x="852" y="2451"/>
                </a:lnTo>
                <a:lnTo>
                  <a:pt x="861" y="2439"/>
                </a:lnTo>
                <a:lnTo>
                  <a:pt x="930" y="2370"/>
                </a:lnTo>
                <a:lnTo>
                  <a:pt x="1050" y="1931"/>
                </a:lnTo>
                <a:lnTo>
                  <a:pt x="1060" y="1921"/>
                </a:lnTo>
                <a:lnTo>
                  <a:pt x="2644" y="337"/>
                </a:lnTo>
                <a:lnTo>
                  <a:pt x="113" y="337"/>
                </a:lnTo>
                <a:close/>
                <a:moveTo>
                  <a:pt x="3052" y="112"/>
                </a:moveTo>
                <a:lnTo>
                  <a:pt x="3038" y="114"/>
                </a:lnTo>
                <a:lnTo>
                  <a:pt x="3025" y="119"/>
                </a:lnTo>
                <a:lnTo>
                  <a:pt x="3013" y="128"/>
                </a:lnTo>
                <a:lnTo>
                  <a:pt x="2853" y="288"/>
                </a:lnTo>
                <a:lnTo>
                  <a:pt x="3091" y="527"/>
                </a:lnTo>
                <a:lnTo>
                  <a:pt x="3251" y="367"/>
                </a:lnTo>
                <a:lnTo>
                  <a:pt x="3261" y="356"/>
                </a:lnTo>
                <a:lnTo>
                  <a:pt x="3266" y="342"/>
                </a:lnTo>
                <a:lnTo>
                  <a:pt x="3268" y="327"/>
                </a:lnTo>
                <a:lnTo>
                  <a:pt x="3266" y="314"/>
                </a:lnTo>
                <a:lnTo>
                  <a:pt x="3261" y="300"/>
                </a:lnTo>
                <a:lnTo>
                  <a:pt x="3251" y="289"/>
                </a:lnTo>
                <a:lnTo>
                  <a:pt x="3091" y="128"/>
                </a:lnTo>
                <a:lnTo>
                  <a:pt x="3079" y="119"/>
                </a:lnTo>
                <a:lnTo>
                  <a:pt x="3066" y="114"/>
                </a:lnTo>
                <a:lnTo>
                  <a:pt x="3052" y="112"/>
                </a:lnTo>
                <a:close/>
                <a:moveTo>
                  <a:pt x="3066" y="0"/>
                </a:moveTo>
                <a:lnTo>
                  <a:pt x="3095" y="4"/>
                </a:lnTo>
                <a:lnTo>
                  <a:pt x="3122" y="15"/>
                </a:lnTo>
                <a:lnTo>
                  <a:pt x="3148" y="28"/>
                </a:lnTo>
                <a:lnTo>
                  <a:pt x="3171" y="48"/>
                </a:lnTo>
                <a:lnTo>
                  <a:pt x="3332" y="209"/>
                </a:lnTo>
                <a:lnTo>
                  <a:pt x="3351" y="232"/>
                </a:lnTo>
                <a:lnTo>
                  <a:pt x="3365" y="257"/>
                </a:lnTo>
                <a:lnTo>
                  <a:pt x="3375" y="285"/>
                </a:lnTo>
                <a:lnTo>
                  <a:pt x="3380" y="314"/>
                </a:lnTo>
                <a:lnTo>
                  <a:pt x="3380" y="342"/>
                </a:lnTo>
                <a:lnTo>
                  <a:pt x="3375" y="370"/>
                </a:lnTo>
                <a:lnTo>
                  <a:pt x="3365" y="397"/>
                </a:lnTo>
                <a:lnTo>
                  <a:pt x="3351" y="423"/>
                </a:lnTo>
                <a:lnTo>
                  <a:pt x="3332" y="446"/>
                </a:lnTo>
                <a:lnTo>
                  <a:pt x="3172" y="606"/>
                </a:lnTo>
                <a:lnTo>
                  <a:pt x="3154" y="624"/>
                </a:lnTo>
                <a:lnTo>
                  <a:pt x="3154" y="3379"/>
                </a:lnTo>
                <a:lnTo>
                  <a:pt x="0" y="3379"/>
                </a:lnTo>
                <a:lnTo>
                  <a:pt x="0" y="225"/>
                </a:lnTo>
                <a:lnTo>
                  <a:pt x="2757" y="225"/>
                </a:lnTo>
                <a:lnTo>
                  <a:pt x="2934" y="48"/>
                </a:lnTo>
                <a:lnTo>
                  <a:pt x="2957" y="29"/>
                </a:lnTo>
                <a:lnTo>
                  <a:pt x="2982" y="15"/>
                </a:lnTo>
                <a:lnTo>
                  <a:pt x="3010" y="4"/>
                </a:lnTo>
                <a:lnTo>
                  <a:pt x="3038" y="0"/>
                </a:lnTo>
                <a:lnTo>
                  <a:pt x="30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90" y="332170"/>
            <a:ext cx="66713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 Cloud Security Recommendations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7883B6-9B3F-46F0-A98F-A32960ACDC8C}"/>
              </a:ext>
            </a:extLst>
          </p:cNvPr>
          <p:cNvSpPr/>
          <p:nvPr/>
        </p:nvSpPr>
        <p:spPr>
          <a:xfrm>
            <a:off x="1507399" y="1261110"/>
            <a:ext cx="5170170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Protect data at-rest and in-transit.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Know where data will be stored and accessed.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Utilize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best-in-class tools and services.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Invest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in comprehensive view of cloud services.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Ensure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tight user management.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Ensure cloud provider and staff are trained.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Maintain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tight controls over configuration and change management.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Adequately screen security and network personnel. 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Design security into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application and services.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baseline="0" noProof="0" dirty="0">
                <a:solidFill>
                  <a:srgbClr val="FFFFFF"/>
                </a:solidFill>
                <a:latin typeface="Roboto"/>
              </a:rPr>
              <a:t>Invest</a:t>
            </a: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 in a viable Security Operations Center.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26" name="Freeform 278">
            <a:extLst>
              <a:ext uri="{FF2B5EF4-FFF2-40B4-BE49-F238E27FC236}">
                <a16:creationId xmlns:a16="http://schemas.microsoft.com/office/drawing/2014/main" id="{E2845F06-8830-4E35-AE1B-FA5A494686F7}"/>
              </a:ext>
            </a:extLst>
          </p:cNvPr>
          <p:cNvSpPr>
            <a:spLocks/>
          </p:cNvSpPr>
          <p:nvPr/>
        </p:nvSpPr>
        <p:spPr bwMode="auto">
          <a:xfrm>
            <a:off x="6730909" y="1025339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8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Different Types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of Clouds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Public, Private, and Hybrid.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Best Practices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for Cloud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Know provider</a:t>
            </a: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, train, control, visualize.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Cloud Security Recommendations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Ten ways to secure cloud services.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60747F-87DF-4AB9-9F22-5894C3BB5335}"/>
</file>

<file path=customXml/itemProps2.xml><?xml version="1.0" encoding="utf-8"?>
<ds:datastoreItem xmlns:ds="http://schemas.openxmlformats.org/officeDocument/2006/customXml" ds:itemID="{98C984F3-66C0-45C4-905A-B7643692FD0C}"/>
</file>

<file path=customXml/itemProps3.xml><?xml version="1.0" encoding="utf-8"?>
<ds:datastoreItem xmlns:ds="http://schemas.openxmlformats.org/officeDocument/2006/customXml" ds:itemID="{35B4845E-5721-4644-BEF8-65B8DF38F7E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12291</TotalTime>
  <Words>377</Words>
  <Application>Microsoft Office PowerPoint</Application>
  <PresentationFormat>On-screen Show (16:9)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Linux Libertine</vt:lpstr>
      <vt:lpstr>Roboto</vt:lpstr>
      <vt:lpstr>Basic Slide Master</vt:lpstr>
      <vt:lpstr>2_Basic Slide Master</vt:lpstr>
      <vt:lpstr>1_Basic Slide Master</vt:lpstr>
      <vt:lpstr>PowerPoint Presentation</vt:lpstr>
      <vt:lpstr>Cloud</vt:lpstr>
      <vt:lpstr>PowerPoint Presentation</vt:lpstr>
      <vt:lpstr>PowerPoint Presentation</vt:lpstr>
      <vt:lpstr>PowerPoint Presentation</vt:lpstr>
      <vt:lpstr>Cloud Security Best Practices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918</cp:revision>
  <dcterms:created xsi:type="dcterms:W3CDTF">2017-10-12T21:25:20Z</dcterms:created>
  <dcterms:modified xsi:type="dcterms:W3CDTF">2021-07-12T11:32:13Z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