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  <p:sldMasterId id="2147484009" r:id="rId2"/>
  </p:sldMasterIdLst>
  <p:notesMasterIdLst>
    <p:notesMasterId r:id="rId8"/>
  </p:notesMasterIdLst>
  <p:handoutMasterIdLst>
    <p:handoutMasterId r:id="rId9"/>
  </p:handoutMasterIdLst>
  <p:sldIdLst>
    <p:sldId id="1378" r:id="rId3"/>
    <p:sldId id="1380" r:id="rId4"/>
    <p:sldId id="1401" r:id="rId5"/>
    <p:sldId id="1207" r:id="rId6"/>
    <p:sldId id="1374" r:id="rId7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 Newman" initials="BN" lastIdx="1" clrIdx="0">
    <p:extLst>
      <p:ext uri="{19B8F6BF-5375-455C-9EA6-DF929625EA0E}">
        <p15:presenceInfo xmlns:p15="http://schemas.microsoft.com/office/powerpoint/2012/main" userId="189032568c5655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62E"/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2" autoAdjust="0"/>
    <p:restoredTop sz="93302" autoAdjust="0"/>
  </p:normalViewPr>
  <p:slideViewPr>
    <p:cSldViewPr snapToGrid="0">
      <p:cViewPr varScale="1">
        <p:scale>
          <a:sx n="83" d="100"/>
          <a:sy n="83" d="100"/>
        </p:scale>
        <p:origin x="844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Master" Target="slideMasters/slideMaster2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customXml" Target="../customXml/item1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8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3GPP TS 23.003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F1E044-3EA6-4167-A0FB-D05C215FD2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183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3GPP TS 23.003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F1E044-3EA6-4167-A0FB-D05C215FD2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9525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19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40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3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0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389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242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Disclosure of Subscriber Unique Identifier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7.4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Vulnerability, Threat Vectors, and Mitigation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8172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SUPI and SUCI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09D11C-DBE5-4F86-8BF6-6B60CE95B233}"/>
              </a:ext>
            </a:extLst>
          </p:cNvPr>
          <p:cNvSpPr/>
          <p:nvPr/>
        </p:nvSpPr>
        <p:spPr>
          <a:xfrm>
            <a:off x="2845985" y="1523996"/>
            <a:ext cx="1477925" cy="4253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Country Code (MCC)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BD836B-6E9A-4577-9F6E-C8FE037B3AA9}"/>
              </a:ext>
            </a:extLst>
          </p:cNvPr>
          <p:cNvSpPr/>
          <p:nvPr/>
        </p:nvSpPr>
        <p:spPr>
          <a:xfrm>
            <a:off x="4380618" y="1523996"/>
            <a:ext cx="1477925" cy="4253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Network Code (MNC)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49C699-5BC6-40CF-ADF9-AD2C4A1DD0D7}"/>
              </a:ext>
            </a:extLst>
          </p:cNvPr>
          <p:cNvSpPr/>
          <p:nvPr/>
        </p:nvSpPr>
        <p:spPr>
          <a:xfrm>
            <a:off x="5938289" y="1523996"/>
            <a:ext cx="2107016" cy="4253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Subscriber Identity Number (MSIN)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60B740-E6AD-41F7-8CF2-7EA72BF45E01}"/>
              </a:ext>
            </a:extLst>
          </p:cNvPr>
          <p:cNvSpPr txBox="1"/>
          <p:nvPr/>
        </p:nvSpPr>
        <p:spPr>
          <a:xfrm>
            <a:off x="3196859" y="1254216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3 digits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FBC3E2-3239-42BB-BCCD-D098D7965241}"/>
              </a:ext>
            </a:extLst>
          </p:cNvPr>
          <p:cNvSpPr txBox="1"/>
          <p:nvPr/>
        </p:nvSpPr>
        <p:spPr>
          <a:xfrm>
            <a:off x="4559193" y="1254216"/>
            <a:ext cx="936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2 or 3 digits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4699A8-6059-4F8E-B168-4FB52DF2ADE9}"/>
              </a:ext>
            </a:extLst>
          </p:cNvPr>
          <p:cNvSpPr txBox="1"/>
          <p:nvPr/>
        </p:nvSpPr>
        <p:spPr>
          <a:xfrm>
            <a:off x="4179878" y="992606"/>
            <a:ext cx="16786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Not more than 15 digits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2F1A1BC-C1A8-4A16-B6A1-DE70E10BC89C}"/>
              </a:ext>
            </a:extLst>
          </p:cNvPr>
          <p:cNvCxnSpPr/>
          <p:nvPr/>
        </p:nvCxnSpPr>
        <p:spPr>
          <a:xfrm>
            <a:off x="5938289" y="1077026"/>
            <a:ext cx="2107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44A7F4-104F-4A36-888A-95AD91D1DB7F}"/>
              </a:ext>
            </a:extLst>
          </p:cNvPr>
          <p:cNvCxnSpPr>
            <a:stCxn id="14" idx="1"/>
          </p:cNvCxnSpPr>
          <p:nvPr/>
        </p:nvCxnSpPr>
        <p:spPr>
          <a:xfrm flipH="1">
            <a:off x="2845985" y="1123411"/>
            <a:ext cx="1333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2D3DF0BE-2A4A-4A32-8173-C5CF97DE241D}"/>
              </a:ext>
            </a:extLst>
          </p:cNvPr>
          <p:cNvSpPr/>
          <p:nvPr/>
        </p:nvSpPr>
        <p:spPr>
          <a:xfrm>
            <a:off x="2544725" y="1435179"/>
            <a:ext cx="244552" cy="6029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0E3B89-FDD1-43EB-AE35-FB0A28C9957D}"/>
              </a:ext>
            </a:extLst>
          </p:cNvPr>
          <p:cNvSpPr txBox="1"/>
          <p:nvPr/>
        </p:nvSpPr>
        <p:spPr>
          <a:xfrm>
            <a:off x="524542" y="1502183"/>
            <a:ext cx="19808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International Mobile Subscription Identity (IMSI)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A1DA98-0614-4A94-B197-DB00D09733C9}"/>
              </a:ext>
            </a:extLst>
          </p:cNvPr>
          <p:cNvSpPr/>
          <p:nvPr/>
        </p:nvSpPr>
        <p:spPr>
          <a:xfrm>
            <a:off x="2033747" y="2731501"/>
            <a:ext cx="750543" cy="5961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SUPI Type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0AA444-C90A-4AA7-B823-F726E0A61B33}"/>
              </a:ext>
            </a:extLst>
          </p:cNvPr>
          <p:cNvSpPr/>
          <p:nvPr/>
        </p:nvSpPr>
        <p:spPr>
          <a:xfrm>
            <a:off x="2811675" y="2728107"/>
            <a:ext cx="1009176" cy="6029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Network Identifier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979E134-7726-4DAD-AA8D-D183B101366C}"/>
              </a:ext>
            </a:extLst>
          </p:cNvPr>
          <p:cNvSpPr/>
          <p:nvPr/>
        </p:nvSpPr>
        <p:spPr>
          <a:xfrm>
            <a:off x="3848236" y="2728107"/>
            <a:ext cx="948182" cy="6029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Routing Indicator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3FD0C6-231C-4BBC-9CAC-EC9A6B60C543}"/>
              </a:ext>
            </a:extLst>
          </p:cNvPr>
          <p:cNvSpPr/>
          <p:nvPr/>
        </p:nvSpPr>
        <p:spPr>
          <a:xfrm>
            <a:off x="4823803" y="2726970"/>
            <a:ext cx="1009176" cy="605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Protection Scheme ID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B617AD-9EC1-4EF2-97DC-86E0D023C4C4}"/>
              </a:ext>
            </a:extLst>
          </p:cNvPr>
          <p:cNvSpPr/>
          <p:nvPr/>
        </p:nvSpPr>
        <p:spPr>
          <a:xfrm>
            <a:off x="5860364" y="2725197"/>
            <a:ext cx="1180679" cy="6087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Network Public Key ID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8353DFD-2A4A-4994-A342-B31D6B201EFC}"/>
              </a:ext>
            </a:extLst>
          </p:cNvPr>
          <p:cNvSpPr/>
          <p:nvPr/>
        </p:nvSpPr>
        <p:spPr>
          <a:xfrm>
            <a:off x="7068427" y="2728687"/>
            <a:ext cx="956907" cy="601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Scheme Output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98E103-2284-4A41-ADBF-E08B54736428}"/>
              </a:ext>
            </a:extLst>
          </p:cNvPr>
          <p:cNvSpPr txBox="1"/>
          <p:nvPr/>
        </p:nvSpPr>
        <p:spPr>
          <a:xfrm>
            <a:off x="2091067" y="3431828"/>
            <a:ext cx="5759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0: IMSI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96D46E8-857E-4B72-97B7-9329D454C529}"/>
              </a:ext>
            </a:extLst>
          </p:cNvPr>
          <p:cNvSpPr txBox="1"/>
          <p:nvPr/>
        </p:nvSpPr>
        <p:spPr>
          <a:xfrm>
            <a:off x="543648" y="1871537"/>
            <a:ext cx="21654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In 5G, this becomes Subscription Permanent Identifier (SUPI)</a:t>
            </a:r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4EDEE07D-23D2-4E5A-89EA-7FBE21AEFBE2}"/>
              </a:ext>
            </a:extLst>
          </p:cNvPr>
          <p:cNvSpPr/>
          <p:nvPr/>
        </p:nvSpPr>
        <p:spPr>
          <a:xfrm>
            <a:off x="1603829" y="2728107"/>
            <a:ext cx="208545" cy="602934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F7BE66-D5DF-4469-A7DB-6522937DBF01}"/>
              </a:ext>
            </a:extLst>
          </p:cNvPr>
          <p:cNvSpPr txBox="1"/>
          <p:nvPr/>
        </p:nvSpPr>
        <p:spPr>
          <a:xfrm>
            <a:off x="641620" y="2725197"/>
            <a:ext cx="10413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Subscription Concealed Identifier (SUCI)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F46E42-66AC-4FDE-9192-1480D2FA0E17}"/>
              </a:ext>
            </a:extLst>
          </p:cNvPr>
          <p:cNvSpPr txBox="1"/>
          <p:nvPr/>
        </p:nvSpPr>
        <p:spPr>
          <a:xfrm>
            <a:off x="2890493" y="3431828"/>
            <a:ext cx="8515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MCC + MNC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F677708-F880-46E9-AECB-7F74B408494E}"/>
              </a:ext>
            </a:extLst>
          </p:cNvPr>
          <p:cNvSpPr txBox="1"/>
          <p:nvPr/>
        </p:nvSpPr>
        <p:spPr>
          <a:xfrm>
            <a:off x="-435936" y="2677886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9A6EDB-52FA-4852-95B0-12CFECB17531}"/>
              </a:ext>
            </a:extLst>
          </p:cNvPr>
          <p:cNvSpPr txBox="1"/>
          <p:nvPr/>
        </p:nvSpPr>
        <p:spPr>
          <a:xfrm>
            <a:off x="3864241" y="3423307"/>
            <a:ext cx="93907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1 to 4 digits to route signaling for SUCI to AUSF and UDM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05CAE3-E9D0-416C-B771-2BB152267C55}"/>
              </a:ext>
            </a:extLst>
          </p:cNvPr>
          <p:cNvSpPr txBox="1"/>
          <p:nvPr/>
        </p:nvSpPr>
        <p:spPr>
          <a:xfrm>
            <a:off x="4902621" y="3492557"/>
            <a:ext cx="930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Identifier for protection scheme used for SUCI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C2B33A-4915-4015-B381-E85008ABEDC9}"/>
              </a:ext>
            </a:extLst>
          </p:cNvPr>
          <p:cNvSpPr txBox="1"/>
          <p:nvPr/>
        </p:nvSpPr>
        <p:spPr>
          <a:xfrm>
            <a:off x="5972141" y="3492558"/>
            <a:ext cx="1016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Range 0 to 255, public key provisioned by HPLMN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410B17-B526-4F44-BC05-3F9ABB9B5B33}"/>
              </a:ext>
            </a:extLst>
          </p:cNvPr>
          <p:cNvSpPr txBox="1"/>
          <p:nvPr/>
        </p:nvSpPr>
        <p:spPr>
          <a:xfrm>
            <a:off x="7138680" y="3492559"/>
            <a:ext cx="851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Output of public key protection scheme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786C3BE-AA8E-4A21-AED9-C47695414CE7}"/>
              </a:ext>
            </a:extLst>
          </p:cNvPr>
          <p:cNvSpPr/>
          <p:nvPr/>
        </p:nvSpPr>
        <p:spPr>
          <a:xfrm>
            <a:off x="4820151" y="2332270"/>
            <a:ext cx="3402191" cy="190590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FBB0EC4-F0E3-4DEC-A9F1-F2CAAB59B766}"/>
              </a:ext>
            </a:extLst>
          </p:cNvPr>
          <p:cNvSpPr txBox="1"/>
          <p:nvPr/>
        </p:nvSpPr>
        <p:spPr>
          <a:xfrm>
            <a:off x="4375150" y="4301681"/>
            <a:ext cx="42424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C000"/>
                </a:solidFill>
              </a:rPr>
              <a:t>Protection Scheme ID along with Home Network Private Key facilitates decryption of Scheme Output to de-conceal MSIN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61062607-16B6-46A2-B41F-F80C7F53852F}"/>
              </a:ext>
            </a:extLst>
          </p:cNvPr>
          <p:cNvSpPr/>
          <p:nvPr/>
        </p:nvSpPr>
        <p:spPr>
          <a:xfrm>
            <a:off x="3449138" y="4076935"/>
            <a:ext cx="569702" cy="205555"/>
          </a:xfrm>
          <a:prstGeom prst="round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UDM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076B538-9C6A-4338-8B9B-1C113E08E524}"/>
              </a:ext>
            </a:extLst>
          </p:cNvPr>
          <p:cNvSpPr txBox="1"/>
          <p:nvPr/>
        </p:nvSpPr>
        <p:spPr>
          <a:xfrm>
            <a:off x="2836427" y="4238176"/>
            <a:ext cx="5517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Roboto"/>
                <a:ea typeface="+mn-ea"/>
              </a:rPr>
              <a:t>Core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D058B638-4EE4-4E45-8E8D-EEE5A3069D1A}"/>
              </a:ext>
            </a:extLst>
          </p:cNvPr>
          <p:cNvSpPr/>
          <p:nvPr/>
        </p:nvSpPr>
        <p:spPr>
          <a:xfrm>
            <a:off x="3458719" y="4319725"/>
            <a:ext cx="550617" cy="20555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ARPF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D5828E3-E5D3-4E96-B700-5D6B4015A596}"/>
              </a:ext>
            </a:extLst>
          </p:cNvPr>
          <p:cNvSpPr/>
          <p:nvPr/>
        </p:nvSpPr>
        <p:spPr>
          <a:xfrm>
            <a:off x="3468224" y="4557156"/>
            <a:ext cx="550617" cy="20555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SIDF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DB2A8D6-FAFE-4F4F-B307-C7772624B274}"/>
              </a:ext>
            </a:extLst>
          </p:cNvPr>
          <p:cNvSpPr/>
          <p:nvPr/>
        </p:nvSpPr>
        <p:spPr>
          <a:xfrm flipV="1">
            <a:off x="2836426" y="4034334"/>
            <a:ext cx="1241288" cy="784831"/>
          </a:xfrm>
          <a:prstGeom prst="rect">
            <a:avLst/>
          </a:prstGeom>
          <a:noFill/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67453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8172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8808" y="320954"/>
            <a:ext cx="6426381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Core Vulnerabilities and Mitigation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F677708-F880-46E9-AECB-7F74B408494E}"/>
              </a:ext>
            </a:extLst>
          </p:cNvPr>
          <p:cNvSpPr txBox="1"/>
          <p:nvPr/>
        </p:nvSpPr>
        <p:spPr>
          <a:xfrm>
            <a:off x="-435936" y="2677886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AE2466A-C4EE-4FD2-88DE-7267A437F3BA}"/>
              </a:ext>
            </a:extLst>
          </p:cNvPr>
          <p:cNvSpPr/>
          <p:nvPr/>
        </p:nvSpPr>
        <p:spPr>
          <a:xfrm>
            <a:off x="630092" y="1126179"/>
            <a:ext cx="8052866" cy="300595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Unified Data Management (UDM)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noProof="0" dirty="0">
                <a:solidFill>
                  <a:srgbClr val="FFFFFF"/>
                </a:solidFill>
                <a:latin typeface="Roboto"/>
              </a:rPr>
              <a:t>Used for Subscriber management and </a:t>
            </a:r>
            <a:r>
              <a:rPr kumimoji="0" lang="en-US" sz="1600" b="0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</a:rPr>
              <a:t>UE</a:t>
            </a:r>
            <a:r>
              <a:rPr lang="en-US" sz="1600" dirty="0">
                <a:solidFill>
                  <a:srgbClr val="FFFFFF"/>
                </a:solidFill>
                <a:latin typeface="Roboto"/>
              </a:rPr>
              <a:t>-context management.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</a:endParaRPr>
          </a:p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Unified Data Repository (UDR)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Contains subscriber credentials and policy data.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Utilizes Hardware Security Module (HSM) – needs tight security!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1600" dirty="0">
                <a:solidFill>
                  <a:srgbClr val="FFFFFF"/>
                </a:solidFill>
              </a:rPr>
              <a:t>Secure Communication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</a:rPr>
              <a:t>X.509v3 certificates should be used for authentication.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</a:rPr>
              <a:t>TLS 1.2 or TLS 1.3 should be used for data in motion.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065770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385EDA0-CA59-4EBE-A80B-156D7E00DE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7" r="24887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4551902" y="0"/>
            <a:ext cx="4592097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33" name="Title 2"/>
          <p:cNvSpPr txBox="1">
            <a:spLocks/>
          </p:cNvSpPr>
          <p:nvPr/>
        </p:nvSpPr>
        <p:spPr>
          <a:xfrm>
            <a:off x="403124" y="281998"/>
            <a:ext cx="3797088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j-ea"/>
              </a:rPr>
              <a:t>Key Takeaways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53C3CB"/>
              </a:solidFill>
              <a:effectLst/>
              <a:uLnTx/>
              <a:uFillTx/>
              <a:latin typeface="Roboto"/>
              <a:ea typeface="+mj-ea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104642" y="1331981"/>
            <a:ext cx="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70019" y="1319043"/>
            <a:ext cx="2930192" cy="5745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53C3CB"/>
                </a:solidFill>
                <a:latin typeface="Roboto"/>
              </a:rPr>
              <a:t>Subscriber Unique Identifier at Risk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53C3CB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>
                    <a:lumMod val="65000"/>
                  </a:srgbClr>
                </a:solidFill>
                <a:latin typeface="Roboto"/>
              </a:rPr>
              <a:t>From UE to RAN and in the Core.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1104641" y="2297430"/>
            <a:ext cx="0" cy="5486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270019" y="2284492"/>
            <a:ext cx="2930192" cy="5745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noProof="0" dirty="0">
                <a:solidFill>
                  <a:srgbClr val="3DB2C4"/>
                </a:solidFill>
                <a:latin typeface="Roboto"/>
              </a:rPr>
              <a:t>Steps to Protect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3DB2C4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</a:rPr>
              <a:t>X.509v3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</a:rPr>
              <a:t> certificates and TLS 1.2 or 1.3.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1104641" y="3262878"/>
            <a:ext cx="0" cy="54864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270019" y="3249940"/>
            <a:ext cx="2930192" cy="5745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1AA4BE"/>
                </a:solidFill>
                <a:latin typeface="Roboto"/>
              </a:rPr>
              <a:t>Remember the Core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1AA4BE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 dirty="0">
                <a:solidFill>
                  <a:srgbClr val="FFFFFF">
                    <a:lumMod val="65000"/>
                  </a:srgbClr>
                </a:solidFill>
                <a:latin typeface="Roboto"/>
              </a:rPr>
              <a:t>UDM and UDR may require tighter controls.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7393" y="1190803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01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7392" y="2156252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02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DB2C4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7392" y="3121700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  <a:t>03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AA4BE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8777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5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/>
      <p:bldP spid="41" grpId="0"/>
      <p:bldP spid="42" grpId="0"/>
      <p:bldP spid="43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20313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Spectrum and Network Slicing Attacks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0A7F172C5EE048A75076ADC8E355A4" ma:contentTypeVersion="12" ma:contentTypeDescription="Create a new document." ma:contentTypeScope="" ma:versionID="d5564840f3dc95dd7744c1c0e843219c">
  <xsd:schema xmlns:xsd="http://www.w3.org/2001/XMLSchema" xmlns:xs="http://www.w3.org/2001/XMLSchema" xmlns:p="http://schemas.microsoft.com/office/2006/metadata/properties" xmlns:ns2="fc7a74ca-ef6e-4b0f-95f3-d7c4a276d6d9" xmlns:ns3="3eaacd65-9674-480c-8572-fc08d144a0a5" targetNamespace="http://schemas.microsoft.com/office/2006/metadata/properties" ma:root="true" ma:fieldsID="eb681e6806ee1c6ae2d69695dd396ba4" ns2:_="" ns3:_="">
    <xsd:import namespace="fc7a74ca-ef6e-4b0f-95f3-d7c4a276d6d9"/>
    <xsd:import namespace="3eaacd65-9674-480c-8572-fc08d144a0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a74ca-ef6e-4b0f-95f3-d7c4a276d6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711ad0ef-fa38-40c9-ade1-7f2ab384886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acd65-9674-480c-8572-fc08d144a0a5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1d19a16b-9ab7-4ea1-87eb-4e85f9d6deca}" ma:internalName="TaxCatchAll" ma:showField="CatchAllData" ma:web="3eaacd65-9674-480c-8572-fc08d144a0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eaacd65-9674-480c-8572-fc08d144a0a5" xsi:nil="true"/>
    <lcf76f155ced4ddcb4097134ff3c332f xmlns="fc7a74ca-ef6e-4b0f-95f3-d7c4a276d6d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DEACBF9-9765-4F74-8EA2-963F9DCC0588}"/>
</file>

<file path=customXml/itemProps2.xml><?xml version="1.0" encoding="utf-8"?>
<ds:datastoreItem xmlns:ds="http://schemas.openxmlformats.org/officeDocument/2006/customXml" ds:itemID="{1214BD31-E54E-4E4F-9961-20EEE9E2D478}"/>
</file>

<file path=customXml/itemProps3.xml><?xml version="1.0" encoding="utf-8"?>
<ds:datastoreItem xmlns:ds="http://schemas.openxmlformats.org/officeDocument/2006/customXml" ds:itemID="{323CE2CA-A12F-4E0C-B65D-8E1B98CC7740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13609</TotalTime>
  <Words>280</Words>
  <Application>Microsoft Office PowerPoint</Application>
  <PresentationFormat>On-screen Show (16:9)</PresentationFormat>
  <Paragraphs>62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Linux Libertine</vt:lpstr>
      <vt:lpstr>Roboto</vt:lpstr>
      <vt:lpstr>Wingdings</vt:lpstr>
      <vt:lpstr>Basic Slide Master</vt:lpstr>
      <vt:lpstr>2_Basic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972</cp:revision>
  <dcterms:created xsi:type="dcterms:W3CDTF">2017-10-12T21:25:20Z</dcterms:created>
  <dcterms:modified xsi:type="dcterms:W3CDTF">2021-08-03T10:01:03Z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0x010100D70A7F172C5EE048A75076ADC8E355A4</vt:lpwstr>
  </property>
</Properties>
</file>