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7"/>
  </p:notesMasterIdLst>
  <p:sldIdLst>
    <p:sldId id="259" r:id="rId2"/>
    <p:sldId id="257" r:id="rId3"/>
    <p:sldId id="258" r:id="rId4"/>
    <p:sldId id="271" r:id="rId5"/>
    <p:sldId id="273" r:id="rId6"/>
    <p:sldId id="274" r:id="rId7"/>
    <p:sldId id="275" r:id="rId8"/>
    <p:sldId id="279" r:id="rId9"/>
    <p:sldId id="272" r:id="rId10"/>
    <p:sldId id="278" r:id="rId11"/>
    <p:sldId id="280" r:id="rId12"/>
    <p:sldId id="281" r:id="rId13"/>
    <p:sldId id="260" r:id="rId14"/>
    <p:sldId id="261" r:id="rId15"/>
    <p:sldId id="283" r:id="rId16"/>
    <p:sldId id="284" r:id="rId17"/>
    <p:sldId id="262" r:id="rId18"/>
    <p:sldId id="263" r:id="rId19"/>
    <p:sldId id="264" r:id="rId20"/>
    <p:sldId id="265" r:id="rId21"/>
    <p:sldId id="266" r:id="rId22"/>
    <p:sldId id="267" r:id="rId23"/>
    <p:sldId id="268" r:id="rId24"/>
    <p:sldId id="269" r:id="rId25"/>
    <p:sldId id="270"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ao quinta" initials="jq" lastIdx="4" clrIdx="0">
    <p:extLst>
      <p:ext uri="{19B8F6BF-5375-455C-9EA6-DF929625EA0E}">
        <p15:presenceInfo xmlns:p15="http://schemas.microsoft.com/office/powerpoint/2012/main" userId="36a37c0acf72c4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73080" autoAdjust="0"/>
  </p:normalViewPr>
  <p:slideViewPr>
    <p:cSldViewPr snapToGrid="0">
      <p:cViewPr varScale="1">
        <p:scale>
          <a:sx n="118" d="100"/>
          <a:sy n="118" d="100"/>
        </p:scale>
        <p:origin x="1818" y="13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BD762-7D85-4C9B-9A27-1200EC1C67A3}" type="datetimeFigureOut">
              <a:rPr lang="fr-CH" smtClean="0"/>
              <a:t>07.02.2021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302D7-B1E1-4874-8725-B1250A89F460}" type="slidenum">
              <a:rPr lang="fr-CH" smtClean="0"/>
              <a:t>‹N°›</a:t>
            </a:fld>
            <a:endParaRPr lang="fr-CH"/>
          </a:p>
        </p:txBody>
      </p:sp>
    </p:spTree>
    <p:extLst>
      <p:ext uri="{BB962C8B-B14F-4D97-AF65-F5344CB8AC3E}">
        <p14:creationId xmlns:p14="http://schemas.microsoft.com/office/powerpoint/2010/main" val="223823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Facteur de branchement: (b = 2)</a:t>
            </a:r>
          </a:p>
          <a:p>
            <a:r>
              <a:rPr lang="fr-CH" sz="1800" dirty="0">
                <a:effectLst/>
                <a:latin typeface="Calibri" panose="020F0502020204030204" pitchFamily="34" charset="0"/>
              </a:rPr>
              <a:t>Profondeur max: (m = 4)</a:t>
            </a:r>
          </a:p>
          <a:p>
            <a:r>
              <a:rPr lang="fr-CH" sz="1800" dirty="0">
                <a:effectLst/>
                <a:latin typeface="Calibri" panose="020F0502020204030204" pitchFamily="34" charset="0"/>
              </a:rPr>
              <a:t>Profondeur solution(d = 3)</a:t>
            </a:r>
          </a:p>
          <a:p>
            <a:endParaRPr lang="fr-CH" sz="1800" dirty="0">
              <a:effectLst/>
              <a:latin typeface="Calibri" panose="020F0502020204030204" pitchFamily="34" charset="0"/>
            </a:endParaRPr>
          </a:p>
          <a:p>
            <a:r>
              <a:rPr lang="fr-CH" sz="1800" dirty="0">
                <a:effectLst/>
                <a:latin typeface="Calibri" panose="020F0502020204030204" pitchFamily="34" charset="0"/>
              </a:rPr>
              <a:t>Cet exemple est bien sur fait de façon à montrer l’utilité</a:t>
            </a:r>
          </a:p>
          <a:p>
            <a:endParaRPr lang="fr-CH" sz="1800" dirty="0">
              <a:effectLst/>
              <a:latin typeface="Calibri" panose="020F0502020204030204" pitchFamily="34" charset="0"/>
            </a:endParaRPr>
          </a:p>
          <a:p>
            <a:r>
              <a:rPr lang="fr-CH" sz="1800" dirty="0">
                <a:effectLst/>
                <a:latin typeface="Calibri" panose="020F0502020204030204" pitchFamily="34" charset="0"/>
              </a:rPr>
              <a:t>Il faut estimer cette valeur M, exemple: si on sait qu’on est à 3 km de notre destination, alors on peut limiter la profondeur du chemin à 5km</a:t>
            </a:r>
          </a:p>
          <a:p>
            <a:endParaRPr lang="fr-CH" sz="1800" dirty="0">
              <a:effectLst/>
              <a:latin typeface="Calibri" panose="020F0502020204030204" pitchFamily="34" charset="0"/>
            </a:endParaRPr>
          </a:p>
          <a:p>
            <a:r>
              <a:rPr lang="fr-CH" sz="1800" dirty="0">
                <a:effectLst/>
                <a:latin typeface="Calibri" panose="020F0502020204030204" pitchFamily="34" charset="0"/>
              </a:rPr>
              <a:t>Complexité (gauche):</a:t>
            </a:r>
          </a:p>
          <a:p>
            <a:r>
              <a:rPr lang="fr-CH" sz="1800" dirty="0">
                <a:effectLst/>
                <a:latin typeface="Calibri" panose="020F0502020204030204" pitchFamily="34" charset="0"/>
              </a:rPr>
              <a:t>	temps: O(</a:t>
            </a:r>
            <a:r>
              <a:rPr lang="fr-CH" sz="1800" dirty="0" err="1">
                <a:effectLst/>
                <a:latin typeface="Calibri" panose="020F0502020204030204" pitchFamily="34" charset="0"/>
              </a:rPr>
              <a:t>b^m</a:t>
            </a:r>
            <a:r>
              <a:rPr lang="fr-CH" sz="1800" dirty="0">
                <a:effectLst/>
                <a:latin typeface="Calibri" panose="020F0502020204030204" pitchFamily="34" charset="0"/>
              </a:rPr>
              <a:t>)</a:t>
            </a:r>
          </a:p>
          <a:p>
            <a:r>
              <a:rPr lang="fr-CH" sz="1800" dirty="0">
                <a:effectLst/>
                <a:latin typeface="Calibri" panose="020F0502020204030204" pitchFamily="34" charset="0"/>
              </a:rPr>
              <a:t>	espace: O(b*m)</a:t>
            </a:r>
          </a:p>
          <a:p>
            <a:endParaRPr lang="fr-CH" dirty="0"/>
          </a:p>
          <a:p>
            <a:r>
              <a:rPr lang="fr-CH" sz="1200" dirty="0">
                <a:effectLst/>
                <a:latin typeface="Calibri" panose="020F0502020204030204" pitchFamily="34" charset="0"/>
              </a:rPr>
              <a:t>Complexité (droite):</a:t>
            </a:r>
          </a:p>
          <a:p>
            <a:r>
              <a:rPr lang="fr-CH" sz="1200" dirty="0">
                <a:effectLst/>
                <a:latin typeface="Calibri" panose="020F0502020204030204" pitchFamily="34" charset="0"/>
              </a:rPr>
              <a:t>	temps: O(</a:t>
            </a:r>
            <a:r>
              <a:rPr lang="fr-CH" sz="1200" dirty="0" err="1">
                <a:effectLst/>
                <a:latin typeface="Calibri" panose="020F0502020204030204" pitchFamily="34" charset="0"/>
              </a:rPr>
              <a:t>b^M</a:t>
            </a:r>
            <a:r>
              <a:rPr lang="fr-CH" sz="1200" dirty="0">
                <a:effectLst/>
                <a:latin typeface="Calibri" panose="020F0502020204030204" pitchFamily="34" charset="0"/>
              </a:rPr>
              <a:t>) -&gt; dépend de notre choix de M</a:t>
            </a:r>
          </a:p>
          <a:p>
            <a:r>
              <a:rPr lang="fr-CH" sz="1200" dirty="0">
                <a:effectLst/>
                <a:latin typeface="Calibri" panose="020F0502020204030204" pitchFamily="34" charset="0"/>
              </a:rPr>
              <a:t>	espace: O(b*m)</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a:t>
            </a:fld>
            <a:endParaRPr lang="fr-CH"/>
          </a:p>
        </p:txBody>
      </p:sp>
    </p:spTree>
    <p:extLst>
      <p:ext uri="{BB962C8B-B14F-4D97-AF65-F5344CB8AC3E}">
        <p14:creationId xmlns:p14="http://schemas.microsoft.com/office/powerpoint/2010/main" val="1196366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Si un fait est non décrit, alors il est faux</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15</a:t>
            </a:fld>
            <a:endParaRPr lang="fr-CH"/>
          </a:p>
        </p:txBody>
      </p:sp>
    </p:spTree>
    <p:extLst>
      <p:ext uri="{BB962C8B-B14F-4D97-AF65-F5344CB8AC3E}">
        <p14:creationId xmlns:p14="http://schemas.microsoft.com/office/powerpoint/2010/main" val="2895773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16</a:t>
            </a:fld>
            <a:endParaRPr lang="fr-CH"/>
          </a:p>
        </p:txBody>
      </p:sp>
    </p:spTree>
    <p:extLst>
      <p:ext uri="{BB962C8B-B14F-4D97-AF65-F5344CB8AC3E}">
        <p14:creationId xmlns:p14="http://schemas.microsoft.com/office/powerpoint/2010/main" val="2831454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La recherche aveugle peut nous faire aller du côté opposé de la solution ! -&gt; et on le saura pas </a:t>
            </a:r>
            <a:endParaRPr lang="fr-CH" sz="1200" dirty="0">
              <a:effectLst/>
              <a:latin typeface="Calibri" panose="020F0502020204030204" pitchFamily="34" charset="0"/>
            </a:endParaRPr>
          </a:p>
          <a:p>
            <a:endParaRPr lang="fr-CH" dirty="0"/>
          </a:p>
          <a:p>
            <a:r>
              <a:rPr lang="fr-CH" dirty="0"/>
              <a:t>L’heuristique représente une estimation du coût du chemin de l’état V à l’état final</a:t>
            </a:r>
          </a:p>
          <a:p>
            <a:r>
              <a:rPr lang="fr-CH" dirty="0"/>
              <a:t>On ne cherche pas la transition la moins chère, mais celle qui mène au nœud le plus proche !</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a:t>
            </a:fld>
            <a:endParaRPr lang="fr-CH"/>
          </a:p>
        </p:txBody>
      </p:sp>
    </p:spTree>
    <p:extLst>
      <p:ext uri="{BB962C8B-B14F-4D97-AF65-F5344CB8AC3E}">
        <p14:creationId xmlns:p14="http://schemas.microsoft.com/office/powerpoint/2010/main" val="4085906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Une heuristique est meilleur que l’autre si elle es plus proche sur ses estimations du cout de V</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a:t>
            </a:fld>
            <a:endParaRPr lang="fr-CH"/>
          </a:p>
        </p:txBody>
      </p:sp>
    </p:spTree>
    <p:extLst>
      <p:ext uri="{BB962C8B-B14F-4D97-AF65-F5344CB8AC3E}">
        <p14:creationId xmlns:p14="http://schemas.microsoft.com/office/powerpoint/2010/main" val="2404386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Stratégie IDA* -&gt; limite la profondeur de recherche</a:t>
            </a:r>
          </a:p>
          <a:p>
            <a:r>
              <a:rPr lang="fr-CH" dirty="0"/>
              <a:t>Stratégie SMA* -&gt; on fixe une limite de nœuds en mémoire -&gt; on supprime les nœuds les plus chères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a:t>
            </a:fld>
            <a:endParaRPr lang="fr-CH"/>
          </a:p>
        </p:txBody>
      </p:sp>
    </p:spTree>
    <p:extLst>
      <p:ext uri="{BB962C8B-B14F-4D97-AF65-F5344CB8AC3E}">
        <p14:creationId xmlns:p14="http://schemas.microsoft.com/office/powerpoint/2010/main" val="1906780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Stratégie IDA* -&gt; parler de ca ici avec le dessin </a:t>
            </a:r>
          </a:p>
          <a:p>
            <a:endParaRPr lang="fr-CH" dirty="0"/>
          </a:p>
          <a:p>
            <a:r>
              <a:rPr lang="fr-CH" dirty="0"/>
              <a:t>Stratégie SMA* -&gt; imaginons un nouveau dessin, type labyrinthe, et la meilleur solution est celle qui paraît moins bonne au début, alors si on fixe un nombre trop petit ici, on pourra la supprimer avant de se rendre compte que c’est la bonne option.</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8</a:t>
            </a:fld>
            <a:endParaRPr lang="fr-CH"/>
          </a:p>
        </p:txBody>
      </p:sp>
    </p:spTree>
    <p:extLst>
      <p:ext uri="{BB962C8B-B14F-4D97-AF65-F5344CB8AC3E}">
        <p14:creationId xmlns:p14="http://schemas.microsoft.com/office/powerpoint/2010/main" val="135623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r>
                      <a:rPr lang="fr-CH">
                        <a:solidFill>
                          <a:srgbClr val="FF0000"/>
                        </a:solidFill>
                        <a:latin typeface="Cambria Math" panose="02040503050406030204" pitchFamily="18" charset="0"/>
                      </a:rPr>
                      <m:t> </m:t>
                    </m:r>
                  </m:oMath>
                </a14:m>
                <a:r>
                  <a:rPr lang="fr-CH" dirty="0"/>
                  <a:t>- c est un ensemble</a:t>
                </a:r>
                <a:r>
                  <a:rPr lang="fr-CH" baseline="0" dirty="0"/>
                  <a:t> qui content toutes les valeurs admissibles pour xi -&gt; discret et fini</a:t>
                </a:r>
              </a:p>
              <a:p>
                <a:r>
                  <a:rPr lang="fr-CH" dirty="0">
                    <a:solidFill>
                      <a:srgbClr val="FF0000"/>
                    </a:solidFill>
                  </a:rPr>
                  <a:t>C</a:t>
                </a:r>
                <a:r>
                  <a:rPr lang="x-IV_mathan" dirty="0">
                    <a:solidFill>
                      <a:srgbClr val="FF0000"/>
                    </a:solidFill>
                  </a:rPr>
                  <a:t>haque contrainte -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𝑗</m:t>
                        </m:r>
                      </m:sub>
                    </m:sSub>
                  </m:oMath>
                </a14:m>
                <a:r>
                  <a:rPr lang="fr-CH" dirty="0"/>
                  <a:t> - est une proposition</a:t>
                </a:r>
                <a:r>
                  <a:rPr lang="fr-CH" baseline="0" dirty="0"/>
                  <a:t> logique qui s’applique sur les variables X</a:t>
                </a:r>
              </a:p>
              <a:p>
                <a:endParaRPr lang="fr-CH" baseline="0" dirty="0"/>
              </a:p>
              <a:p>
                <a:r>
                  <a:rPr lang="fr-CH" baseline="0" dirty="0"/>
                  <a:t>Un état valide est un affectation de certaines variables dans leurs domaines et satisfaisant les contraintes</a:t>
                </a:r>
              </a:p>
              <a:p>
                <a:r>
                  <a:rPr lang="fr-CH" baseline="0" dirty="0"/>
                  <a:t>Une solution est une affectation valide qui affecte tout xi</a:t>
                </a:r>
              </a:p>
              <a:p>
                <a:endParaRPr lang="fr-CH" dirty="0"/>
              </a:p>
            </p:txBody>
          </p:sp>
        </mc:Choice>
        <mc:Fallback xmlns="">
          <p:sp>
            <p:nvSpPr>
              <p:cNvPr id="3" name="Espace réservé des notes 2"/>
              <p:cNvSpPr>
                <a:spLocks noGrp="1"/>
              </p:cNvSpPr>
              <p:nvPr>
                <p:ph type="body" idx="1"/>
              </p:nvPr>
            </p:nvSpPr>
            <p:spPr/>
            <p:txBody>
              <a:bodyPr/>
              <a:lstStyle/>
              <a:p>
                <a:r>
                  <a:rPr lang="fr-CH" b="0" i="0">
                    <a:solidFill>
                      <a:srgbClr val="FF0000"/>
                    </a:solidFill>
                    <a:latin typeface="Cambria Math" panose="02040503050406030204" pitchFamily="18" charset="0"/>
                  </a:rPr>
                  <a:t>𝐷</a:t>
                </a:r>
                <a:r>
                  <a:rPr lang="x-IV_mathan" b="0" i="0">
                    <a:solidFill>
                      <a:srgbClr val="FF0000"/>
                    </a:solidFill>
                    <a:latin typeface="Cambria Math" panose="02040503050406030204" pitchFamily="18" charset="0"/>
                  </a:rPr>
                  <a:t>_</a:t>
                </a:r>
                <a:r>
                  <a:rPr lang="fr-CH" i="0">
                    <a:solidFill>
                      <a:srgbClr val="FF0000"/>
                    </a:solidFill>
                    <a:latin typeface="Cambria Math" panose="02040503050406030204" pitchFamily="18" charset="0"/>
                  </a:rPr>
                  <a:t>𝑖  </a:t>
                </a:r>
                <a:r>
                  <a:rPr lang="fr-CH" dirty="0"/>
                  <a:t>- c est un ensemble</a:t>
                </a:r>
                <a:r>
                  <a:rPr lang="fr-CH" baseline="0" dirty="0"/>
                  <a:t> qui content toutes les valeurs admissibles pour xi -&gt; discret et fini</a:t>
                </a:r>
              </a:p>
              <a:p>
                <a:r>
                  <a:rPr lang="fr-CH" dirty="0">
                    <a:solidFill>
                      <a:srgbClr val="FF0000"/>
                    </a:solidFill>
                  </a:rPr>
                  <a:t>C</a:t>
                </a:r>
                <a:r>
                  <a:rPr lang="x-IV_mathan" dirty="0">
                    <a:solidFill>
                      <a:srgbClr val="FF0000"/>
                    </a:solidFill>
                  </a:rPr>
                  <a:t>haque contrainte - </a:t>
                </a:r>
                <a:r>
                  <a:rPr lang="fr-CH" b="0" i="0">
                    <a:solidFill>
                      <a:srgbClr val="FF0000"/>
                    </a:solidFill>
                    <a:latin typeface="Cambria Math" panose="02040503050406030204" pitchFamily="18" charset="0"/>
                  </a:rPr>
                  <a:t>𝑐</a:t>
                </a:r>
                <a:r>
                  <a:rPr lang="x-IV_mathan" b="0" i="0">
                    <a:solidFill>
                      <a:srgbClr val="FF0000"/>
                    </a:solidFill>
                    <a:latin typeface="Cambria Math" panose="02040503050406030204" pitchFamily="18" charset="0"/>
                  </a:rPr>
                  <a:t>_</a:t>
                </a:r>
                <a:r>
                  <a:rPr lang="fr-CH" b="0" i="0">
                    <a:solidFill>
                      <a:srgbClr val="FF0000"/>
                    </a:solidFill>
                    <a:latin typeface="Cambria Math" panose="02040503050406030204" pitchFamily="18" charset="0"/>
                  </a:rPr>
                  <a:t>𝑗</a:t>
                </a:r>
                <a:r>
                  <a:rPr lang="fr-CH" dirty="0"/>
                  <a:t> - est une proposition</a:t>
                </a:r>
                <a:r>
                  <a:rPr lang="fr-CH" baseline="0" dirty="0"/>
                  <a:t> logique qui s’applique sur les variables X</a:t>
                </a:r>
              </a:p>
              <a:p>
                <a:endParaRPr lang="fr-CH" baseline="0" dirty="0"/>
              </a:p>
              <a:p>
                <a:r>
                  <a:rPr lang="fr-CH" baseline="0" dirty="0"/>
                  <a:t>Un état valide est un affectation de certaines variables dans leurs domaines et satisfaisant les contraintes</a:t>
                </a:r>
              </a:p>
              <a:p>
                <a:r>
                  <a:rPr lang="fr-CH" baseline="0" dirty="0"/>
                  <a:t>Une solution est une affectation valide qui affecte tout xi</a:t>
                </a:r>
              </a:p>
              <a:p>
                <a:endParaRPr lang="fr-CH" dirty="0"/>
              </a:p>
            </p:txBody>
          </p:sp>
        </mc:Fallback>
      </mc:AlternateContent>
      <p:sp>
        <p:nvSpPr>
          <p:cNvPr id="4" name="Espace réservé du numéro de diapositive 3"/>
          <p:cNvSpPr>
            <a:spLocks noGrp="1"/>
          </p:cNvSpPr>
          <p:nvPr>
            <p:ph type="sldNum" sz="quarter" idx="5"/>
          </p:nvPr>
        </p:nvSpPr>
        <p:spPr/>
        <p:txBody>
          <a:bodyPr/>
          <a:lstStyle/>
          <a:p>
            <a:fld id="{FD6302D7-B1E1-4874-8725-B1250A89F460}" type="slidenum">
              <a:rPr lang="fr-CH" smtClean="0"/>
              <a:t>9</a:t>
            </a:fld>
            <a:endParaRPr lang="fr-CH"/>
          </a:p>
        </p:txBody>
      </p:sp>
    </p:spTree>
    <p:extLst>
      <p:ext uri="{BB962C8B-B14F-4D97-AF65-F5344CB8AC3E}">
        <p14:creationId xmlns:p14="http://schemas.microsoft.com/office/powerpoint/2010/main" val="52836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 algorithme consiste à :</a:t>
            </a:r>
          </a:p>
          <a:p>
            <a:r>
              <a:rPr lang="fr-CH" dirty="0"/>
              <a:t>	assigner une valeur du domaine Di à Xi, regarder si ca respecte les contraintes:</a:t>
            </a:r>
          </a:p>
          <a:p>
            <a:r>
              <a:rPr lang="fr-CH" dirty="0"/>
              <a:t>		-&gt; si oui, on refait la même chose pour Xi+1</a:t>
            </a:r>
          </a:p>
          <a:p>
            <a:r>
              <a:rPr lang="fr-CH" dirty="0"/>
              <a:t>		-&gt; si non</a:t>
            </a:r>
          </a:p>
          <a:p>
            <a:r>
              <a:rPr lang="fr-CH" dirty="0"/>
              <a:t>			-&gt; si domaine Di de Xi a plus de valeurs on teste une autre valeur </a:t>
            </a:r>
          </a:p>
          <a:p>
            <a:r>
              <a:rPr lang="fr-CH" dirty="0"/>
              <a:t>			-&gt; si domaine Di n’a plus de valeur -&gt; on backtrack</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10</a:t>
            </a:fld>
            <a:endParaRPr lang="fr-CH"/>
          </a:p>
        </p:txBody>
      </p:sp>
    </p:spTree>
    <p:extLst>
      <p:ext uri="{BB962C8B-B14F-4D97-AF65-F5344CB8AC3E}">
        <p14:creationId xmlns:p14="http://schemas.microsoft.com/office/powerpoint/2010/main" val="3329098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Ici on voit la représentation de la recherche d’une solution en </a:t>
            </a:r>
            <a:r>
              <a:rPr lang="fr-CH" dirty="0" err="1"/>
              <a:t>backtracking</a:t>
            </a:r>
            <a:r>
              <a:rPr lang="fr-CH" dirty="0"/>
              <a:t>, avec et sans foward checking</a:t>
            </a:r>
          </a:p>
          <a:p>
            <a:endParaRPr lang="fr-CH" dirty="0"/>
          </a:p>
          <a:p>
            <a:r>
              <a:rPr lang="fr-CH" dirty="0"/>
              <a:t>Dans l’arbre à gauche on a :</a:t>
            </a:r>
          </a:p>
          <a:p>
            <a:r>
              <a:rPr lang="fr-CH" dirty="0"/>
              <a:t>		D2 = [1,2] et on aura bien une mauvaise affectation avec x2 = 1</a:t>
            </a:r>
          </a:p>
          <a:p>
            <a:endParaRPr lang="fr-CH" dirty="0"/>
          </a:p>
          <a:p>
            <a:r>
              <a:rPr lang="fr-CH" dirty="0"/>
              <a:t>Dans l’arbre à droite on a :</a:t>
            </a:r>
          </a:p>
          <a:p>
            <a:r>
              <a:rPr lang="fr-CH" dirty="0"/>
              <a:t>		D2 = [2] -&gt; car avec le foward checking, on voit directement que si x1 = 1 (impair), alors x2 ne peut pas être impair, donc on supprime les valeurs impairs du domaine D2</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11</a:t>
            </a:fld>
            <a:endParaRPr lang="fr-CH"/>
          </a:p>
        </p:txBody>
      </p:sp>
    </p:spTree>
    <p:extLst>
      <p:ext uri="{BB962C8B-B14F-4D97-AF65-F5344CB8AC3E}">
        <p14:creationId xmlns:p14="http://schemas.microsoft.com/office/powerpoint/2010/main" val="369439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Dans la recherche en profondeur, une heuristique avait pour but de réduire le nombre total de nœuds visité, en la guidant la recherche.</a:t>
            </a:r>
          </a:p>
          <a:p>
            <a:endParaRPr lang="fr-CH" dirty="0"/>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C3-&gt; [x1] : c3 est une contrainte qui affecte les variables [x1]</a:t>
            </a:r>
          </a:p>
          <a:p>
            <a:endParaRPr lang="fr-CH" dirty="0"/>
          </a:p>
          <a:p>
            <a:r>
              <a:rPr lang="fr-CH" dirty="0"/>
              <a:t>On a encore une heuristique en plus, ordre </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12</a:t>
            </a:fld>
            <a:endParaRPr lang="fr-CH"/>
          </a:p>
        </p:txBody>
      </p:sp>
    </p:spTree>
    <p:extLst>
      <p:ext uri="{BB962C8B-B14F-4D97-AF65-F5344CB8AC3E}">
        <p14:creationId xmlns:p14="http://schemas.microsoft.com/office/powerpoint/2010/main" val="3330038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E691B0-9131-4607-9B2B-0149668F9E8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60C19EA1-FD01-41C7-88BB-73BD01AA28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3D3256D4-5170-46C3-ABAB-8FC2C94B8CB6}"/>
              </a:ext>
            </a:extLst>
          </p:cNvPr>
          <p:cNvSpPr>
            <a:spLocks noGrp="1"/>
          </p:cNvSpPr>
          <p:nvPr>
            <p:ph type="dt" sz="half" idx="10"/>
          </p:nvPr>
        </p:nvSpPr>
        <p:spPr/>
        <p:txBody>
          <a:bodyPr/>
          <a:lstStyle/>
          <a:p>
            <a:fld id="{46EFA6A2-3031-45FF-BDA0-75ECB34C33B1}" type="datetimeFigureOut">
              <a:rPr lang="en-GB" smtClean="0"/>
              <a:t>07/02/2021</a:t>
            </a:fld>
            <a:endParaRPr lang="en-GB"/>
          </a:p>
        </p:txBody>
      </p:sp>
      <p:sp>
        <p:nvSpPr>
          <p:cNvPr id="5" name="Espace réservé du pied de page 4">
            <a:extLst>
              <a:ext uri="{FF2B5EF4-FFF2-40B4-BE49-F238E27FC236}">
                <a16:creationId xmlns:a16="http://schemas.microsoft.com/office/drawing/2014/main" id="{ED67B7EA-9C25-4229-BEE2-F22BCB36EED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4F00932-70C3-49F3-9BD0-53C354A6BAE9}"/>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319535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17678F-91D0-4539-8306-D44924AE62EC}"/>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97C47004-B21A-453A-B459-5DDF4933836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A64F05A-1073-45DC-AF3A-4B4E32940101}"/>
              </a:ext>
            </a:extLst>
          </p:cNvPr>
          <p:cNvSpPr>
            <a:spLocks noGrp="1"/>
          </p:cNvSpPr>
          <p:nvPr>
            <p:ph type="dt" sz="half" idx="10"/>
          </p:nvPr>
        </p:nvSpPr>
        <p:spPr/>
        <p:txBody>
          <a:bodyPr/>
          <a:lstStyle/>
          <a:p>
            <a:fld id="{46EFA6A2-3031-45FF-BDA0-75ECB34C33B1}" type="datetimeFigureOut">
              <a:rPr lang="en-GB" smtClean="0"/>
              <a:t>07/02/2021</a:t>
            </a:fld>
            <a:endParaRPr lang="en-GB"/>
          </a:p>
        </p:txBody>
      </p:sp>
      <p:sp>
        <p:nvSpPr>
          <p:cNvPr id="5" name="Espace réservé du pied de page 4">
            <a:extLst>
              <a:ext uri="{FF2B5EF4-FFF2-40B4-BE49-F238E27FC236}">
                <a16:creationId xmlns:a16="http://schemas.microsoft.com/office/drawing/2014/main" id="{CDC0E737-900D-4D84-85DF-B1CD27E18C8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473026BC-A0FA-4BA1-AD2C-A9EB5A4C111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3053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3BEB8D0-3F97-4706-98CB-291D438D3E6D}"/>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4DCBD8EF-0B98-47ED-B3F4-A71E2F5515A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6974459-F0BE-46FB-A456-2305D78DBEA5}"/>
              </a:ext>
            </a:extLst>
          </p:cNvPr>
          <p:cNvSpPr>
            <a:spLocks noGrp="1"/>
          </p:cNvSpPr>
          <p:nvPr>
            <p:ph type="dt" sz="half" idx="10"/>
          </p:nvPr>
        </p:nvSpPr>
        <p:spPr/>
        <p:txBody>
          <a:bodyPr/>
          <a:lstStyle/>
          <a:p>
            <a:fld id="{46EFA6A2-3031-45FF-BDA0-75ECB34C33B1}" type="datetimeFigureOut">
              <a:rPr lang="en-GB" smtClean="0"/>
              <a:t>07/02/2021</a:t>
            </a:fld>
            <a:endParaRPr lang="en-GB"/>
          </a:p>
        </p:txBody>
      </p:sp>
      <p:sp>
        <p:nvSpPr>
          <p:cNvPr id="5" name="Espace réservé du pied de page 4">
            <a:extLst>
              <a:ext uri="{FF2B5EF4-FFF2-40B4-BE49-F238E27FC236}">
                <a16:creationId xmlns:a16="http://schemas.microsoft.com/office/drawing/2014/main" id="{E946C668-6FBB-43EC-87F4-6728963CC04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3C556B51-696C-4E6A-A844-91ECFC04DB18}"/>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429534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3AB748-18C5-462C-827A-D8AB30098E25}"/>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7FF64447-6860-4177-82D8-F6035C0F0E5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43F7CBA-537C-4117-BC2E-B5DB58852B03}"/>
              </a:ext>
            </a:extLst>
          </p:cNvPr>
          <p:cNvSpPr>
            <a:spLocks noGrp="1"/>
          </p:cNvSpPr>
          <p:nvPr>
            <p:ph type="dt" sz="half" idx="10"/>
          </p:nvPr>
        </p:nvSpPr>
        <p:spPr/>
        <p:txBody>
          <a:bodyPr/>
          <a:lstStyle/>
          <a:p>
            <a:fld id="{46EFA6A2-3031-45FF-BDA0-75ECB34C33B1}" type="datetimeFigureOut">
              <a:rPr lang="en-GB" smtClean="0"/>
              <a:t>07/02/2021</a:t>
            </a:fld>
            <a:endParaRPr lang="en-GB"/>
          </a:p>
        </p:txBody>
      </p:sp>
      <p:sp>
        <p:nvSpPr>
          <p:cNvPr id="5" name="Espace réservé du pied de page 4">
            <a:extLst>
              <a:ext uri="{FF2B5EF4-FFF2-40B4-BE49-F238E27FC236}">
                <a16:creationId xmlns:a16="http://schemas.microsoft.com/office/drawing/2014/main" id="{EBE859A8-2508-45A0-992C-16FFDBF80239}"/>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D055B63-E7BC-4832-86B1-FEE5956DDDC4}"/>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43042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54AF31-5C7E-454D-BC90-7A1822D38B1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B8B85FA5-977A-488A-9204-4C39041AD7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501C8E5-C0EB-4C34-9396-3EB86DA14C6C}"/>
              </a:ext>
            </a:extLst>
          </p:cNvPr>
          <p:cNvSpPr>
            <a:spLocks noGrp="1"/>
          </p:cNvSpPr>
          <p:nvPr>
            <p:ph type="dt" sz="half" idx="10"/>
          </p:nvPr>
        </p:nvSpPr>
        <p:spPr/>
        <p:txBody>
          <a:bodyPr/>
          <a:lstStyle/>
          <a:p>
            <a:fld id="{46EFA6A2-3031-45FF-BDA0-75ECB34C33B1}" type="datetimeFigureOut">
              <a:rPr lang="en-GB" smtClean="0"/>
              <a:t>07/02/2021</a:t>
            </a:fld>
            <a:endParaRPr lang="en-GB"/>
          </a:p>
        </p:txBody>
      </p:sp>
      <p:sp>
        <p:nvSpPr>
          <p:cNvPr id="5" name="Espace réservé du pied de page 4">
            <a:extLst>
              <a:ext uri="{FF2B5EF4-FFF2-40B4-BE49-F238E27FC236}">
                <a16:creationId xmlns:a16="http://schemas.microsoft.com/office/drawing/2014/main" id="{4A560699-168C-47DF-A8DD-EB1BDF9F4ED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FB0C92A-C2C5-4081-BD8A-C06859489EF3}"/>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95046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E76AD9-54D3-42BA-A46B-77B5B941BA1C}"/>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0FC53B30-60BC-4334-A132-BEECACF98F7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241C77E3-8EA3-4A53-9742-5A88A8261ED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11C8C6CA-2BCD-4682-8170-392479FBD255}"/>
              </a:ext>
            </a:extLst>
          </p:cNvPr>
          <p:cNvSpPr>
            <a:spLocks noGrp="1"/>
          </p:cNvSpPr>
          <p:nvPr>
            <p:ph type="dt" sz="half" idx="10"/>
          </p:nvPr>
        </p:nvSpPr>
        <p:spPr/>
        <p:txBody>
          <a:bodyPr/>
          <a:lstStyle/>
          <a:p>
            <a:fld id="{46EFA6A2-3031-45FF-BDA0-75ECB34C33B1}" type="datetimeFigureOut">
              <a:rPr lang="en-GB" smtClean="0"/>
              <a:t>07/02/2021</a:t>
            </a:fld>
            <a:endParaRPr lang="en-GB"/>
          </a:p>
        </p:txBody>
      </p:sp>
      <p:sp>
        <p:nvSpPr>
          <p:cNvPr id="6" name="Espace réservé du pied de page 5">
            <a:extLst>
              <a:ext uri="{FF2B5EF4-FFF2-40B4-BE49-F238E27FC236}">
                <a16:creationId xmlns:a16="http://schemas.microsoft.com/office/drawing/2014/main" id="{3318C001-6DAB-402F-AB10-A36BC1216A9E}"/>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371758CB-EF67-437A-AE82-AB37368A5B24}"/>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234383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C6CD6B-ED97-421B-A337-67E367F8FB8D}"/>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71A7E1F-BBB1-4BDD-B738-C63675414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3E0B936-5D60-4A85-9618-2E353CA8C33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EBFE5A82-B158-4244-88BE-6E8AC3B520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3B6942E-B542-463A-A9D8-C3E8E534DD9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9A93CCE2-6778-4C27-A647-DBC76E5C997D}"/>
              </a:ext>
            </a:extLst>
          </p:cNvPr>
          <p:cNvSpPr>
            <a:spLocks noGrp="1"/>
          </p:cNvSpPr>
          <p:nvPr>
            <p:ph type="dt" sz="half" idx="10"/>
          </p:nvPr>
        </p:nvSpPr>
        <p:spPr/>
        <p:txBody>
          <a:bodyPr/>
          <a:lstStyle/>
          <a:p>
            <a:fld id="{46EFA6A2-3031-45FF-BDA0-75ECB34C33B1}" type="datetimeFigureOut">
              <a:rPr lang="en-GB" smtClean="0"/>
              <a:t>07/02/2021</a:t>
            </a:fld>
            <a:endParaRPr lang="en-GB"/>
          </a:p>
        </p:txBody>
      </p:sp>
      <p:sp>
        <p:nvSpPr>
          <p:cNvPr id="8" name="Espace réservé du pied de page 7">
            <a:extLst>
              <a:ext uri="{FF2B5EF4-FFF2-40B4-BE49-F238E27FC236}">
                <a16:creationId xmlns:a16="http://schemas.microsoft.com/office/drawing/2014/main" id="{689A11FE-B7F2-4313-8CC6-245BD7D8ADF8}"/>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35A4868E-AE99-4720-9B3B-BC6D1F9EA977}"/>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706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3AD087-3D6F-4DBD-92BA-A08C3499B19B}"/>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438E389D-A991-41E0-A9DD-1184CE9EEA27}"/>
              </a:ext>
            </a:extLst>
          </p:cNvPr>
          <p:cNvSpPr>
            <a:spLocks noGrp="1"/>
          </p:cNvSpPr>
          <p:nvPr>
            <p:ph type="dt" sz="half" idx="10"/>
          </p:nvPr>
        </p:nvSpPr>
        <p:spPr/>
        <p:txBody>
          <a:bodyPr/>
          <a:lstStyle/>
          <a:p>
            <a:fld id="{46EFA6A2-3031-45FF-BDA0-75ECB34C33B1}" type="datetimeFigureOut">
              <a:rPr lang="en-GB" smtClean="0"/>
              <a:t>07/02/2021</a:t>
            </a:fld>
            <a:endParaRPr lang="en-GB"/>
          </a:p>
        </p:txBody>
      </p:sp>
      <p:sp>
        <p:nvSpPr>
          <p:cNvPr id="4" name="Espace réservé du pied de page 3">
            <a:extLst>
              <a:ext uri="{FF2B5EF4-FFF2-40B4-BE49-F238E27FC236}">
                <a16:creationId xmlns:a16="http://schemas.microsoft.com/office/drawing/2014/main" id="{76822B2D-DDE0-453C-9725-FAF10DCB0FFE}"/>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E733BA01-B583-4107-82D0-59BA8B35550A}"/>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258276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27CE7F3-FB59-44A8-B2F5-E980935961EB}"/>
              </a:ext>
            </a:extLst>
          </p:cNvPr>
          <p:cNvSpPr>
            <a:spLocks noGrp="1"/>
          </p:cNvSpPr>
          <p:nvPr>
            <p:ph type="dt" sz="half" idx="10"/>
          </p:nvPr>
        </p:nvSpPr>
        <p:spPr/>
        <p:txBody>
          <a:bodyPr/>
          <a:lstStyle/>
          <a:p>
            <a:fld id="{46EFA6A2-3031-45FF-BDA0-75ECB34C33B1}" type="datetimeFigureOut">
              <a:rPr lang="en-GB" smtClean="0"/>
              <a:t>07/02/2021</a:t>
            </a:fld>
            <a:endParaRPr lang="en-GB"/>
          </a:p>
        </p:txBody>
      </p:sp>
      <p:sp>
        <p:nvSpPr>
          <p:cNvPr id="3" name="Espace réservé du pied de page 2">
            <a:extLst>
              <a:ext uri="{FF2B5EF4-FFF2-40B4-BE49-F238E27FC236}">
                <a16:creationId xmlns:a16="http://schemas.microsoft.com/office/drawing/2014/main" id="{DC0AD0ED-695D-4090-A4BE-237516620B44}"/>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FC5FEA4D-3182-4FC4-9586-AFBA3E86307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417957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60B889-920C-4732-9A9C-775E941607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978CFF21-00D3-43E1-8F72-9E75BFC11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9707A859-462B-494E-AAE6-9F981F917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4E27633-1E14-4E61-B840-884366A2197A}"/>
              </a:ext>
            </a:extLst>
          </p:cNvPr>
          <p:cNvSpPr>
            <a:spLocks noGrp="1"/>
          </p:cNvSpPr>
          <p:nvPr>
            <p:ph type="dt" sz="half" idx="10"/>
          </p:nvPr>
        </p:nvSpPr>
        <p:spPr/>
        <p:txBody>
          <a:bodyPr/>
          <a:lstStyle/>
          <a:p>
            <a:fld id="{46EFA6A2-3031-45FF-BDA0-75ECB34C33B1}" type="datetimeFigureOut">
              <a:rPr lang="en-GB" smtClean="0"/>
              <a:t>07/02/2021</a:t>
            </a:fld>
            <a:endParaRPr lang="en-GB"/>
          </a:p>
        </p:txBody>
      </p:sp>
      <p:sp>
        <p:nvSpPr>
          <p:cNvPr id="6" name="Espace réservé du pied de page 5">
            <a:extLst>
              <a:ext uri="{FF2B5EF4-FFF2-40B4-BE49-F238E27FC236}">
                <a16:creationId xmlns:a16="http://schemas.microsoft.com/office/drawing/2014/main" id="{90BDA4B7-CAD0-4E38-9F7B-7E640CB2A782}"/>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89348B11-4662-4176-BACF-038E5F0E0C0F}"/>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404335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C08699-3902-4333-B221-9A3B19036A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BE092405-9E8D-4D23-89B9-D3CAD5CB43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51AB35CC-AB06-4CC0-9442-8CE08B3AF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8E09714-4D4A-4D4F-8651-504E74A1933D}"/>
              </a:ext>
            </a:extLst>
          </p:cNvPr>
          <p:cNvSpPr>
            <a:spLocks noGrp="1"/>
          </p:cNvSpPr>
          <p:nvPr>
            <p:ph type="dt" sz="half" idx="10"/>
          </p:nvPr>
        </p:nvSpPr>
        <p:spPr/>
        <p:txBody>
          <a:bodyPr/>
          <a:lstStyle/>
          <a:p>
            <a:fld id="{46EFA6A2-3031-45FF-BDA0-75ECB34C33B1}" type="datetimeFigureOut">
              <a:rPr lang="en-GB" smtClean="0"/>
              <a:t>07/02/2021</a:t>
            </a:fld>
            <a:endParaRPr lang="en-GB"/>
          </a:p>
        </p:txBody>
      </p:sp>
      <p:sp>
        <p:nvSpPr>
          <p:cNvPr id="6" name="Espace réservé du pied de page 5">
            <a:extLst>
              <a:ext uri="{FF2B5EF4-FFF2-40B4-BE49-F238E27FC236}">
                <a16:creationId xmlns:a16="http://schemas.microsoft.com/office/drawing/2014/main" id="{CDB1BF02-1227-4086-966E-59CF1AC118EF}"/>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5B3C3C90-41B3-4A14-ADA7-774B2225B67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315790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D581D2B-EF9A-4F4E-9705-0BD0AAF9EA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EBB797A-3540-404B-984D-40F798D31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555FE30A-C8D1-4216-A43F-7516A85A47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FA6A2-3031-45FF-BDA0-75ECB34C33B1}" type="datetimeFigureOut">
              <a:rPr lang="en-GB" smtClean="0"/>
              <a:t>07/02/2021</a:t>
            </a:fld>
            <a:endParaRPr lang="en-GB"/>
          </a:p>
        </p:txBody>
      </p:sp>
      <p:sp>
        <p:nvSpPr>
          <p:cNvPr id="5" name="Espace réservé du pied de page 4">
            <a:extLst>
              <a:ext uri="{FF2B5EF4-FFF2-40B4-BE49-F238E27FC236}">
                <a16:creationId xmlns:a16="http://schemas.microsoft.com/office/drawing/2014/main" id="{42E7544D-6B5B-4030-82C9-410FC3A784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BC496F6C-712B-49EA-B0AA-34114FE9B9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79FB7-B25B-4722-B52B-E3AE553A150F}" type="slidenum">
              <a:rPr lang="en-GB" smtClean="0"/>
              <a:t>‹N°›</a:t>
            </a:fld>
            <a:endParaRPr lang="en-GB"/>
          </a:p>
        </p:txBody>
      </p:sp>
    </p:spTree>
    <p:extLst>
      <p:ext uri="{BB962C8B-B14F-4D97-AF65-F5344CB8AC3E}">
        <p14:creationId xmlns:p14="http://schemas.microsoft.com/office/powerpoint/2010/main" val="123025970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E3FB2B-018C-4CF1-9779-13DEB247E6E6}"/>
              </a:ext>
            </a:extLst>
          </p:cNvPr>
          <p:cNvSpPr>
            <a:spLocks noGrp="1"/>
          </p:cNvSpPr>
          <p:nvPr>
            <p:ph type="ctrTitle"/>
          </p:nvPr>
        </p:nvSpPr>
        <p:spPr>
          <a:xfrm>
            <a:off x="1524000" y="2245809"/>
            <a:ext cx="9144000" cy="1564716"/>
          </a:xfrm>
        </p:spPr>
        <p:txBody>
          <a:bodyPr>
            <a:normAutofit/>
          </a:bodyPr>
          <a:lstStyle/>
          <a:p>
            <a:pPr algn="l"/>
            <a:r>
              <a:rPr lang="fr-CH" sz="4800" dirty="0"/>
              <a:t>Intelligence artificielle</a:t>
            </a:r>
            <a:endParaRPr lang="en-GB" sz="4800" dirty="0"/>
          </a:p>
        </p:txBody>
      </p:sp>
      <p:sp>
        <p:nvSpPr>
          <p:cNvPr id="3" name="Sous-titre 2">
            <a:extLst>
              <a:ext uri="{FF2B5EF4-FFF2-40B4-BE49-F238E27FC236}">
                <a16:creationId xmlns:a16="http://schemas.microsoft.com/office/drawing/2014/main" id="{BBC7FF69-2AF9-4914-A397-2FCA80FF324D}"/>
              </a:ext>
            </a:extLst>
          </p:cNvPr>
          <p:cNvSpPr>
            <a:spLocks noGrp="1"/>
          </p:cNvSpPr>
          <p:nvPr>
            <p:ph type="subTitle" idx="1"/>
          </p:nvPr>
        </p:nvSpPr>
        <p:spPr>
          <a:xfrm>
            <a:off x="1524000" y="3947050"/>
            <a:ext cx="9144000" cy="572583"/>
          </a:xfrm>
        </p:spPr>
        <p:txBody>
          <a:bodyPr>
            <a:normAutofit/>
          </a:bodyPr>
          <a:lstStyle/>
          <a:p>
            <a:pPr algn="l"/>
            <a:r>
              <a:rPr lang="fr-CH" sz="2000" dirty="0"/>
              <a:t>Examen Oral – Joao Filipe Costa da Quinta</a:t>
            </a:r>
            <a:endParaRPr lang="en-GB" sz="2000" dirty="0"/>
          </a:p>
        </p:txBody>
      </p:sp>
      <p:sp>
        <p:nvSpPr>
          <p:cNvPr id="30"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8760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 résout-on?</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70"/>
            <a:ext cx="10515600" cy="4354276"/>
          </a:xfrm>
        </p:spPr>
        <p:txBody>
          <a:bodyPr>
            <a:noAutofit/>
          </a:bodyPr>
          <a:lstStyle/>
          <a:p>
            <a:pPr marL="0" indent="0">
              <a:buNone/>
            </a:pPr>
            <a:r>
              <a:rPr lang="fr-CH" dirty="0"/>
              <a:t>Voici les étapes pour résoudre le problème (</a:t>
            </a:r>
            <a:r>
              <a:rPr lang="fr-CH" dirty="0" err="1"/>
              <a:t>backtracking</a:t>
            </a:r>
            <a:r>
              <a:rPr lang="fr-CH" dirty="0"/>
              <a:t>):</a:t>
            </a:r>
          </a:p>
          <a:p>
            <a:pPr marL="0" indent="0">
              <a:buNone/>
            </a:pPr>
            <a:r>
              <a:rPr lang="fr-CH" dirty="0"/>
              <a:t>	(1) définir les variables du problème </a:t>
            </a:r>
            <a:r>
              <a:rPr lang="fr-CH" dirty="0">
                <a:solidFill>
                  <a:srgbClr val="FF0000"/>
                </a:solidFill>
              </a:rPr>
              <a:t>(X)</a:t>
            </a:r>
          </a:p>
          <a:p>
            <a:pPr marL="0" indent="0">
              <a:buNone/>
            </a:pPr>
            <a:r>
              <a:rPr lang="fr-CH" dirty="0">
                <a:solidFill>
                  <a:srgbClr val="FF0000"/>
                </a:solidFill>
              </a:rPr>
              <a:t>	</a:t>
            </a:r>
            <a:r>
              <a:rPr lang="fr-CH" dirty="0"/>
              <a:t>(2) définir le domaine </a:t>
            </a:r>
            <a:r>
              <a:rPr lang="fr-CH" dirty="0">
                <a:solidFill>
                  <a:srgbClr val="FF0000"/>
                </a:solidFill>
              </a:rPr>
              <a:t>(D) </a:t>
            </a:r>
            <a:r>
              <a:rPr lang="fr-CH" dirty="0"/>
              <a:t>de chaque variable de </a:t>
            </a:r>
            <a:r>
              <a:rPr lang="fr-CH" dirty="0">
                <a:solidFill>
                  <a:srgbClr val="FF0000"/>
                </a:solidFill>
              </a:rPr>
              <a:t>(X) </a:t>
            </a:r>
          </a:p>
          <a:p>
            <a:pPr marL="0" indent="0">
              <a:buNone/>
            </a:pPr>
            <a:r>
              <a:rPr lang="fr-CH" dirty="0">
                <a:solidFill>
                  <a:srgbClr val="FF0000"/>
                </a:solidFill>
              </a:rPr>
              <a:t>	</a:t>
            </a:r>
            <a:r>
              <a:rPr lang="fr-CH" dirty="0"/>
              <a:t>(3) on transforme les contraintes en formules mathématiques </a:t>
            </a:r>
            <a:r>
              <a:rPr lang="fr-CH" dirty="0">
                <a:solidFill>
                  <a:srgbClr val="FF0000"/>
                </a:solidFill>
              </a:rPr>
              <a:t>(C)</a:t>
            </a:r>
          </a:p>
          <a:p>
            <a:pPr marL="0" indent="0">
              <a:buNone/>
            </a:pPr>
            <a:r>
              <a:rPr lang="fr-CH" dirty="0">
                <a:solidFill>
                  <a:srgbClr val="FF0000"/>
                </a:solidFill>
              </a:rPr>
              <a:t>	</a:t>
            </a:r>
            <a:r>
              <a:rPr lang="fr-CH" dirty="0"/>
              <a:t>(4) on exécute l’algorithme de recherche</a:t>
            </a:r>
          </a:p>
          <a:p>
            <a:pPr marL="0" indent="0">
              <a:buNone/>
            </a:pPr>
            <a:r>
              <a:rPr lang="fr-CH" dirty="0">
                <a:solidFill>
                  <a:srgbClr val="FF0000"/>
                </a:solidFill>
              </a:rPr>
              <a:t>		 </a:t>
            </a:r>
            <a:r>
              <a:rPr lang="fr-CH" dirty="0"/>
              <a:t>	</a:t>
            </a:r>
            <a:endParaRPr lang="fr-CH" dirty="0">
              <a:latin typeface="Calibri" panose="020F0502020204030204" pitchFamily="34" charset="0"/>
            </a:endParaRPr>
          </a:p>
        </p:txBody>
      </p:sp>
      <p:pic>
        <p:nvPicPr>
          <p:cNvPr id="5" name="Image 4">
            <a:extLst>
              <a:ext uri="{FF2B5EF4-FFF2-40B4-BE49-F238E27FC236}">
                <a16:creationId xmlns:a16="http://schemas.microsoft.com/office/drawing/2014/main" id="{251F2CFD-EC0F-4E2B-93D9-8F62DA440BC7}"/>
              </a:ext>
            </a:extLst>
          </p:cNvPr>
          <p:cNvPicPr>
            <a:picLocks noChangeAspect="1"/>
          </p:cNvPicPr>
          <p:nvPr/>
        </p:nvPicPr>
        <p:blipFill>
          <a:blip r:embed="rId3"/>
          <a:stretch>
            <a:fillRect/>
          </a:stretch>
        </p:blipFill>
        <p:spPr>
          <a:xfrm>
            <a:off x="4106830" y="3933442"/>
            <a:ext cx="3795460" cy="2279682"/>
          </a:xfrm>
          <a:prstGeom prst="rect">
            <a:avLst/>
          </a:prstGeom>
        </p:spPr>
      </p:pic>
    </p:spTree>
    <p:extLst>
      <p:ext uri="{BB962C8B-B14F-4D97-AF65-F5344CB8AC3E}">
        <p14:creationId xmlns:p14="http://schemas.microsoft.com/office/powerpoint/2010/main" val="1534800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En quoi consiste le graphe mis en jeu?</a:t>
            </a:r>
            <a:endParaRPr lang="en-GB" dirty="0">
              <a:solidFill>
                <a:schemeClr val="accent1"/>
              </a:solidFill>
            </a:endParaRPr>
          </a:p>
        </p:txBody>
      </p:sp>
      <mc:AlternateContent xmlns:mc="http://schemas.openxmlformats.org/markup-compatibility/2006" xmlns:a14="http://schemas.microsoft.com/office/drawing/2010/main">
        <mc:Choice Requires="a14">
          <p:sp>
            <p:nvSpPr>
              <p:cNvPr id="7" name="Espace réservé du contenu 6">
                <a:extLst>
                  <a:ext uri="{FF2B5EF4-FFF2-40B4-BE49-F238E27FC236}">
                    <a16:creationId xmlns:a16="http://schemas.microsoft.com/office/drawing/2014/main" id="{D375C1E0-C6CE-4C9C-A1B2-E5BB8DF522A5}"/>
                  </a:ext>
                </a:extLst>
              </p:cNvPr>
              <p:cNvSpPr>
                <a:spLocks noGrp="1"/>
              </p:cNvSpPr>
              <p:nvPr>
                <p:ph idx="1"/>
              </p:nvPr>
            </p:nvSpPr>
            <p:spPr>
              <a:xfrm>
                <a:off x="838200" y="1008570"/>
                <a:ext cx="10515600" cy="1764998"/>
              </a:xfrm>
            </p:spPr>
            <p:txBody>
              <a:bodyPr/>
              <a:lstStyle/>
              <a:p>
                <a:r>
                  <a:rPr lang="fr-CH" dirty="0"/>
                  <a:t>Imaginons un exemple simple:</a:t>
                </a:r>
              </a:p>
              <a:p>
                <a:pPr lvl="1"/>
                <a:r>
                  <a:rPr lang="fr-CH" dirty="0">
                    <a:solidFill>
                      <a:schemeClr val="tx1"/>
                    </a:solidFill>
                  </a:rPr>
                  <a:t>X =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1</m:t>
                        </m:r>
                      </m:sub>
                    </m:sSub>
                    <m:r>
                      <a:rPr lang="fr-CH" b="0" i="1" smtClean="0">
                        <a:solidFill>
                          <a:schemeClr val="tx1"/>
                        </a:solidFill>
                        <a:latin typeface="Cambria Math" panose="02040503050406030204" pitchFamily="18" charset="0"/>
                      </a:rPr>
                      <m:t>,</m:t>
                    </m:r>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2</m:t>
                        </m:r>
                      </m:sub>
                    </m:sSub>
                  </m:oMath>
                </a14:m>
                <a:r>
                  <a:rPr lang="fr-CH" dirty="0">
                    <a:solidFill>
                      <a:schemeClr val="tx1"/>
                    </a:solidFill>
                  </a:rPr>
                  <a:t>)</a:t>
                </a:r>
              </a:p>
              <a:p>
                <a:pPr lvl="1"/>
                <a14:m>
                  <m:oMath xmlns:m="http://schemas.openxmlformats.org/officeDocument/2006/math">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𝐷</m:t>
                        </m:r>
                      </m:e>
                      <m:sub>
                        <m:r>
                          <a:rPr lang="fr-CH" i="1">
                            <a:solidFill>
                              <a:schemeClr val="tx1"/>
                            </a:solidFill>
                            <a:latin typeface="Cambria Math" panose="02040503050406030204" pitchFamily="18" charset="0"/>
                          </a:rPr>
                          <m:t>1</m:t>
                        </m:r>
                      </m:sub>
                    </m:sSub>
                  </m:oMath>
                </a14:m>
                <a:r>
                  <a:rPr lang="fr-CH" dirty="0">
                    <a:solidFill>
                      <a:schemeClr val="tx1"/>
                    </a:solidFill>
                  </a:rPr>
                  <a:t> = [1,2] -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i="1">
                            <a:solidFill>
                              <a:schemeClr val="tx1"/>
                            </a:solidFill>
                            <a:latin typeface="Cambria Math" panose="02040503050406030204" pitchFamily="18" charset="0"/>
                          </a:rPr>
                          <m:t>𝐷</m:t>
                        </m:r>
                      </m:e>
                      <m:sub>
                        <m:r>
                          <a:rPr lang="fr-CH" b="0" i="1" smtClean="0">
                            <a:solidFill>
                              <a:schemeClr val="tx1"/>
                            </a:solidFill>
                            <a:latin typeface="Cambria Math" panose="02040503050406030204" pitchFamily="18" charset="0"/>
                          </a:rPr>
                          <m:t>2</m:t>
                        </m:r>
                      </m:sub>
                    </m:sSub>
                  </m:oMath>
                </a14:m>
                <a:r>
                  <a:rPr lang="fr-CH" dirty="0">
                    <a:solidFill>
                      <a:schemeClr val="tx1"/>
                    </a:solidFill>
                  </a:rPr>
                  <a:t> = [1,2] </a:t>
                </a:r>
              </a:p>
              <a:p>
                <a:pPr lvl="1"/>
                <a:r>
                  <a:rPr lang="fr-CH" dirty="0">
                    <a:solidFill>
                      <a:schemeClr val="tx1"/>
                    </a:solidFill>
                  </a:rPr>
                  <a:t>C : si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𝑖</m:t>
                        </m:r>
                      </m:sub>
                    </m:sSub>
                  </m:oMath>
                </a14:m>
                <a:r>
                  <a:rPr lang="fr-CH" dirty="0">
                    <a:solidFill>
                      <a:schemeClr val="tx1"/>
                    </a:solidFill>
                  </a:rPr>
                  <a:t> est impair, alors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i="1">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𝑗</m:t>
                        </m:r>
                      </m:sub>
                    </m:sSub>
                  </m:oMath>
                </a14:m>
                <a:r>
                  <a:rPr lang="fr-CH" dirty="0">
                    <a:solidFill>
                      <a:schemeClr val="tx1"/>
                    </a:solidFill>
                  </a:rPr>
                  <a:t> doit être pair si i diffèrent de j</a:t>
                </a:r>
              </a:p>
              <a:p>
                <a:pPr lvl="1"/>
                <a:endParaRPr lang="fr-CH" dirty="0">
                  <a:solidFill>
                    <a:srgbClr val="FF0000"/>
                  </a:solidFill>
                </a:endParaRPr>
              </a:p>
              <a:p>
                <a:pPr lvl="1"/>
                <a:endParaRPr lang="fr-CH" dirty="0"/>
              </a:p>
            </p:txBody>
          </p:sp>
        </mc:Choice>
        <mc:Fallback xmlns="">
          <p:sp>
            <p:nvSpPr>
              <p:cNvPr id="7" name="Espace réservé du contenu 6">
                <a:extLst>
                  <a:ext uri="{FF2B5EF4-FFF2-40B4-BE49-F238E27FC236}">
                    <a16:creationId xmlns:a16="http://schemas.microsoft.com/office/drawing/2014/main" id="{D375C1E0-C6CE-4C9C-A1B2-E5BB8DF522A5}"/>
                  </a:ext>
                </a:extLst>
              </p:cNvPr>
              <p:cNvSpPr>
                <a:spLocks noGrp="1" noRot="1" noChangeAspect="1" noMove="1" noResize="1" noEditPoints="1" noAdjustHandles="1" noChangeArrowheads="1" noChangeShapeType="1" noTextEdit="1"/>
              </p:cNvSpPr>
              <p:nvPr>
                <p:ph idx="1"/>
              </p:nvPr>
            </p:nvSpPr>
            <p:spPr>
              <a:xfrm>
                <a:off x="838200" y="1008570"/>
                <a:ext cx="10515600" cy="1764998"/>
              </a:xfrm>
              <a:blipFill>
                <a:blip r:embed="rId3"/>
                <a:stretch>
                  <a:fillRect l="-1043" t="-5517" b="-2069"/>
                </a:stretch>
              </a:blipFill>
            </p:spPr>
            <p:txBody>
              <a:bodyPr/>
              <a:lstStyle/>
              <a:p>
                <a:r>
                  <a:rPr lang="fr-CH">
                    <a:noFill/>
                  </a:rPr>
                  <a:t> </a:t>
                </a:r>
              </a:p>
            </p:txBody>
          </p:sp>
        </mc:Fallback>
      </mc:AlternateContent>
      <p:pic>
        <p:nvPicPr>
          <p:cNvPr id="9" name="Image 8">
            <a:extLst>
              <a:ext uri="{FF2B5EF4-FFF2-40B4-BE49-F238E27FC236}">
                <a16:creationId xmlns:a16="http://schemas.microsoft.com/office/drawing/2014/main" id="{AE9BE04F-2336-433E-BAF8-FDD80624308B}"/>
              </a:ext>
            </a:extLst>
          </p:cNvPr>
          <p:cNvPicPr>
            <a:picLocks noChangeAspect="1"/>
          </p:cNvPicPr>
          <p:nvPr/>
        </p:nvPicPr>
        <p:blipFill>
          <a:blip r:embed="rId4"/>
          <a:stretch>
            <a:fillRect/>
          </a:stretch>
        </p:blipFill>
        <p:spPr>
          <a:xfrm>
            <a:off x="2694268" y="3104940"/>
            <a:ext cx="5834737" cy="2986896"/>
          </a:xfrm>
          <a:prstGeom prst="rect">
            <a:avLst/>
          </a:prstGeom>
        </p:spPr>
      </p:pic>
    </p:spTree>
    <p:extLst>
      <p:ext uri="{BB962C8B-B14F-4D97-AF65-F5344CB8AC3E}">
        <p14:creationId xmlns:p14="http://schemas.microsoft.com/office/powerpoint/2010/main" val="2058785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les algorithmes et heuristiques associées.</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D375C1E0-C6CE-4C9C-A1B2-E5BB8DF522A5}"/>
              </a:ext>
            </a:extLst>
          </p:cNvPr>
          <p:cNvSpPr>
            <a:spLocks noGrp="1"/>
          </p:cNvSpPr>
          <p:nvPr>
            <p:ph idx="1"/>
          </p:nvPr>
        </p:nvSpPr>
        <p:spPr>
          <a:xfrm>
            <a:off x="838200" y="1008570"/>
            <a:ext cx="10515600" cy="1325563"/>
          </a:xfrm>
        </p:spPr>
        <p:txBody>
          <a:bodyPr>
            <a:normAutofit lnSpcReduction="10000"/>
          </a:bodyPr>
          <a:lstStyle/>
          <a:p>
            <a:r>
              <a:rPr lang="fr-CH" dirty="0"/>
              <a:t>Pour réduire le nombre d’états visité on va utiliser un heuristique.</a:t>
            </a:r>
          </a:p>
          <a:p>
            <a:r>
              <a:rPr lang="fr-CH" dirty="0"/>
              <a:t>Jusqu’à maintenant on affectait les variables de X dans un ordre aléatoire. L’heuristique va nous donner un ordre précis.</a:t>
            </a:r>
            <a:endParaRPr lang="fr-CH" dirty="0">
              <a:solidFill>
                <a:schemeClr val="tx1"/>
              </a:solidFill>
            </a:endParaRPr>
          </a:p>
          <a:p>
            <a:pPr lvl="1"/>
            <a:endParaRPr lang="fr-CH" dirty="0">
              <a:solidFill>
                <a:srgbClr val="FF0000"/>
              </a:solidFill>
            </a:endParaRPr>
          </a:p>
          <a:p>
            <a:pPr lvl="1"/>
            <a:endParaRPr lang="fr-CH" dirty="0"/>
          </a:p>
        </p:txBody>
      </p:sp>
      <p:sp>
        <p:nvSpPr>
          <p:cNvPr id="3" name="ZoneTexte 2">
            <a:extLst>
              <a:ext uri="{FF2B5EF4-FFF2-40B4-BE49-F238E27FC236}">
                <a16:creationId xmlns:a16="http://schemas.microsoft.com/office/drawing/2014/main" id="{809D78B2-7F28-4DC1-97ED-96FFAE0F519A}"/>
              </a:ext>
            </a:extLst>
          </p:cNvPr>
          <p:cNvSpPr txBox="1"/>
          <p:nvPr/>
        </p:nvSpPr>
        <p:spPr>
          <a:xfrm>
            <a:off x="1041581" y="2676636"/>
            <a:ext cx="3169785" cy="2308324"/>
          </a:xfrm>
          <a:prstGeom prst="rect">
            <a:avLst/>
          </a:prstGeom>
          <a:noFill/>
        </p:spPr>
        <p:txBody>
          <a:bodyPr wrap="square" rtlCol="0">
            <a:spAutoFit/>
          </a:bodyPr>
          <a:lstStyle/>
          <a:p>
            <a:r>
              <a:rPr lang="fr-CH" dirty="0"/>
              <a:t>Soit l’exemple suivant:</a:t>
            </a:r>
          </a:p>
          <a:p>
            <a:endParaRPr lang="fr-CH" dirty="0"/>
          </a:p>
          <a:p>
            <a:r>
              <a:rPr lang="fr-CH" dirty="0"/>
              <a:t>X = [1,2,3]</a:t>
            </a:r>
          </a:p>
          <a:p>
            <a:r>
              <a:rPr lang="fr-CH" dirty="0"/>
              <a:t>D1 = [1,2,3], D2 = [1,2], D3 = [1]</a:t>
            </a:r>
          </a:p>
          <a:p>
            <a:r>
              <a:rPr lang="fr-CH" dirty="0"/>
              <a:t>C = [C1,C2,C3]</a:t>
            </a:r>
          </a:p>
          <a:p>
            <a:r>
              <a:rPr lang="fr-CH" dirty="0"/>
              <a:t>C1-&gt; [x1,x2,x3]</a:t>
            </a:r>
          </a:p>
          <a:p>
            <a:r>
              <a:rPr lang="fr-CH" dirty="0"/>
              <a:t>C2-&gt; [x1,x2]</a:t>
            </a:r>
          </a:p>
          <a:p>
            <a:r>
              <a:rPr lang="fr-CH" dirty="0"/>
              <a:t>C3-&gt; [x1]</a:t>
            </a:r>
          </a:p>
        </p:txBody>
      </p:sp>
      <p:sp>
        <p:nvSpPr>
          <p:cNvPr id="5" name="ZoneTexte 4">
            <a:extLst>
              <a:ext uri="{FF2B5EF4-FFF2-40B4-BE49-F238E27FC236}">
                <a16:creationId xmlns:a16="http://schemas.microsoft.com/office/drawing/2014/main" id="{01FDD229-9C20-4105-8165-F25D0356E702}"/>
              </a:ext>
            </a:extLst>
          </p:cNvPr>
          <p:cNvSpPr txBox="1"/>
          <p:nvPr/>
        </p:nvSpPr>
        <p:spPr>
          <a:xfrm>
            <a:off x="6096000" y="2676636"/>
            <a:ext cx="5702188" cy="3970318"/>
          </a:xfrm>
          <a:prstGeom prst="rect">
            <a:avLst/>
          </a:prstGeom>
          <a:noFill/>
        </p:spPr>
        <p:txBody>
          <a:bodyPr wrap="square" rtlCol="0">
            <a:spAutoFit/>
          </a:bodyPr>
          <a:lstStyle/>
          <a:p>
            <a:r>
              <a:rPr lang="fr-CH" dirty="0"/>
              <a:t>Heuristique (variable): </a:t>
            </a:r>
          </a:p>
          <a:p>
            <a:pPr marL="800100" lvl="1" indent="-342900">
              <a:buFont typeface="+mj-lt"/>
              <a:buAutoNum type="arabicPeriod"/>
            </a:pPr>
            <a:r>
              <a:rPr lang="fr-CH" dirty="0"/>
              <a:t>Variable la plus contrainte:</a:t>
            </a:r>
          </a:p>
          <a:p>
            <a:pPr lvl="2"/>
            <a:r>
              <a:rPr lang="fr-CH" dirty="0"/>
              <a:t>On choisi la variable ayant le plus petit domaine </a:t>
            </a:r>
          </a:p>
          <a:p>
            <a:pPr lvl="2"/>
            <a:r>
              <a:rPr lang="fr-CH" dirty="0"/>
              <a:t>Dans l’exemple cette variable serait la variable X3</a:t>
            </a:r>
          </a:p>
          <a:p>
            <a:pPr lvl="2"/>
            <a:endParaRPr lang="fr-CH" dirty="0"/>
          </a:p>
          <a:p>
            <a:pPr marL="800100" lvl="1" indent="-342900">
              <a:buFont typeface="+mj-lt"/>
              <a:buAutoNum type="arabicPeriod"/>
            </a:pPr>
            <a:r>
              <a:rPr lang="fr-CH" dirty="0"/>
              <a:t>Variable la plus contraignante:</a:t>
            </a:r>
          </a:p>
          <a:p>
            <a:pPr lvl="2"/>
            <a:r>
              <a:rPr lang="fr-CH" dirty="0"/>
              <a:t>On choisit la variable qui apparait dans le plus grand nombre de contraintes</a:t>
            </a:r>
          </a:p>
          <a:p>
            <a:pPr lvl="2"/>
            <a:r>
              <a:rPr lang="fr-CH" dirty="0"/>
              <a:t>Dans l’exemple cette variable c’est la variable X1</a:t>
            </a:r>
          </a:p>
          <a:p>
            <a:endParaRPr lang="fr-CH" dirty="0"/>
          </a:p>
          <a:p>
            <a:r>
              <a:rPr lang="fr-CH" dirty="0"/>
              <a:t>Heuristique (valeur):</a:t>
            </a:r>
          </a:p>
          <a:p>
            <a:pPr marL="800100" lvl="1" indent="-342900">
              <a:buFont typeface="+mj-lt"/>
              <a:buAutoNum type="arabicPeriod"/>
            </a:pPr>
            <a:r>
              <a:rPr lang="fr-CH" dirty="0"/>
              <a:t>Plutôt qu’affecter à X1 un valeur aléatoire de D1, on affecte celle qui va le moins changer le domaine des autres variables Xi</a:t>
            </a:r>
          </a:p>
        </p:txBody>
      </p:sp>
      <p:sp>
        <p:nvSpPr>
          <p:cNvPr id="6" name="Flèche : droite 5">
            <a:extLst>
              <a:ext uri="{FF2B5EF4-FFF2-40B4-BE49-F238E27FC236}">
                <a16:creationId xmlns:a16="http://schemas.microsoft.com/office/drawing/2014/main" id="{08D22DE7-8E27-4110-BAEE-6927FC8BE5F3}"/>
              </a:ext>
            </a:extLst>
          </p:cNvPr>
          <p:cNvSpPr/>
          <p:nvPr/>
        </p:nvSpPr>
        <p:spPr>
          <a:xfrm>
            <a:off x="6673227" y="3597816"/>
            <a:ext cx="302103" cy="145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Flèche : droite 9">
            <a:extLst>
              <a:ext uri="{FF2B5EF4-FFF2-40B4-BE49-F238E27FC236}">
                <a16:creationId xmlns:a16="http://schemas.microsoft.com/office/drawing/2014/main" id="{F9E6CE1B-6466-403A-83CE-25B227BFAE4F}"/>
              </a:ext>
            </a:extLst>
          </p:cNvPr>
          <p:cNvSpPr/>
          <p:nvPr/>
        </p:nvSpPr>
        <p:spPr>
          <a:xfrm>
            <a:off x="6673226" y="4997826"/>
            <a:ext cx="302103" cy="145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15743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4.</a:t>
            </a:r>
            <a:r>
              <a:rPr lang="fr-FR" sz="1400" dirty="0">
                <a:effectLst/>
                <a:latin typeface="Arial" panose="020B0604020202020204" pitchFamily="34" charset="0"/>
              </a:rPr>
              <a:t>Recherche Adverse: En quoi consiste la recherche adverse et en quoi diffère-t-elle de la recherche classique? Quel est son modèle? Qu’est-ce qu’une fonction d’évaluation? Décrivez l’algorithme MINIMAX et ses variantes.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
        <p:nvSpPr>
          <p:cNvPr id="4" name="Titre 1">
            <a:extLst>
              <a:ext uri="{FF2B5EF4-FFF2-40B4-BE49-F238E27FC236}">
                <a16:creationId xmlns:a16="http://schemas.microsoft.com/office/drawing/2014/main" id="{1C975818-8081-4275-B5EF-117ED8F6622C}"/>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4.</a:t>
            </a:r>
            <a:endParaRPr lang="en-GB" dirty="0">
              <a:solidFill>
                <a:schemeClr val="accent1"/>
              </a:solidFill>
            </a:endParaRPr>
          </a:p>
        </p:txBody>
      </p:sp>
    </p:spTree>
    <p:extLst>
      <p:ext uri="{BB962C8B-B14F-4D97-AF65-F5344CB8AC3E}">
        <p14:creationId xmlns:p14="http://schemas.microsoft.com/office/powerpoint/2010/main" val="2681944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5.</a:t>
            </a:r>
            <a:r>
              <a:rPr lang="fr-FR" sz="1400" dirty="0">
                <a:effectLst/>
                <a:latin typeface="Arial" panose="020B0604020202020204" pitchFamily="34" charset="0"/>
              </a:rPr>
              <a:t>Planification:Qu’est-ceque la planification? Quel est la spécificité de l’approche proposée par rapport aux autres méthodes de recherche? Comment se caractérise un état, </a:t>
            </a:r>
            <a:r>
              <a:rPr lang="fr-FR" sz="1400" dirty="0">
                <a:solidFill>
                  <a:srgbClr val="FF0000"/>
                </a:solidFill>
                <a:effectLst/>
                <a:latin typeface="Arial" panose="020B0604020202020204" pitchFamily="34" charset="0"/>
              </a:rPr>
              <a:t>une action? Décrivez le chainage et la planification non-linéaire. Développez un exemple.</a:t>
            </a:r>
            <a:endParaRPr lang="en-GB" sz="1400" dirty="0">
              <a:solidFill>
                <a:srgbClr val="FF0000"/>
              </a:solidFill>
            </a:endParaRPr>
          </a:p>
        </p:txBody>
      </p:sp>
      <p:sp>
        <p:nvSpPr>
          <p:cNvPr id="4" name="Titre 1">
            <a:extLst>
              <a:ext uri="{FF2B5EF4-FFF2-40B4-BE49-F238E27FC236}">
                <a16:creationId xmlns:a16="http://schemas.microsoft.com/office/drawing/2014/main" id="{0CBF0DA9-AE3A-4D80-8FD5-1E6E2D1A67A5}"/>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5.</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3D55E672-ECD8-46BD-97C2-AAA56DB9D48A}"/>
              </a:ext>
            </a:extLst>
          </p:cNvPr>
          <p:cNvSpPr>
            <a:spLocks noGrp="1"/>
          </p:cNvSpPr>
          <p:nvPr>
            <p:ph idx="1"/>
          </p:nvPr>
        </p:nvSpPr>
        <p:spPr>
          <a:xfrm>
            <a:off x="838200" y="1690688"/>
            <a:ext cx="10515600" cy="3928127"/>
          </a:xfrm>
        </p:spPr>
        <p:txBody>
          <a:bodyPr>
            <a:normAutofit/>
          </a:bodyPr>
          <a:lstStyle/>
          <a:p>
            <a:r>
              <a:rPr lang="fr-CH" dirty="0">
                <a:solidFill>
                  <a:schemeClr val="tx1"/>
                </a:solidFill>
              </a:rPr>
              <a:t>La planification est le problème de produire une séquence d’actions (un plan) menant à un objectif fixé</a:t>
            </a:r>
          </a:p>
          <a:p>
            <a:pPr marL="0" indent="0">
              <a:buNone/>
            </a:pPr>
            <a:endParaRPr lang="fr-CH" dirty="0">
              <a:solidFill>
                <a:schemeClr val="tx1"/>
              </a:solidFill>
            </a:endParaRPr>
          </a:p>
          <a:p>
            <a:r>
              <a:rPr lang="fr-CH" dirty="0"/>
              <a:t>Les méthodes de recherche vu précédemment sont un cas particulier de la planification ou les outils utilisés sont des structures de données (graphe/arbre) et des algorithmes de recherche dans ces structures</a:t>
            </a:r>
          </a:p>
          <a:p>
            <a:pPr marL="0" indent="0">
              <a:buNone/>
            </a:pPr>
            <a:endParaRPr lang="fr-CH" dirty="0"/>
          </a:p>
          <a:p>
            <a:r>
              <a:rPr lang="fr-CH" dirty="0"/>
              <a:t>Chez la planification on va utiliser des outils de la logique</a:t>
            </a:r>
          </a:p>
          <a:p>
            <a:endParaRPr lang="fr-CH" dirty="0">
              <a:solidFill>
                <a:schemeClr val="tx1"/>
              </a:solidFill>
            </a:endParaRPr>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2389957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se caractérise un état, une action?</a:t>
            </a:r>
            <a:endParaRPr lang="en-GB" dirty="0">
              <a:solidFill>
                <a:schemeClr val="accent1"/>
              </a:solidFill>
            </a:endParaRPr>
          </a:p>
        </p:txBody>
      </p:sp>
      <p:sp>
        <p:nvSpPr>
          <p:cNvPr id="11" name="Espace réservé du contenu 6">
            <a:extLst>
              <a:ext uri="{FF2B5EF4-FFF2-40B4-BE49-F238E27FC236}">
                <a16:creationId xmlns:a16="http://schemas.microsoft.com/office/drawing/2014/main" id="{F8649F77-2E94-4A5C-BAB8-D53A16EA8923}"/>
              </a:ext>
            </a:extLst>
          </p:cNvPr>
          <p:cNvSpPr>
            <a:spLocks noGrp="1"/>
          </p:cNvSpPr>
          <p:nvPr>
            <p:ph idx="1"/>
          </p:nvPr>
        </p:nvSpPr>
        <p:spPr>
          <a:xfrm>
            <a:off x="838200" y="1008570"/>
            <a:ext cx="10515600" cy="1516145"/>
          </a:xfrm>
        </p:spPr>
        <p:txBody>
          <a:bodyPr>
            <a:normAutofit/>
          </a:bodyPr>
          <a:lstStyle/>
          <a:p>
            <a:r>
              <a:rPr lang="fr-CH" dirty="0">
                <a:solidFill>
                  <a:schemeClr val="tx1"/>
                </a:solidFill>
              </a:rPr>
              <a:t>Un état S est décrit par des faits.</a:t>
            </a:r>
          </a:p>
          <a:p>
            <a:r>
              <a:rPr lang="fr-CH" dirty="0"/>
              <a:t>Un fait est une proposition vraie, l’ensemble de </a:t>
            </a:r>
            <a:r>
              <a:rPr lang="fr-CH" b="1" dirty="0"/>
              <a:t>tous</a:t>
            </a:r>
            <a:r>
              <a:rPr lang="fr-CH" dirty="0"/>
              <a:t> les faits qui sont vrais décrivent l’état.  </a:t>
            </a:r>
          </a:p>
          <a:p>
            <a:endParaRPr lang="fr-CH" dirty="0">
              <a:solidFill>
                <a:schemeClr val="tx1"/>
              </a:solidFill>
            </a:endParaRPr>
          </a:p>
          <a:p>
            <a:pPr lvl="1"/>
            <a:endParaRPr lang="fr-CH" dirty="0">
              <a:solidFill>
                <a:srgbClr val="FF0000"/>
              </a:solidFill>
            </a:endParaRPr>
          </a:p>
          <a:p>
            <a:pPr lvl="1"/>
            <a:endParaRPr lang="fr-CH" dirty="0"/>
          </a:p>
        </p:txBody>
      </p:sp>
      <p:pic>
        <p:nvPicPr>
          <p:cNvPr id="13" name="Image 12">
            <a:extLst>
              <a:ext uri="{FF2B5EF4-FFF2-40B4-BE49-F238E27FC236}">
                <a16:creationId xmlns:a16="http://schemas.microsoft.com/office/drawing/2014/main" id="{EDCCC013-8563-4EFC-A434-5A2E122EC04B}"/>
              </a:ext>
            </a:extLst>
          </p:cNvPr>
          <p:cNvPicPr>
            <a:picLocks noChangeAspect="1"/>
          </p:cNvPicPr>
          <p:nvPr/>
        </p:nvPicPr>
        <p:blipFill>
          <a:blip r:embed="rId3"/>
          <a:stretch>
            <a:fillRect/>
          </a:stretch>
        </p:blipFill>
        <p:spPr>
          <a:xfrm>
            <a:off x="838200" y="2821777"/>
            <a:ext cx="1963624" cy="3023018"/>
          </a:xfrm>
          <a:prstGeom prst="rect">
            <a:avLst/>
          </a:prstGeom>
        </p:spPr>
      </p:pic>
      <p:sp>
        <p:nvSpPr>
          <p:cNvPr id="14" name="Espace réservé du contenu 6">
            <a:extLst>
              <a:ext uri="{FF2B5EF4-FFF2-40B4-BE49-F238E27FC236}">
                <a16:creationId xmlns:a16="http://schemas.microsoft.com/office/drawing/2014/main" id="{FB467FB3-66DE-47F9-89F8-F6D2EC807F5C}"/>
              </a:ext>
            </a:extLst>
          </p:cNvPr>
          <p:cNvSpPr txBox="1">
            <a:spLocks/>
          </p:cNvSpPr>
          <p:nvPr/>
        </p:nvSpPr>
        <p:spPr>
          <a:xfrm>
            <a:off x="3908453" y="2918882"/>
            <a:ext cx="7841182" cy="3651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Voici un exemple simple:</a:t>
            </a:r>
          </a:p>
          <a:p>
            <a:pPr lvl="1"/>
            <a:r>
              <a:rPr lang="fr-CH" dirty="0"/>
              <a:t>On a 3 cubes [A, B, C]</a:t>
            </a:r>
          </a:p>
          <a:p>
            <a:pPr lvl="1"/>
            <a:r>
              <a:rPr lang="fr-CH" dirty="0"/>
              <a:t>Et 2 fonctions: </a:t>
            </a:r>
          </a:p>
          <a:p>
            <a:pPr marL="1371600" lvl="2" indent="-457200">
              <a:buFont typeface="+mj-lt"/>
              <a:buAutoNum type="arabicPeriod"/>
            </a:pPr>
            <a:r>
              <a:rPr lang="fr-CH" dirty="0"/>
              <a:t>sur(x, y) - indique que le bloc x est sur le bloc y</a:t>
            </a:r>
          </a:p>
          <a:p>
            <a:pPr marL="1371600" lvl="2" indent="-457200">
              <a:buFont typeface="+mj-lt"/>
              <a:buAutoNum type="arabicPeriod"/>
            </a:pPr>
            <a:r>
              <a:rPr lang="fr-CH" dirty="0"/>
              <a:t>libre(x) - indique qu’il n’y a aucun bloc sur le bloc x</a:t>
            </a:r>
          </a:p>
          <a:p>
            <a:pPr marL="914400" lvl="2" indent="0">
              <a:buNone/>
            </a:pPr>
            <a:endParaRPr lang="fr-CH" dirty="0"/>
          </a:p>
          <a:p>
            <a:pPr marL="0" indent="0">
              <a:buNone/>
            </a:pPr>
            <a:r>
              <a:rPr lang="fr-CH" dirty="0"/>
              <a:t>L’état actuel est décrit par les faits suivants:</a:t>
            </a:r>
          </a:p>
          <a:p>
            <a:pPr marL="0" indent="0">
              <a:buNone/>
            </a:pPr>
            <a:r>
              <a:rPr lang="fr-CH" dirty="0"/>
              <a:t>	sur(b, c) + sur(a, b) + libre(a)   </a:t>
            </a:r>
            <a:endParaRPr lang="fr-CH" sz="3200" dirty="0"/>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460486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a:solidFill>
                  <a:schemeClr val="accent1"/>
                </a:solidFill>
                <a:effectLst/>
                <a:latin typeface="Arial" panose="020B0604020202020204" pitchFamily="34" charset="0"/>
              </a:rPr>
              <a:t>Comment se caractérise un état, une action?</a:t>
            </a:r>
            <a:endParaRPr lang="en-GB" dirty="0">
              <a:solidFill>
                <a:schemeClr val="accent1"/>
              </a:solidFill>
            </a:endParaRPr>
          </a:p>
        </p:txBody>
      </p:sp>
      <p:pic>
        <p:nvPicPr>
          <p:cNvPr id="13" name="Image 12">
            <a:extLst>
              <a:ext uri="{FF2B5EF4-FFF2-40B4-BE49-F238E27FC236}">
                <a16:creationId xmlns:a16="http://schemas.microsoft.com/office/drawing/2014/main" id="{EDCCC013-8563-4EFC-A434-5A2E122EC04B}"/>
              </a:ext>
            </a:extLst>
          </p:cNvPr>
          <p:cNvPicPr>
            <a:picLocks noChangeAspect="1"/>
          </p:cNvPicPr>
          <p:nvPr/>
        </p:nvPicPr>
        <p:blipFill>
          <a:blip r:embed="rId3"/>
          <a:stretch>
            <a:fillRect/>
          </a:stretch>
        </p:blipFill>
        <p:spPr>
          <a:xfrm>
            <a:off x="838200" y="2821777"/>
            <a:ext cx="1963624" cy="3023018"/>
          </a:xfrm>
          <a:prstGeom prst="rect">
            <a:avLst/>
          </a:prstGeom>
        </p:spPr>
      </p:pic>
    </p:spTree>
    <p:extLst>
      <p:ext uri="{BB962C8B-B14F-4D97-AF65-F5344CB8AC3E}">
        <p14:creationId xmlns:p14="http://schemas.microsoft.com/office/powerpoint/2010/main" val="2389307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6.</a:t>
            </a:r>
            <a:r>
              <a:rPr lang="fr-FR" sz="1400" dirty="0">
                <a:effectLst/>
                <a:latin typeface="Arial" panose="020B0604020202020204" pitchFamily="34" charset="0"/>
              </a:rPr>
              <a:t>Modèle de graphes probabilistes: Donnez la définition d’un PGM en relation avec les notions de probabilités. Quelle est l’utilité d’utiliser un PGM ?Donnez un exemple d’utilisation. Quel est l’impact de l’indépendance conditionnelle dans les PGM? On pourra faire le lien avec les outils Bayésiens type Naïve Bayes ou Réseaux Bayésiens.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
        <p:nvSpPr>
          <p:cNvPr id="4" name="Titre 1">
            <a:extLst>
              <a:ext uri="{FF2B5EF4-FFF2-40B4-BE49-F238E27FC236}">
                <a16:creationId xmlns:a16="http://schemas.microsoft.com/office/drawing/2014/main" id="{50FEB119-743C-40D1-A98F-42351A7BA003}"/>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6.</a:t>
            </a:r>
            <a:endParaRPr lang="en-GB" dirty="0">
              <a:solidFill>
                <a:schemeClr val="accent1"/>
              </a:solidFill>
            </a:endParaRPr>
          </a:p>
        </p:txBody>
      </p:sp>
    </p:spTree>
    <p:extLst>
      <p:ext uri="{BB962C8B-B14F-4D97-AF65-F5344CB8AC3E}">
        <p14:creationId xmlns:p14="http://schemas.microsoft.com/office/powerpoint/2010/main" val="3777408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7.</a:t>
            </a:r>
            <a:r>
              <a:rPr lang="fr-FR" sz="1400" dirty="0">
                <a:effectLst/>
                <a:latin typeface="Arial" panose="020B0604020202020204" pitchFamily="34" charset="0"/>
              </a:rPr>
              <a:t>Réseaux Bayésiens: Que représentent les réseaux Bayésiens? Quel est leur principe? Quel est leur particularité en tant que Modèles de Graphes Probabilistes? Comment les utilise-t-on pour modéliser un phénomène ?Comment les utilise-t-on pour faire de l’inférence?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
        <p:nvSpPr>
          <p:cNvPr id="4" name="Titre 1">
            <a:extLst>
              <a:ext uri="{FF2B5EF4-FFF2-40B4-BE49-F238E27FC236}">
                <a16:creationId xmlns:a16="http://schemas.microsoft.com/office/drawing/2014/main" id="{49B86A4B-8034-4D02-B76C-FAAEC82C6AEA}"/>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7.</a:t>
            </a:r>
            <a:endParaRPr lang="en-GB" dirty="0">
              <a:solidFill>
                <a:schemeClr val="accent1"/>
              </a:solidFill>
            </a:endParaRPr>
          </a:p>
        </p:txBody>
      </p:sp>
    </p:spTree>
    <p:extLst>
      <p:ext uri="{BB962C8B-B14F-4D97-AF65-F5344CB8AC3E}">
        <p14:creationId xmlns:p14="http://schemas.microsoft.com/office/powerpoint/2010/main" val="3449428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8.</a:t>
            </a:r>
            <a:r>
              <a:rPr lang="fr-FR" sz="1400" dirty="0">
                <a:effectLst/>
                <a:latin typeface="Arial" panose="020B0604020202020204" pitchFamily="34" charset="0"/>
              </a:rPr>
              <a:t>Arbres de Décision: Quel est le principe des arbres de décision? On pourra rappeler le principe de l’apprentissage supervisé. Comment est mesuré le gain d’information? Pourquoi peut-on utiliser l’entropie? Comment fonctionne l’algorithme ID3? Qu’est-ce que le sur-apprentissage? Comment le mesurer/détecter ?Comment l’éviter ou le contrer? On pourra mentionner l’évaluation des méthodes d’apprentissage.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844390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a:xfrm>
            <a:off x="838200" y="357033"/>
            <a:ext cx="10515600" cy="1325563"/>
          </a:xfrm>
        </p:spPr>
        <p:txBody>
          <a:bodyPr>
            <a:normAutofit/>
          </a:bodyPr>
          <a:lstStyle/>
          <a:p>
            <a:r>
              <a:rPr lang="fr-FR" sz="1400" dirty="0">
                <a:solidFill>
                  <a:srgbClr val="FF0000"/>
                </a:solidFill>
                <a:effectLst/>
                <a:latin typeface="Arial" panose="020B0604020202020204" pitchFamily="34" charset="0"/>
              </a:rPr>
              <a:t>1.</a:t>
            </a:r>
            <a:r>
              <a:rPr lang="fr-FR" sz="1400" dirty="0">
                <a:effectLst/>
                <a:latin typeface="Arial" panose="020B0604020202020204" pitchFamily="34" charset="0"/>
              </a:rPr>
              <a:t>Méthodesde Recherche: Expliquez en détail le principe et le modèle des méthodes de recherche. A quels problèmes s’applique cette technique? Comment modélise-t-on le problème? Quel est le principe des algorithmes? Comment mesure-t-on leur réussite? Leur complexité? Leur optimalité? Citez des exemples.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
        <p:nvSpPr>
          <p:cNvPr id="4" name="Titre 1">
            <a:extLst>
              <a:ext uri="{FF2B5EF4-FFF2-40B4-BE49-F238E27FC236}">
                <a16:creationId xmlns:a16="http://schemas.microsoft.com/office/drawing/2014/main" id="{9FC1AE4D-6B02-48FA-97B8-EA6FB0DB341B}"/>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1.</a:t>
            </a:r>
            <a:endParaRPr lang="en-GB" dirty="0">
              <a:solidFill>
                <a:schemeClr val="accent1"/>
              </a:solidFill>
            </a:endParaRPr>
          </a:p>
        </p:txBody>
      </p:sp>
    </p:spTree>
    <p:extLst>
      <p:ext uri="{BB962C8B-B14F-4D97-AF65-F5344CB8AC3E}">
        <p14:creationId xmlns:p14="http://schemas.microsoft.com/office/powerpoint/2010/main" val="979055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9.</a:t>
                </a:r>
                <a:r>
                  <a:rPr lang="fr-FR" sz="1400" dirty="0">
                    <a:effectLst/>
                    <a:latin typeface="Arial" panose="020B0604020202020204" pitchFamily="34" charset="0"/>
                  </a:rPr>
                  <a:t>Apprentissage supervisé: Qu’est-ce que l’apprentissage? Comment est-il organisé? Que représente </a:t>
                </a:r>
                <a14:m>
                  <m:oMath xmlns:m="http://schemas.openxmlformats.org/officeDocument/2006/math">
                    <m:r>
                      <a:rPr lang="x-IV_mathan" sz="1800" smtClean="0">
                        <a:effectLst/>
                        <a:latin typeface="Cambria Math" panose="02040503050406030204" pitchFamily="18" charset="0"/>
                      </a:rPr>
                      <m:t>𝜃</m:t>
                    </m:r>
                  </m:oMath>
                </a14:m>
                <a:r>
                  <a:rPr lang="fr-FR" sz="1400" dirty="0">
                    <a:effectLst/>
                    <a:latin typeface="Arial" panose="020B0604020202020204" pitchFamily="34" charset="0"/>
                  </a:rPr>
                  <a:t>?Quel protocole utiliser pour gérer les données? Qu’est-ce que le Hold-out, la validation croisée? Quels types d’erreurs peut-on mesurer? Comment les prendre en compte et quelles informations en tirer? Qu’est-ce que le sur-apprentissage? Comment le mesurer/détecter ?Comment l’éviter ou le contrer? Comment représenter les performances (mesures, graphiques,...)?Citez un ou plusieurs exemples de techniques d’apprentissage supervisé.</a:t>
                </a:r>
                <a:endParaRPr lang="en-GB" sz="1400" dirty="0"/>
              </a:p>
            </p:txBody>
          </p:sp>
        </mc:Choice>
        <mc:Fallback xmlns="">
          <p:sp>
            <p:nvSpPr>
              <p:cNvPr id="2" name="Titre 1">
                <a:extLst>
                  <a:ext uri="{FF2B5EF4-FFF2-40B4-BE49-F238E27FC236}">
                    <a16:creationId xmlns:a16="http://schemas.microsoft.com/office/drawing/2014/main" id="{21766C66-1FE8-40A6-86E7-67715FC56E02}"/>
                  </a:ext>
                </a:extLst>
              </p:cNvPr>
              <p:cNvSpPr>
                <a:spLocks noGrp="1" noRot="1" noChangeAspect="1" noMove="1" noResize="1" noEditPoints="1" noAdjustHandles="1" noChangeArrowheads="1" noChangeShapeType="1" noTextEdit="1"/>
              </p:cNvSpPr>
              <p:nvPr>
                <p:ph type="title"/>
              </p:nvPr>
            </p:nvSpPr>
            <p:spPr>
              <a:blipFill>
                <a:blip r:embed="rId2"/>
                <a:stretch>
                  <a:fillRect l="-174"/>
                </a:stretch>
              </a:blipFill>
            </p:spPr>
            <p:txBody>
              <a:bodyPr/>
              <a:lstStyle/>
              <a:p>
                <a:r>
                  <a:rPr lang="en-GB">
                    <a:noFill/>
                  </a:rPr>
                  <a:t> </a:t>
                </a:r>
              </a:p>
            </p:txBody>
          </p:sp>
        </mc:Fallback>
      </mc:AlternateContent>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955871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10.</a:t>
            </a:r>
            <a:r>
              <a:rPr lang="fr-FR" sz="1400" dirty="0">
                <a:effectLst/>
                <a:latin typeface="Arial" panose="020B0604020202020204" pitchFamily="34" charset="0"/>
              </a:rPr>
              <a:t>Naive Bayes: Rappelez le principe de l’apprentissage supervisé. Quel est le protocole de gestion des données dans ce contexte ?Qu’est-ce que l’algorithme de Naïve Bayes? Quelles sont les hypothèses sous-jacentes? Quels sont les paramètres? Comment l’exprimer en tant que réseau bayésien? Qu’est-ce que le sur-apprentissage? Discutez sa relation avec Naïve Bayes.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558671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11.</a:t>
            </a:r>
            <a:r>
              <a:rPr lang="fr-FR" sz="1400" dirty="0">
                <a:effectLst/>
                <a:latin typeface="Arial" panose="020B0604020202020204" pitchFamily="34" charset="0"/>
              </a:rPr>
              <a:t>Régression logistique: Rappelez le principe de l’apprentissage supervisé. Quel est le protocole de gestion des données dans ce contexte ? Rappelez la relation entre classification et régression? Qu’est-ce que l’algorithme de régression logistique? Quelles sont les hypothèses sous-jacentes? Quels sont les paramètres? Quel est sont les propriétés de la fonction logistique? Qu’est-</a:t>
            </a:r>
            <a:r>
              <a:rPr lang="fr-FR" sz="1400" dirty="0" err="1">
                <a:effectLst/>
                <a:latin typeface="Arial" panose="020B0604020202020204" pitchFamily="34" charset="0"/>
              </a:rPr>
              <a:t>ceque</a:t>
            </a:r>
            <a:r>
              <a:rPr lang="fr-FR" sz="1400" dirty="0">
                <a:effectLst/>
                <a:latin typeface="Arial" panose="020B0604020202020204" pitchFamily="34" charset="0"/>
              </a:rPr>
              <a:t> le sur-apprentissage? Discutez sa relation avec la régression logistique.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559109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12.</a:t>
            </a:r>
            <a:r>
              <a:rPr lang="fr-FR" sz="1400" dirty="0">
                <a:effectLst/>
                <a:latin typeface="Arial" panose="020B0604020202020204" pitchFamily="34" charset="0"/>
              </a:rPr>
              <a:t>Apprentissage neuronal: En quoi est-ce un apprentissage supervisé? Qu’est qu’un classifieur linéaire? Que propose l’algorithme du perceptron? Quelle est sa relation à un neurone artificiel? Comment peut-on entrainer un neurone artificiel? Quels sont ses paramètres? Quels sont les paramètres de l’algorithme d’apprentissage? Quel est le principe de l’algorithme de descente en gradient?</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013026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13.</a:t>
            </a:r>
            <a:r>
              <a:rPr lang="fr-FR" sz="1400" dirty="0">
                <a:effectLst/>
                <a:latin typeface="Arial" panose="020B0604020202020204" pitchFamily="34" charset="0"/>
              </a:rPr>
              <a:t>Réseaux de neurones: Rappelez le principe d’un neurone artificiel. Comment combine-t-on les neurones en réseaux? Comment entraine-t-on un réseau de neurones? Qu’est-ce que la fonction logistique? Comment est-elle utilisée dans un neurone artificiel? Quelles sont ses propriétés? Vous pourrez parler des principes des graphes computationnels et de la différentiation automatique.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009642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14.</a:t>
            </a:r>
            <a:r>
              <a:rPr lang="fr-FR" sz="1400" dirty="0">
                <a:effectLst/>
                <a:latin typeface="Arial" panose="020B0604020202020204" pitchFamily="34" charset="0"/>
              </a:rPr>
              <a:t>Biais et équité: En quoi le protocole de gestion des données dans l’apprentissage supervisé (dont on rappellera les objectifs et principes) vise à éviter les biais dans l’apprentissage? Serait-il correct de tester un algorithme avec les données avec lesquels il a appris? Qu’est-ce que des attributs protégés et comment interviennent-ils dans un algorithme d’apprentissage supervisé? Comment peut-on espérer traduire l’équité dans un modelé probabiliste? L’équité dans l’apprentissage n’est-elle qu’un problème de qualité des données ou du choix de ses attributs ?Qu’est-ce que l’effet d’aggravation et ou le retrouve-ton? Citez des exemple set des contre-exemples.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447558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2.</a:t>
            </a:r>
            <a:r>
              <a:rPr lang="fr-FR" sz="1400" dirty="0">
                <a:effectLst/>
                <a:latin typeface="Arial" panose="020B0604020202020204" pitchFamily="34" charset="0"/>
              </a:rPr>
              <a:t>Méthodes de Recherche: </a:t>
            </a:r>
            <a:r>
              <a:rPr lang="fr-FR" sz="1400" dirty="0">
                <a:solidFill>
                  <a:srgbClr val="FF0000"/>
                </a:solidFill>
                <a:effectLst/>
                <a:latin typeface="Arial" panose="020B0604020202020204" pitchFamily="34" charset="0"/>
              </a:rPr>
              <a:t>Rappelez le principe des méthodes de recherche. </a:t>
            </a:r>
            <a:r>
              <a:rPr lang="fr-FR" sz="1400" dirty="0">
                <a:effectLst/>
                <a:latin typeface="Arial" panose="020B0604020202020204" pitchFamily="34" charset="0"/>
              </a:rPr>
              <a:t>Qu’est que la profondeur limitée et en quoi est-ce utile? Comment est définie une heuristique et quelles sont ses propriétés? A quoi sert une heuristique? Expliquez en particulier l’algorithme A* et ses propriétés. Citez des exemples d’application.</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r>
              <a:rPr lang="en-GB" dirty="0"/>
              <a:t>s</a:t>
            </a:r>
          </a:p>
        </p:txBody>
      </p:sp>
      <p:sp>
        <p:nvSpPr>
          <p:cNvPr id="4" name="Titre 1">
            <a:extLst>
              <a:ext uri="{FF2B5EF4-FFF2-40B4-BE49-F238E27FC236}">
                <a16:creationId xmlns:a16="http://schemas.microsoft.com/office/drawing/2014/main" id="{6F572188-8E9D-461A-9C34-8205FF08D029}"/>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2.</a:t>
            </a:r>
            <a:endParaRPr lang="en-GB" dirty="0">
              <a:solidFill>
                <a:schemeClr val="accent1"/>
              </a:solidFill>
            </a:endParaRPr>
          </a:p>
        </p:txBody>
      </p:sp>
    </p:spTree>
    <p:extLst>
      <p:ext uri="{BB962C8B-B14F-4D97-AF65-F5344CB8AC3E}">
        <p14:creationId xmlns:p14="http://schemas.microsoft.com/office/powerpoint/2010/main" val="621144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 que la profondeur limitée et en quoi est-ce utile?</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71"/>
            <a:ext cx="10515600" cy="1144080"/>
          </a:xfrm>
        </p:spPr>
        <p:txBody>
          <a:bodyPr/>
          <a:lstStyle/>
          <a:p>
            <a:r>
              <a:rPr lang="fr-CH" sz="1800" dirty="0">
                <a:effectLst/>
                <a:latin typeface="Calibri" panose="020F0502020204030204" pitchFamily="34" charset="0"/>
              </a:rPr>
              <a:t>Dans la recherche en profondeur on explore toutes les stratégies et éventuellement tout l’arbre. Mais on explore qu'une stratégie à la fois, qu’on choisit de façon pseudo aléatoire, et on l'explore entièrement.</a:t>
            </a:r>
            <a:endParaRPr lang="fr-CH" dirty="0"/>
          </a:p>
          <a:p>
            <a:r>
              <a:rPr lang="fr-CH" dirty="0"/>
              <a:t>Voici un exemple d’exploration en profondeur: </a:t>
            </a:r>
            <a:r>
              <a:rPr lang="fr-CH" sz="1800" dirty="0"/>
              <a:t>(avec et sans limite)</a:t>
            </a:r>
          </a:p>
          <a:p>
            <a:pPr marL="457200" lvl="1" indent="0">
              <a:buNone/>
            </a:pPr>
            <a:endParaRPr lang="fr-CH" dirty="0"/>
          </a:p>
          <a:p>
            <a:endParaRPr lang="fr-CH" dirty="0"/>
          </a:p>
        </p:txBody>
      </p:sp>
      <p:pic>
        <p:nvPicPr>
          <p:cNvPr id="8" name="Image 7">
            <a:extLst>
              <a:ext uri="{FF2B5EF4-FFF2-40B4-BE49-F238E27FC236}">
                <a16:creationId xmlns:a16="http://schemas.microsoft.com/office/drawing/2014/main" id="{2D2C3FAF-0244-4849-8D54-CF8A15A75723}"/>
              </a:ext>
            </a:extLst>
          </p:cNvPr>
          <p:cNvPicPr>
            <a:picLocks noChangeAspect="1"/>
          </p:cNvPicPr>
          <p:nvPr/>
        </p:nvPicPr>
        <p:blipFill>
          <a:blip r:embed="rId3"/>
          <a:stretch>
            <a:fillRect/>
          </a:stretch>
        </p:blipFill>
        <p:spPr>
          <a:xfrm>
            <a:off x="746760" y="2243138"/>
            <a:ext cx="4484277" cy="2209800"/>
          </a:xfrm>
          <a:prstGeom prst="rect">
            <a:avLst/>
          </a:prstGeom>
        </p:spPr>
      </p:pic>
      <p:pic>
        <p:nvPicPr>
          <p:cNvPr id="10" name="Image 9">
            <a:extLst>
              <a:ext uri="{FF2B5EF4-FFF2-40B4-BE49-F238E27FC236}">
                <a16:creationId xmlns:a16="http://schemas.microsoft.com/office/drawing/2014/main" id="{20048799-30FD-44C5-8BEC-83F2DBA80DD8}"/>
              </a:ext>
            </a:extLst>
          </p:cNvPr>
          <p:cNvPicPr>
            <a:picLocks noChangeAspect="1"/>
          </p:cNvPicPr>
          <p:nvPr/>
        </p:nvPicPr>
        <p:blipFill>
          <a:blip r:embed="rId4"/>
          <a:stretch>
            <a:fillRect/>
          </a:stretch>
        </p:blipFill>
        <p:spPr>
          <a:xfrm>
            <a:off x="6611349" y="2283986"/>
            <a:ext cx="4542426" cy="2290028"/>
          </a:xfrm>
          <a:prstGeom prst="rect">
            <a:avLst/>
          </a:prstGeom>
        </p:spPr>
      </p:pic>
      <p:sp>
        <p:nvSpPr>
          <p:cNvPr id="11" name="ZoneTexte 10">
            <a:extLst>
              <a:ext uri="{FF2B5EF4-FFF2-40B4-BE49-F238E27FC236}">
                <a16:creationId xmlns:a16="http://schemas.microsoft.com/office/drawing/2014/main" id="{248E0F24-4B15-4AEF-AA18-ADBDBB4C4DDF}"/>
              </a:ext>
            </a:extLst>
          </p:cNvPr>
          <p:cNvSpPr txBox="1"/>
          <p:nvPr/>
        </p:nvSpPr>
        <p:spPr>
          <a:xfrm>
            <a:off x="746760" y="4764175"/>
            <a:ext cx="4342402" cy="923330"/>
          </a:xfrm>
          <a:prstGeom prst="rect">
            <a:avLst/>
          </a:prstGeom>
          <a:noFill/>
        </p:spPr>
        <p:txBody>
          <a:bodyPr wrap="square" rtlCol="0">
            <a:spAutoFit/>
          </a:bodyPr>
          <a:lstStyle/>
          <a:p>
            <a:r>
              <a:rPr lang="fr-CH" dirty="0"/>
              <a:t>On peut visualiser ici, une exploration sans profondeur limité, on trouve la solution lors du 8</a:t>
            </a:r>
            <a:r>
              <a:rPr lang="fr-CH" baseline="30000" dirty="0"/>
              <a:t>ème</a:t>
            </a:r>
            <a:r>
              <a:rPr lang="fr-CH" dirty="0"/>
              <a:t> nœud visité</a:t>
            </a:r>
          </a:p>
        </p:txBody>
      </p:sp>
      <p:sp>
        <p:nvSpPr>
          <p:cNvPr id="12" name="ZoneTexte 11">
            <a:extLst>
              <a:ext uri="{FF2B5EF4-FFF2-40B4-BE49-F238E27FC236}">
                <a16:creationId xmlns:a16="http://schemas.microsoft.com/office/drawing/2014/main" id="{5AD57356-436D-4108-972C-BF442363FE1E}"/>
              </a:ext>
            </a:extLst>
          </p:cNvPr>
          <p:cNvSpPr txBox="1"/>
          <p:nvPr/>
        </p:nvSpPr>
        <p:spPr>
          <a:xfrm>
            <a:off x="6711361" y="4705348"/>
            <a:ext cx="4342402" cy="1754326"/>
          </a:xfrm>
          <a:prstGeom prst="rect">
            <a:avLst/>
          </a:prstGeom>
          <a:noFill/>
        </p:spPr>
        <p:txBody>
          <a:bodyPr wrap="square" rtlCol="0">
            <a:spAutoFit/>
          </a:bodyPr>
          <a:lstStyle/>
          <a:p>
            <a:r>
              <a:rPr lang="fr-CH" dirty="0"/>
              <a:t>Ici on défini une profondeur maximale M=3, qui a pour but de limiter la profondeur de l’exploration.</a:t>
            </a:r>
          </a:p>
          <a:p>
            <a:endParaRPr lang="fr-CH" dirty="0"/>
          </a:p>
          <a:p>
            <a:r>
              <a:rPr lang="fr-CH" dirty="0"/>
              <a:t>Tant qu’on n’explore pas tout nœud de profondeur &lt;M, on n’explorera pas plus loin.</a:t>
            </a:r>
          </a:p>
        </p:txBody>
      </p:sp>
    </p:spTree>
    <p:extLst>
      <p:ext uri="{BB962C8B-B14F-4D97-AF65-F5344CB8AC3E}">
        <p14:creationId xmlns:p14="http://schemas.microsoft.com/office/powerpoint/2010/main" val="3060369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définie une heuristique et quelles sont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309687"/>
            <a:ext cx="10515600" cy="4238625"/>
          </a:xfrm>
        </p:spPr>
        <p:txBody>
          <a:bodyPr>
            <a:normAutofit/>
          </a:bodyPr>
          <a:lstStyle/>
          <a:p>
            <a:pPr marL="0" indent="0">
              <a:buNone/>
            </a:pPr>
            <a:r>
              <a:rPr lang="fr-CH" sz="1800" dirty="0">
                <a:effectLst/>
                <a:latin typeface="Calibri" panose="020F0502020204030204" pitchFamily="34" charset="0"/>
              </a:rPr>
              <a:t>Problème: La recherche aveugle est aléatoire.</a:t>
            </a:r>
          </a:p>
          <a:p>
            <a:pPr marL="0" indent="0">
              <a:buNone/>
            </a:pPr>
            <a:r>
              <a:rPr lang="fr-CH" sz="1800" dirty="0">
                <a:latin typeface="Calibri" panose="020F0502020204030204" pitchFamily="34" charset="0"/>
              </a:rPr>
              <a:t>Solution: choisir le prochain nœud qu’on explore selon des critères spécifiques </a:t>
            </a:r>
          </a:p>
          <a:p>
            <a:pPr marL="0" indent="0">
              <a:buNone/>
            </a:pPr>
            <a:r>
              <a:rPr lang="fr-CH" sz="1800" dirty="0">
                <a:latin typeface="Calibri" panose="020F0502020204030204" pitchFamily="34" charset="0"/>
              </a:rPr>
              <a:t>	</a:t>
            </a:r>
            <a:r>
              <a:rPr lang="fr-CH" sz="2000" dirty="0">
                <a:latin typeface="Calibri" panose="020F0502020204030204" pitchFamily="34" charset="0"/>
              </a:rPr>
              <a:t>-&gt; Heuristique</a:t>
            </a:r>
          </a:p>
          <a:p>
            <a:pPr marL="0" indent="0">
              <a:buNone/>
            </a:pPr>
            <a:r>
              <a:rPr lang="fr-CH" sz="1800" dirty="0">
                <a:latin typeface="Calibri" panose="020F0502020204030204" pitchFamily="34" charset="0"/>
              </a:rPr>
              <a:t>On défini une fonction:	</a:t>
            </a:r>
            <a:r>
              <a:rPr lang="fr-CH" sz="1800" dirty="0">
                <a:solidFill>
                  <a:srgbClr val="FF0000"/>
                </a:solidFill>
                <a:latin typeface="Calibri" panose="020F0502020204030204" pitchFamily="34" charset="0"/>
              </a:rPr>
              <a:t>h: V -&gt; R+</a:t>
            </a:r>
          </a:p>
          <a:p>
            <a:pPr marL="0" indent="0">
              <a:buNone/>
            </a:pPr>
            <a:r>
              <a:rPr lang="fr-CH" sz="1800" dirty="0">
                <a:latin typeface="Calibri" panose="020F0502020204030204" pitchFamily="34" charset="0"/>
              </a:rPr>
              <a:t>	- prend comme paramètre un nœud de l’arbre</a:t>
            </a:r>
          </a:p>
          <a:p>
            <a:pPr marL="0" indent="0">
              <a:buNone/>
            </a:pPr>
            <a:r>
              <a:rPr lang="fr-CH" sz="1800" dirty="0">
                <a:latin typeface="Calibri" panose="020F0502020204030204" pitchFamily="34" charset="0"/>
              </a:rPr>
              <a:t>	- retourne toujours une valeur positive, ou nulle si V est solution</a:t>
            </a:r>
          </a:p>
          <a:p>
            <a:pPr marL="0" indent="0">
              <a:buNone/>
            </a:pPr>
            <a:endParaRPr lang="fr-CH" sz="1800" dirty="0">
              <a:latin typeface="Calibri" panose="020F0502020204030204" pitchFamily="34" charset="0"/>
            </a:endParaRPr>
          </a:p>
          <a:p>
            <a:pPr marL="0" indent="0">
              <a:buNone/>
            </a:pPr>
            <a:r>
              <a:rPr lang="fr-CH" sz="1800" dirty="0">
                <a:latin typeface="Calibri" panose="020F0502020204030204" pitchFamily="34" charset="0"/>
              </a:rPr>
              <a:t>Depuis l’heuristique on peut définir une fonction d’évaluation: </a:t>
            </a:r>
            <a:r>
              <a:rPr lang="fr-CH" sz="1800" dirty="0">
                <a:solidFill>
                  <a:srgbClr val="FF0000"/>
                </a:solidFill>
                <a:latin typeface="Calibri" panose="020F0502020204030204" pitchFamily="34" charset="0"/>
              </a:rPr>
              <a:t>f(v) = g(v) + h(v)</a:t>
            </a:r>
          </a:p>
          <a:p>
            <a:pPr marL="0" indent="0">
              <a:buNone/>
            </a:pPr>
            <a:r>
              <a:rPr lang="fr-CH" sz="1800" dirty="0">
                <a:latin typeface="Calibri" panose="020F0502020204030204" pitchFamily="34" charset="0"/>
              </a:rPr>
              <a:t>Cette fonction est définie par:</a:t>
            </a:r>
          </a:p>
          <a:p>
            <a:pPr marL="0" indent="0">
              <a:buNone/>
            </a:pPr>
            <a:r>
              <a:rPr lang="fr-CH" sz="1800" dirty="0">
                <a:latin typeface="Calibri" panose="020F0502020204030204" pitchFamily="34" charset="0"/>
              </a:rPr>
              <a:t>	- l’estimation du coût pour atteindre la solution : h(v)</a:t>
            </a:r>
          </a:p>
          <a:p>
            <a:pPr marL="0" indent="0">
              <a:buNone/>
            </a:pPr>
            <a:r>
              <a:rPr lang="fr-CH" sz="1800" dirty="0">
                <a:latin typeface="Calibri" panose="020F0502020204030204" pitchFamily="34" charset="0"/>
              </a:rPr>
              <a:t>	- le coût du chemin déjà fait</a:t>
            </a:r>
          </a:p>
          <a:p>
            <a:pPr marL="0" indent="0">
              <a:buNone/>
            </a:pPr>
            <a:endParaRPr lang="fr-CH" sz="1800" dirty="0">
              <a:latin typeface="Calibri" panose="020F0502020204030204" pitchFamily="34" charset="0"/>
            </a:endParaRPr>
          </a:p>
        </p:txBody>
      </p:sp>
    </p:spTree>
    <p:extLst>
      <p:ext uri="{BB962C8B-B14F-4D97-AF65-F5344CB8AC3E}">
        <p14:creationId xmlns:p14="http://schemas.microsoft.com/office/powerpoint/2010/main" val="184034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définie une heuristique et quelles sont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923904"/>
            <a:ext cx="10515600" cy="3524160"/>
          </a:xfrm>
        </p:spPr>
        <p:txBody>
          <a:bodyPr>
            <a:normAutofit/>
          </a:bodyPr>
          <a:lstStyle/>
          <a:p>
            <a:pPr marL="0" indent="0">
              <a:buNone/>
            </a:pPr>
            <a:r>
              <a:rPr lang="fr-CH" sz="1800" dirty="0"/>
              <a:t>Soit h*(v) le coût réel d’atteindre le nœud final</a:t>
            </a:r>
          </a:p>
          <a:p>
            <a:pPr marL="0" indent="0">
              <a:buNone/>
            </a:pPr>
            <a:r>
              <a:rPr lang="fr-CH" sz="1800" dirty="0"/>
              <a:t>La fonction d’évaluation peut être:</a:t>
            </a:r>
          </a:p>
          <a:p>
            <a:pPr marL="0" indent="0">
              <a:buNone/>
            </a:pPr>
            <a:r>
              <a:rPr lang="fr-CH" sz="1800" dirty="0"/>
              <a:t>	- admissible: si h(v) retourne pour tout v: 0 </a:t>
            </a:r>
            <a:r>
              <a:rPr lang="fr-CH" sz="1800" dirty="0">
                <a:effectLst/>
              </a:rPr>
              <a:t>≤ h(v) ≤ h*(v)</a:t>
            </a:r>
          </a:p>
          <a:p>
            <a:pPr marL="0" indent="0">
              <a:buNone/>
            </a:pPr>
            <a:r>
              <a:rPr lang="fr-CH" sz="1800" dirty="0"/>
              <a:t>	- consistante: </a:t>
            </a:r>
          </a:p>
          <a:p>
            <a:pPr marL="0" indent="0">
              <a:buNone/>
            </a:pPr>
            <a:r>
              <a:rPr lang="fr-CH" sz="1800" dirty="0"/>
              <a:t>		-soient s et s’ deux états, et c(s, s’) le coût d’aller du nœud s au nœud s’</a:t>
            </a:r>
          </a:p>
          <a:p>
            <a:pPr marL="0" indent="0">
              <a:buNone/>
            </a:pPr>
            <a:r>
              <a:rPr lang="fr-CH" sz="1800" dirty="0"/>
              <a:t>		-soit h(s) l’approximation du coût d’atteindre le nœud final depuis s (de même pour s’)</a:t>
            </a:r>
          </a:p>
          <a:p>
            <a:pPr marL="0" indent="0">
              <a:buNone/>
            </a:pPr>
            <a:r>
              <a:rPr lang="fr-CH" sz="1800" dirty="0"/>
              <a:t>		-Alors: h(s) </a:t>
            </a:r>
            <a:r>
              <a:rPr lang="fr-CH" sz="1800" dirty="0">
                <a:effectLst/>
              </a:rPr>
              <a:t>≤ </a:t>
            </a:r>
            <a:r>
              <a:rPr lang="en-GB" sz="1800" dirty="0">
                <a:effectLst/>
              </a:rPr>
              <a:t>h(s') + c(s, s’)</a:t>
            </a:r>
          </a:p>
          <a:p>
            <a:pPr marL="0" indent="0">
              <a:buNone/>
            </a:pPr>
            <a:r>
              <a:rPr lang="en-GB" sz="1800" dirty="0"/>
              <a:t>	- une heuristique h2 est meilleure que h1 si:</a:t>
            </a:r>
          </a:p>
          <a:p>
            <a:pPr marL="0" indent="0">
              <a:buNone/>
            </a:pPr>
            <a:r>
              <a:rPr lang="en-GB" sz="1800" dirty="0">
                <a:effectLst/>
              </a:rPr>
              <a:t>		-</a:t>
            </a:r>
            <a:r>
              <a:rPr lang="en-GB" sz="1800" dirty="0"/>
              <a:t> pour tout noeud v: 0 </a:t>
            </a:r>
            <a:r>
              <a:rPr lang="fr-CH" sz="1800" dirty="0">
                <a:effectLst/>
              </a:rPr>
              <a:t>≤ h1(v) ≤ h2(v) ≤ h*(v)</a:t>
            </a:r>
            <a:endParaRPr lang="en-GB" sz="1800" dirty="0">
              <a:effectLst/>
            </a:endParaRPr>
          </a:p>
        </p:txBody>
      </p:sp>
      <p:sp>
        <p:nvSpPr>
          <p:cNvPr id="5" name="ZoneTexte 4">
            <a:extLst>
              <a:ext uri="{FF2B5EF4-FFF2-40B4-BE49-F238E27FC236}">
                <a16:creationId xmlns:a16="http://schemas.microsoft.com/office/drawing/2014/main" id="{5270D261-D9B3-4270-8ABB-D599583BBABE}"/>
              </a:ext>
            </a:extLst>
          </p:cNvPr>
          <p:cNvSpPr txBox="1"/>
          <p:nvPr/>
        </p:nvSpPr>
        <p:spPr>
          <a:xfrm>
            <a:off x="838200" y="4688270"/>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A quoi sert une heuristique?</a:t>
            </a:r>
            <a:endParaRPr lang="en-GB" dirty="0">
              <a:solidFill>
                <a:schemeClr val="accent1"/>
              </a:solidFill>
            </a:endParaRPr>
          </a:p>
        </p:txBody>
      </p:sp>
      <p:sp>
        <p:nvSpPr>
          <p:cNvPr id="7" name="ZoneTexte 6">
            <a:extLst>
              <a:ext uri="{FF2B5EF4-FFF2-40B4-BE49-F238E27FC236}">
                <a16:creationId xmlns:a16="http://schemas.microsoft.com/office/drawing/2014/main" id="{AF09A1E2-F3F7-40C9-A9C9-CBBBEE40E01C}"/>
              </a:ext>
            </a:extLst>
          </p:cNvPr>
          <p:cNvSpPr txBox="1"/>
          <p:nvPr/>
        </p:nvSpPr>
        <p:spPr>
          <a:xfrm>
            <a:off x="961199" y="5084433"/>
            <a:ext cx="10086722" cy="369332"/>
          </a:xfrm>
          <a:prstGeom prst="rect">
            <a:avLst/>
          </a:prstGeom>
          <a:noFill/>
        </p:spPr>
        <p:txBody>
          <a:bodyPr wrap="square">
            <a:spAutoFit/>
          </a:bodyPr>
          <a:lstStyle/>
          <a:p>
            <a:r>
              <a:rPr lang="fr-CH" sz="1800" dirty="0"/>
              <a:t>À aider notre algorithme de recherche à faire une choix informé.</a:t>
            </a:r>
            <a:endParaRPr lang="fr-CH" dirty="0"/>
          </a:p>
        </p:txBody>
      </p:sp>
    </p:spTree>
    <p:extLst>
      <p:ext uri="{BB962C8B-B14F-4D97-AF65-F5344CB8AC3E}">
        <p14:creationId xmlns:p14="http://schemas.microsoft.com/office/powerpoint/2010/main" val="1283238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Expliquez en particulier l’algorithme A* et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245412"/>
            <a:ext cx="10515600" cy="4354276"/>
          </a:xfrm>
        </p:spPr>
        <p:txBody>
          <a:bodyPr>
            <a:noAutofit/>
          </a:bodyPr>
          <a:lstStyle/>
          <a:p>
            <a:pPr marL="0" indent="0">
              <a:buNone/>
            </a:pPr>
            <a:r>
              <a:rPr lang="fr-CH" dirty="0"/>
              <a:t>A* est algorithme d’exploration qui utilise une </a:t>
            </a:r>
            <a:r>
              <a:rPr lang="fr-CH" dirty="0" err="1"/>
              <a:t>function</a:t>
            </a:r>
            <a:r>
              <a:rPr lang="fr-CH" dirty="0"/>
              <a:t> d’évaluation.</a:t>
            </a:r>
          </a:p>
          <a:p>
            <a:pPr marL="0" indent="0">
              <a:buNone/>
            </a:pPr>
            <a:endParaRPr lang="fr-CH" dirty="0"/>
          </a:p>
          <a:p>
            <a:pPr marL="0" indent="0">
              <a:buNone/>
            </a:pPr>
            <a:r>
              <a:rPr lang="fr-CH" dirty="0"/>
              <a:t>A* explore le graphe complètement (au pire des cas) -&gt; on est sur de trouver une solution (si elle existe)</a:t>
            </a:r>
          </a:p>
          <a:p>
            <a:pPr marL="0" indent="0">
              <a:buNone/>
            </a:pPr>
            <a:endParaRPr lang="fr-CH" dirty="0"/>
          </a:p>
          <a:p>
            <a:pPr marL="0" indent="0">
              <a:buNone/>
            </a:pPr>
            <a:r>
              <a:rPr lang="fr-CH" dirty="0"/>
              <a:t>A* donne des garanties d’optimalité et de complétude</a:t>
            </a:r>
          </a:p>
          <a:p>
            <a:pPr marL="0" indent="0">
              <a:buNone/>
            </a:pPr>
            <a:r>
              <a:rPr lang="fr-CH" dirty="0"/>
              <a:t>On peut lui associer des variants en </a:t>
            </a:r>
            <a:r>
              <a:rPr lang="fr-CH" dirty="0" err="1"/>
              <a:t>function</a:t>
            </a:r>
            <a:r>
              <a:rPr lang="fr-CH" dirty="0"/>
              <a:t> des contraintes (temps et mémoire)</a:t>
            </a:r>
          </a:p>
          <a:p>
            <a:pPr marL="0" indent="0">
              <a:buNone/>
            </a:pPr>
            <a:endParaRPr lang="fr-CH" dirty="0"/>
          </a:p>
          <a:p>
            <a:pPr marL="0" indent="0">
              <a:buNone/>
            </a:pPr>
            <a:r>
              <a:rPr lang="fr-CH" dirty="0"/>
              <a:t>	</a:t>
            </a:r>
            <a:endParaRPr lang="fr-CH" dirty="0">
              <a:latin typeface="Calibri" panose="020F0502020204030204" pitchFamily="34" charset="0"/>
            </a:endParaRPr>
          </a:p>
        </p:txBody>
      </p:sp>
    </p:spTree>
    <p:extLst>
      <p:ext uri="{BB962C8B-B14F-4D97-AF65-F5344CB8AC3E}">
        <p14:creationId xmlns:p14="http://schemas.microsoft.com/office/powerpoint/2010/main" val="3961569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Citez des exemples d’application.</a:t>
            </a:r>
            <a:endParaRPr lang="en-GB" dirty="0">
              <a:solidFill>
                <a:schemeClr val="accent1"/>
              </a:solidFill>
            </a:endParaRPr>
          </a:p>
        </p:txBody>
      </p:sp>
      <p:pic>
        <p:nvPicPr>
          <p:cNvPr id="8" name="Image 7">
            <a:extLst>
              <a:ext uri="{FF2B5EF4-FFF2-40B4-BE49-F238E27FC236}">
                <a16:creationId xmlns:a16="http://schemas.microsoft.com/office/drawing/2014/main" id="{558AB04A-3491-4CBE-92D3-F4C802969219}"/>
              </a:ext>
            </a:extLst>
          </p:cNvPr>
          <p:cNvPicPr>
            <a:picLocks noChangeAspect="1"/>
          </p:cNvPicPr>
          <p:nvPr/>
        </p:nvPicPr>
        <p:blipFill>
          <a:blip r:embed="rId3"/>
          <a:stretch>
            <a:fillRect/>
          </a:stretch>
        </p:blipFill>
        <p:spPr>
          <a:xfrm>
            <a:off x="746760" y="1008570"/>
            <a:ext cx="6174543" cy="3489299"/>
          </a:xfrm>
          <a:prstGeom prst="rect">
            <a:avLst/>
          </a:prstGeom>
        </p:spPr>
      </p:pic>
      <p:sp>
        <p:nvSpPr>
          <p:cNvPr id="10" name="ZoneTexte 9">
            <a:extLst>
              <a:ext uri="{FF2B5EF4-FFF2-40B4-BE49-F238E27FC236}">
                <a16:creationId xmlns:a16="http://schemas.microsoft.com/office/drawing/2014/main" id="{078F7537-C247-46D3-B71C-06AB871D14C5}"/>
              </a:ext>
            </a:extLst>
          </p:cNvPr>
          <p:cNvSpPr txBox="1"/>
          <p:nvPr/>
        </p:nvSpPr>
        <p:spPr>
          <a:xfrm>
            <a:off x="7401026" y="1008570"/>
            <a:ext cx="3656740" cy="4801314"/>
          </a:xfrm>
          <a:prstGeom prst="rect">
            <a:avLst/>
          </a:prstGeom>
          <a:noFill/>
        </p:spPr>
        <p:txBody>
          <a:bodyPr wrap="square">
            <a:spAutoFit/>
          </a:bodyPr>
          <a:lstStyle/>
          <a:p>
            <a:r>
              <a:rPr lang="fr-CH" dirty="0"/>
              <a:t>Au départ on est à             et on a 4 possibilités de transitions:</a:t>
            </a:r>
          </a:p>
          <a:p>
            <a:r>
              <a:rPr lang="fr-CH" dirty="0"/>
              <a:t>	[1,2,3,4]</a:t>
            </a:r>
          </a:p>
          <a:p>
            <a:endParaRPr lang="fr-CH" dirty="0"/>
          </a:p>
          <a:p>
            <a:r>
              <a:rPr lang="fr-CH" dirty="0"/>
              <a:t>Ces transitions sont évalués à l’aide d’une fonction f(v) = h(v) + g(v):</a:t>
            </a:r>
          </a:p>
          <a:p>
            <a:endParaRPr lang="fr-CH" dirty="0"/>
          </a:p>
          <a:p>
            <a:r>
              <a:rPr lang="fr-CH" dirty="0"/>
              <a:t>	f(départ) = 6</a:t>
            </a:r>
          </a:p>
          <a:p>
            <a:r>
              <a:rPr lang="fr-CH" dirty="0"/>
              <a:t>	f(1) = 7</a:t>
            </a:r>
          </a:p>
          <a:p>
            <a:r>
              <a:rPr lang="fr-CH" dirty="0"/>
              <a:t>	f(2) = 6</a:t>
            </a:r>
          </a:p>
          <a:p>
            <a:r>
              <a:rPr lang="fr-CH" dirty="0"/>
              <a:t>	f(3) = 7</a:t>
            </a:r>
          </a:p>
          <a:p>
            <a:r>
              <a:rPr lang="fr-CH" dirty="0"/>
              <a:t>	f(4) = 8  </a:t>
            </a:r>
          </a:p>
          <a:p>
            <a:endParaRPr lang="fr-CH" dirty="0"/>
          </a:p>
          <a:p>
            <a:r>
              <a:rPr lang="fr-CH" dirty="0"/>
              <a:t>Naturellement on choisit le nœud 2.</a:t>
            </a:r>
          </a:p>
          <a:p>
            <a:endParaRPr lang="fr-CH" dirty="0"/>
          </a:p>
          <a:p>
            <a:r>
              <a:rPr lang="fr-CH" dirty="0"/>
              <a:t>On refait la même chose avec 2 notre position.</a:t>
            </a:r>
          </a:p>
        </p:txBody>
      </p:sp>
      <p:pic>
        <p:nvPicPr>
          <p:cNvPr id="12" name="Image 11">
            <a:extLst>
              <a:ext uri="{FF2B5EF4-FFF2-40B4-BE49-F238E27FC236}">
                <a16:creationId xmlns:a16="http://schemas.microsoft.com/office/drawing/2014/main" id="{BD44B98E-165B-4F88-B9B9-16CDF0A95E8E}"/>
              </a:ext>
            </a:extLst>
          </p:cNvPr>
          <p:cNvPicPr>
            <a:picLocks noChangeAspect="1"/>
          </p:cNvPicPr>
          <p:nvPr/>
        </p:nvPicPr>
        <p:blipFill>
          <a:blip r:embed="rId4"/>
          <a:stretch>
            <a:fillRect/>
          </a:stretch>
        </p:blipFill>
        <p:spPr>
          <a:xfrm>
            <a:off x="9232093" y="920702"/>
            <a:ext cx="590550" cy="457200"/>
          </a:xfrm>
          <a:prstGeom prst="rect">
            <a:avLst/>
          </a:prstGeom>
        </p:spPr>
      </p:pic>
    </p:spTree>
    <p:extLst>
      <p:ext uri="{BB962C8B-B14F-4D97-AF65-F5344CB8AC3E}">
        <p14:creationId xmlns:p14="http://schemas.microsoft.com/office/powerpoint/2010/main" val="2263483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3.</a:t>
            </a:r>
            <a:r>
              <a:rPr lang="fr-FR" sz="1400" dirty="0">
                <a:effectLst/>
                <a:latin typeface="Arial" panose="020B0604020202020204" pitchFamily="34" charset="0"/>
              </a:rPr>
              <a:t>Satisfaction de contraintes: Qu’est-ce qu’un PSC? Quel est son modèle? Comment le résout-on? En quoi consiste le graphe mis en jeu? Décrivez les algorithmes et heuristiques associées. </a:t>
            </a:r>
            <a:endParaRPr lang="en-GB" sz="1400"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a:xfrm>
                <a:off x="838200" y="1825625"/>
                <a:ext cx="10515600" cy="3774063"/>
              </a:xfrm>
            </p:spPr>
            <p:txBody>
              <a:bodyPr>
                <a:normAutofit fontScale="92500" lnSpcReduction="20000"/>
              </a:bodyPr>
              <a:lstStyle/>
              <a:p>
                <a:r>
                  <a:rPr lang="fr-CH" dirty="0"/>
                  <a:t>Un problème de satisfaction de contraintes (PSC) est représenté par: </a:t>
                </a:r>
              </a:p>
              <a:p>
                <a:pPr marL="457200" lvl="1" indent="0">
                  <a:buNone/>
                </a:pPr>
                <a:r>
                  <a:rPr lang="fr-CH" dirty="0"/>
                  <a:t>Un ensemble de variables:</a:t>
                </a:r>
              </a:p>
              <a:p>
                <a:pPr marL="457200" lvl="1" indent="0">
                  <a:buNone/>
                </a:pPr>
                <a:r>
                  <a:rPr lang="fr-CH" dirty="0"/>
                  <a:t>			</a:t>
                </a:r>
                <a:r>
                  <a:rPr lang="fr-CH" dirty="0">
                    <a:solidFill>
                      <a:srgbClr val="FF0000"/>
                    </a:solidFill>
                  </a:rPr>
                  <a:t>X =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1</m:t>
                        </m:r>
                      </m:sub>
                    </m:sSub>
                    <m:r>
                      <a:rPr lang="fr-CH" b="0" i="1" smtClean="0">
                        <a:solidFill>
                          <a:srgbClr val="FF0000"/>
                        </a:solidFill>
                        <a:latin typeface="Cambria Math" panose="02040503050406030204" pitchFamily="18" charset="0"/>
                      </a:rPr>
                      <m:t>,</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2</m:t>
                        </m:r>
                      </m:sub>
                    </m:sSub>
                    <m:r>
                      <a:rPr lang="fr-CH" b="0" i="1"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𝑛</m:t>
                        </m:r>
                      </m:sub>
                    </m:sSub>
                  </m:oMath>
                </a14:m>
                <a:r>
                  <a:rPr lang="fr-CH" dirty="0">
                    <a:solidFill>
                      <a:srgbClr val="FF0000"/>
                    </a:solidFill>
                  </a:rPr>
                  <a:t>)</a:t>
                </a:r>
                <a:r>
                  <a:rPr lang="fr-CH" dirty="0"/>
                  <a:t> </a:t>
                </a:r>
              </a:p>
              <a:p>
                <a:pPr marL="457200" lvl="1" indent="0">
                  <a:buNone/>
                </a:pPr>
                <a:r>
                  <a:rPr lang="fr-CH" dirty="0"/>
                  <a:t>	Chaque valeur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𝑖</m:t>
                        </m:r>
                      </m:sub>
                    </m:sSub>
                    <m:r>
                      <a:rPr lang="fr-CH" b="0" i="0" smtClean="0">
                        <a:solidFill>
                          <a:srgbClr val="FF0000"/>
                        </a:solidFill>
                        <a:latin typeface="Cambria Math" panose="02040503050406030204" pitchFamily="18" charset="0"/>
                      </a:rPr>
                      <m:t> </m:t>
                    </m:r>
                  </m:oMath>
                </a14:m>
                <a:r>
                  <a:rPr lang="fr-CH" dirty="0"/>
                  <a:t>ayant un domaine de valeurs admissibles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oMath>
                </a14:m>
                <a:r>
                  <a:rPr lang="fr-CH" dirty="0"/>
                  <a:t>.</a:t>
                </a:r>
              </a:p>
              <a:p>
                <a:pPr marL="457200" lvl="1" indent="0">
                  <a:buNone/>
                </a:pPr>
                <a:endParaRPr lang="fr-CH" dirty="0"/>
              </a:p>
              <a:p>
                <a:pPr marL="457200" lvl="1" indent="0">
                  <a:buNone/>
                </a:pPr>
                <a:r>
                  <a:rPr lang="fr-CH" dirty="0"/>
                  <a:t>Un ensemble de contraintes sur les variables: </a:t>
                </a:r>
              </a:p>
              <a:p>
                <a:pPr marL="457200" lvl="1" indent="0">
                  <a:buNone/>
                </a:pPr>
                <a:r>
                  <a:rPr lang="fr-CH" dirty="0"/>
                  <a:t>			</a:t>
                </a:r>
                <a:r>
                  <a:rPr lang="fr-CH" dirty="0">
                    <a:solidFill>
                      <a:srgbClr val="FF0000"/>
                    </a:solidFill>
                  </a:rPr>
                  <a:t> C =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1</m:t>
                        </m:r>
                      </m:sub>
                    </m:sSub>
                    <m:r>
                      <a:rPr lang="fr-CH" b="0" i="1" smtClean="0">
                        <a:solidFill>
                          <a:srgbClr val="FF0000"/>
                        </a:solidFill>
                        <a:latin typeface="Cambria Math" panose="02040503050406030204" pitchFamily="18" charset="0"/>
                      </a:rPr>
                      <m:t>,</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2</m:t>
                        </m:r>
                      </m:sub>
                    </m:sSub>
                    <m:r>
                      <a:rPr lang="fr-CH" b="0" i="1"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𝑛</m:t>
                        </m:r>
                      </m:sub>
                    </m:sSub>
                  </m:oMath>
                </a14:m>
                <a:r>
                  <a:rPr lang="fr-CH" dirty="0">
                    <a:solidFill>
                      <a:srgbClr val="FF0000"/>
                    </a:solidFill>
                  </a:rPr>
                  <a:t>)</a:t>
                </a:r>
                <a:r>
                  <a:rPr lang="fr-CH" dirty="0"/>
                  <a:t> </a:t>
                </a:r>
              </a:p>
              <a:p>
                <a:pPr marL="457200" lvl="1" indent="0">
                  <a:buNone/>
                </a:pPr>
                <a:r>
                  <a:rPr lang="fr-CH" dirty="0"/>
                  <a:t>	</a:t>
                </a:r>
                <a:r>
                  <a:rPr lang="fr-CH" sz="2200" dirty="0"/>
                  <a:t>Chaque contrainte devient une proposition logique qui s’applique sur les variables X.</a:t>
                </a:r>
              </a:p>
              <a:p>
                <a:pPr marL="457200" lvl="1" indent="0">
                  <a:buNone/>
                </a:pPr>
                <a:endParaRPr lang="fr-CH" dirty="0"/>
              </a:p>
              <a:p>
                <a:r>
                  <a:rPr lang="fr-CH" dirty="0"/>
                  <a:t>Solution:</a:t>
                </a:r>
              </a:p>
              <a:p>
                <a:pPr marL="457200" lvl="1" indent="0">
                  <a:buNone/>
                </a:pPr>
                <a:r>
                  <a:rPr lang="fr-CH" dirty="0"/>
                  <a:t>On cherche </a:t>
                </a:r>
                <a:r>
                  <a:rPr lang="fr-CH" dirty="0">
                    <a:solidFill>
                      <a:srgbClr val="FF0000"/>
                    </a:solidFill>
                  </a:rPr>
                  <a:t>X*</a:t>
                </a:r>
                <a:r>
                  <a:rPr lang="fr-CH" dirty="0"/>
                  <a:t> tel que</a:t>
                </a:r>
                <a:r>
                  <a:rPr lang="fr-CH" dirty="0">
                    <a:solidFill>
                      <a:srgbClr val="FF0000"/>
                    </a:solidFill>
                  </a:rPr>
                  <a:t>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1</m:t>
                        </m:r>
                      </m:sub>
                    </m:sSub>
                  </m:oMath>
                </a14:m>
                <a:r>
                  <a:rPr lang="fr-CH" dirty="0">
                    <a:solidFill>
                      <a:srgbClr val="FF0000"/>
                    </a:solidFill>
                  </a:rPr>
                  <a:t>* </a:t>
                </a:r>
                <a14:m>
                  <m:oMath xmlns:m="http://schemas.openxmlformats.org/officeDocument/2006/math">
                    <m:r>
                      <a:rPr lang="fr-CH" dirty="0" smtClean="0">
                        <a:solidFill>
                          <a:srgbClr val="FF0000"/>
                        </a:solidFill>
                        <a:latin typeface="Cambria Math" panose="02040503050406030204" pitchFamily="18" charset="0"/>
                      </a:rPr>
                      <m:t>∈</m:t>
                    </m:r>
                    <m:r>
                      <a:rPr lang="fr-CH" b="0" i="0" dirty="0"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i="1">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r>
                      <a:rPr lang="fr-CH">
                        <a:solidFill>
                          <a:srgbClr val="FF0000"/>
                        </a:solidFill>
                        <a:latin typeface="Cambria Math" panose="02040503050406030204" pitchFamily="18" charset="0"/>
                      </a:rPr>
                      <m:t> </m:t>
                    </m:r>
                  </m:oMath>
                </a14:m>
                <a:r>
                  <a:rPr lang="fr-CH" dirty="0"/>
                  <a:t>et </a:t>
                </a:r>
                <a:r>
                  <a:rPr lang="fr-CH" dirty="0">
                    <a:solidFill>
                      <a:srgbClr val="FF0000"/>
                    </a:solidFill>
                  </a:rPr>
                  <a:t>True(</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i="1">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𝑗</m:t>
                        </m:r>
                      </m:sub>
                    </m:sSub>
                  </m:oMath>
                </a14:m>
                <a:r>
                  <a:rPr lang="fr-CH" dirty="0">
                    <a:solidFill>
                      <a:srgbClr val="FF0000"/>
                    </a:solidFill>
                  </a:rPr>
                  <a:t>) </a:t>
                </a:r>
                <a:r>
                  <a:rPr lang="fr-CH" dirty="0"/>
                  <a:t>pour tout i, j</a:t>
                </a:r>
              </a:p>
              <a:p>
                <a:pPr marL="457200" lvl="1" indent="0">
                  <a:buNone/>
                </a:pPr>
                <a:endParaRPr lang="fr-CH" dirty="0"/>
              </a:p>
            </p:txBody>
          </p:sp>
        </mc:Choice>
        <mc:Fallback xmlns="">
          <p:sp>
            <p:nvSpPr>
              <p:cNvPr id="3" name="Espace réservé du contenu 2">
                <a:extLst>
                  <a:ext uri="{FF2B5EF4-FFF2-40B4-BE49-F238E27FC236}">
                    <a16:creationId xmlns:a16="http://schemas.microsoft.com/office/drawing/2014/main" id="{55ECBF04-F52F-4B3F-9304-4E4A2E668DA9}"/>
                  </a:ext>
                </a:extLst>
              </p:cNvPr>
              <p:cNvSpPr>
                <a:spLocks noGrp="1" noRot="1" noChangeAspect="1" noMove="1" noResize="1" noEditPoints="1" noAdjustHandles="1" noChangeArrowheads="1" noChangeShapeType="1" noTextEdit="1"/>
              </p:cNvSpPr>
              <p:nvPr>
                <p:ph idx="1"/>
              </p:nvPr>
            </p:nvSpPr>
            <p:spPr>
              <a:xfrm>
                <a:off x="838200" y="1825625"/>
                <a:ext cx="10515600" cy="3774063"/>
              </a:xfrm>
              <a:blipFill>
                <a:blip r:embed="rId3"/>
                <a:stretch>
                  <a:fillRect l="-928" t="-4032"/>
                </a:stretch>
              </a:blipFill>
            </p:spPr>
            <p:txBody>
              <a:bodyPr/>
              <a:lstStyle/>
              <a:p>
                <a:r>
                  <a:rPr lang="fr-CH">
                    <a:noFill/>
                  </a:rPr>
                  <a:t> </a:t>
                </a:r>
              </a:p>
            </p:txBody>
          </p:sp>
        </mc:Fallback>
      </mc:AlternateContent>
      <p:sp>
        <p:nvSpPr>
          <p:cNvPr id="4" name="Titre 1">
            <a:extLst>
              <a:ext uri="{FF2B5EF4-FFF2-40B4-BE49-F238E27FC236}">
                <a16:creationId xmlns:a16="http://schemas.microsoft.com/office/drawing/2014/main" id="{246A0BEF-576E-48E1-A198-7C5CF55B1CCB}"/>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a:solidFill>
                  <a:schemeClr val="accent1"/>
                </a:solidFill>
              </a:rPr>
              <a:t>3.</a:t>
            </a:r>
            <a:endParaRPr lang="en-GB" dirty="0">
              <a:solidFill>
                <a:schemeClr val="accent1"/>
              </a:solidFill>
            </a:endParaRPr>
          </a:p>
        </p:txBody>
      </p:sp>
    </p:spTree>
    <p:extLst>
      <p:ext uri="{BB962C8B-B14F-4D97-AF65-F5344CB8AC3E}">
        <p14:creationId xmlns:p14="http://schemas.microsoft.com/office/powerpoint/2010/main" val="718154828"/>
      </p:ext>
    </p:extLst>
  </p:cSld>
  <p:clrMapOvr>
    <a:masterClrMapping/>
  </p:clrMapOvr>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TotalTime>
  <Words>2639</Words>
  <Application>Microsoft Office PowerPoint</Application>
  <PresentationFormat>Grand écran</PresentationFormat>
  <Paragraphs>213</Paragraphs>
  <Slides>25</Slides>
  <Notes>11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25</vt:i4>
      </vt:variant>
    </vt:vector>
  </HeadingPairs>
  <TitlesOfParts>
    <vt:vector size="30" baseType="lpstr">
      <vt:lpstr>Arial</vt:lpstr>
      <vt:lpstr>Calibri</vt:lpstr>
      <vt:lpstr>Calibri Light</vt:lpstr>
      <vt:lpstr>Cambria Math</vt:lpstr>
      <vt:lpstr>1_Thème Office</vt:lpstr>
      <vt:lpstr>Intelligence artificielle</vt:lpstr>
      <vt:lpstr>1.Méthodesde Recherche: Expliquez en détail le principe et le modèle des méthodes de recherche. A quels problèmes s’applique cette technique? Comment modélise-t-on le problème? Quel est le principe des algorithmes? Comment mesure-t-on leur réussite? Leur complexité? Leur optimalité? Citez des exemples.</vt:lpstr>
      <vt:lpstr>2.Méthodes de Recherche: Rappelez le principe des méthodes de recherche. Qu’est que la profondeur limitée et en quoi est-ce utile? Comment est définie une heuristique et quelles sont ses propriétés? A quoi sert une heuristique? Expliquez en particulier l’algorithme A* et ses propriétés. Citez des exemples d’application.</vt:lpstr>
      <vt:lpstr>2.</vt:lpstr>
      <vt:lpstr>2.</vt:lpstr>
      <vt:lpstr>2.</vt:lpstr>
      <vt:lpstr>2.</vt:lpstr>
      <vt:lpstr>2.</vt:lpstr>
      <vt:lpstr>3.Satisfaction de contraintes: Qu’est-ce qu’un PSC? Quel est son modèle? Comment le résout-on? En quoi consiste le graphe mis en jeu? Décrivez les algorithmes et heuristiques associées. </vt:lpstr>
      <vt:lpstr>3.</vt:lpstr>
      <vt:lpstr>3.</vt:lpstr>
      <vt:lpstr>3.</vt:lpstr>
      <vt:lpstr>4.Recherche Adverse: En quoi consiste la recherche adverse et en quoi diffère-t-elle de la recherche classique? Quel est son modèle? Qu’est-ce qu’une fonction d’évaluation? Décrivez l’algorithme MINIMAX et ses variantes.</vt:lpstr>
      <vt:lpstr>5.Planification:Qu’est-ceque la planification? Quel est la spécificité de l’approche proposée par rapport aux autres méthodes de recherche? Comment se caractérise un état, une action? Décrivez le chainage et la planification non-linéaire. Développez un exemple.</vt:lpstr>
      <vt:lpstr>5.</vt:lpstr>
      <vt:lpstr>5.</vt:lpstr>
      <vt:lpstr>6.Modèle de graphes probabilistes: Donnez la définition d’un PGM en relation avec les notions de probabilités. Quelle est l’utilité d’utiliser un PGM ?Donnez un exemple d’utilisation. Quel est l’impact de l’indépendance conditionnelle dans les PGM? On pourra faire le lien avec les outils Bayésiens type Naïve Bayes ou Réseaux Bayésiens.</vt:lpstr>
      <vt:lpstr>7.Réseaux Bayésiens: Que représentent les réseaux Bayésiens? Quel est leur principe? Quel est leur particularité en tant que Modèles de Graphes Probabilistes? Comment les utilise-t-on pour modéliser un phénomène ?Comment les utilise-t-on pour faire de l’inférence?</vt:lpstr>
      <vt:lpstr>8.Arbres de Décision: Quel est le principe des arbres de décision? On pourra rappeler le principe de l’apprentissage supervisé. Comment est mesuré le gain d’information? Pourquoi peut-on utiliser l’entropie? Comment fonctionne l’algorithme ID3? Qu’est-ce que le sur-apprentissage? Comment le mesurer/détecter ?Comment l’éviter ou le contrer? On pourra mentionner l’évaluation des méthodes d’apprentissage.</vt:lpstr>
      <vt:lpstr>9.Apprentissage supervisé: Qu’est-ce que l’apprentissage? Comment est-il organisé? Que représente θ?Quel protocole utiliser pour gérer les données? Qu’est-ce que le Hold-out, la validation croisée? Quels types d’erreurs peut-on mesurer? Comment les prendre en compte et quelles informations en tirer? Qu’est-ce que le sur-apprentissage? Comment le mesurer/détecter ?Comment l’éviter ou le contrer? Comment représenter les performances (mesures, graphiques,...)?Citez un ou plusieurs exemples de techniques d’apprentissage supervisé.</vt:lpstr>
      <vt:lpstr>10.Naive Bayes: Rappelez le principe de l’apprentissage supervisé. Quel est le protocole de gestion des données dans ce contexte ?Qu’est-ce que l’algorithme de Naïve Bayes? Quelles sont les hypothèses sous-jacentes? Quels sont les paramètres? Comment l’exprimer en tant que réseau bayésien? Qu’est-ce que le sur-apprentissage? Discutez sa relation avec Naïve Bayes.</vt:lpstr>
      <vt:lpstr>11.Régression logistique: Rappelez le principe de l’apprentissage supervisé. Quel est le protocole de gestion des données dans ce contexte ? Rappelez la relation entre classification et régression? Qu’est-ce que l’algorithme de régression logistique? Quelles sont les hypothèses sous-jacentes? Quels sont les paramètres? Quel est sont les propriétés de la fonction logistique? Qu’est-ceque le sur-apprentissage? Discutez sa relation avec la régression logistique.</vt:lpstr>
      <vt:lpstr>12.Apprentissage neuronal: En quoi est-ce un apprentissage supervisé? Qu’est qu’un classifieur linéaire? Que propose l’algorithme du perceptron? Quelle est sa relation à un neurone artificiel? Comment peut-on entrainer un neurone artificiel? Quels sont ses paramètres? Quels sont les paramètres de l’algorithme d’apprentissage? Quel est le principe de l’algorithme de descente en gradient?</vt:lpstr>
      <vt:lpstr>13.Réseaux de neurones: Rappelez le principe d’un neurone artificiel. Comment combine-t-on les neurones en réseaux? Comment entraine-t-on un réseau de neurones? Qu’est-ce que la fonction logistique? Comment est-elle utilisée dans un neurone artificiel? Quelles sont ses propriétés? Vous pourrez parler des principes des graphes computationnels et de la différentiation automatique.</vt:lpstr>
      <vt:lpstr>14.Biais et équité: En quoi le protocole de gestion des données dans l’apprentissage supervisé (dont on rappellera les objectifs et principes) vise à éviter les biais dans l’apprentissage? Serait-il correct de tester un algorithme avec les données avec lesquels il a appris? Qu’est-ce que des attributs protégés et comment interviennent-ils dans un algorithme d’apprentissage supervisé? Comment peut-on espérer traduire l’équité dans un modelé probabiliste? L’équité dans l’apprentissage n’est-elle qu’un problème de qualité des données ou du choix de ses attributs ?Qu’est-ce que l’effet d’aggravation et ou le retrouve-ton? Citez des exemple set des contre-exemples.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Intelligence artificielle</dc:title>
  <dc:creator>joao quinta</dc:creator>
  <cp:lastModifiedBy>joao quinta</cp:lastModifiedBy>
  <cp:revision>34</cp:revision>
  <dcterms:created xsi:type="dcterms:W3CDTF">2021-02-01T19:35:42Z</dcterms:created>
  <dcterms:modified xsi:type="dcterms:W3CDTF">2021-02-07T20:53:26Z</dcterms:modified>
</cp:coreProperties>
</file>