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9"/>
  </p:notesMasterIdLst>
  <p:sldIdLst>
    <p:sldId id="259" r:id="rId2"/>
    <p:sldId id="257" r:id="rId3"/>
    <p:sldId id="304" r:id="rId4"/>
    <p:sldId id="305" r:id="rId5"/>
    <p:sldId id="306" r:id="rId6"/>
    <p:sldId id="307" r:id="rId7"/>
    <p:sldId id="258" r:id="rId8"/>
    <p:sldId id="271" r:id="rId9"/>
    <p:sldId id="273" r:id="rId10"/>
    <p:sldId id="274" r:id="rId11"/>
    <p:sldId id="275" r:id="rId12"/>
    <p:sldId id="279" r:id="rId13"/>
    <p:sldId id="272" r:id="rId14"/>
    <p:sldId id="278" r:id="rId15"/>
    <p:sldId id="280" r:id="rId16"/>
    <p:sldId id="281" r:id="rId17"/>
    <p:sldId id="260" r:id="rId18"/>
    <p:sldId id="308" r:id="rId19"/>
    <p:sldId id="309" r:id="rId20"/>
    <p:sldId id="310" r:id="rId21"/>
    <p:sldId id="311" r:id="rId22"/>
    <p:sldId id="312" r:id="rId23"/>
    <p:sldId id="313" r:id="rId24"/>
    <p:sldId id="314" r:id="rId25"/>
    <p:sldId id="261" r:id="rId26"/>
    <p:sldId id="283" r:id="rId27"/>
    <p:sldId id="284" r:id="rId28"/>
    <p:sldId id="285" r:id="rId29"/>
    <p:sldId id="287" r:id="rId30"/>
    <p:sldId id="286" r:id="rId31"/>
    <p:sldId id="288" r:id="rId32"/>
    <p:sldId id="315" r:id="rId33"/>
    <p:sldId id="262" r:id="rId34"/>
    <p:sldId id="289" r:id="rId35"/>
    <p:sldId id="290" r:id="rId36"/>
    <p:sldId id="291" r:id="rId37"/>
    <p:sldId id="292" r:id="rId38"/>
    <p:sldId id="293" r:id="rId39"/>
    <p:sldId id="263" r:id="rId40"/>
    <p:sldId id="301" r:id="rId41"/>
    <p:sldId id="302" r:id="rId42"/>
    <p:sldId id="303" r:id="rId43"/>
    <p:sldId id="264" r:id="rId44"/>
    <p:sldId id="294" r:id="rId45"/>
    <p:sldId id="295" r:id="rId46"/>
    <p:sldId id="296" r:id="rId47"/>
    <p:sldId id="297" r:id="rId48"/>
    <p:sldId id="316" r:id="rId49"/>
    <p:sldId id="265" r:id="rId50"/>
    <p:sldId id="266" r:id="rId51"/>
    <p:sldId id="298" r:id="rId52"/>
    <p:sldId id="299" r:id="rId53"/>
    <p:sldId id="267" r:id="rId54"/>
    <p:sldId id="317" r:id="rId55"/>
    <p:sldId id="318" r:id="rId56"/>
    <p:sldId id="319" r:id="rId57"/>
    <p:sldId id="320" r:id="rId58"/>
    <p:sldId id="321" r:id="rId59"/>
    <p:sldId id="268" r:id="rId60"/>
    <p:sldId id="322" r:id="rId61"/>
    <p:sldId id="323" r:id="rId62"/>
    <p:sldId id="324" r:id="rId63"/>
    <p:sldId id="326" r:id="rId64"/>
    <p:sldId id="325" r:id="rId65"/>
    <p:sldId id="269" r:id="rId66"/>
    <p:sldId id="327" r:id="rId67"/>
    <p:sldId id="270" r:id="rId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9" autoAdjust="0"/>
    <p:restoredTop sz="73080" autoAdjust="0"/>
  </p:normalViewPr>
  <p:slideViewPr>
    <p:cSldViewPr snapToGrid="0">
      <p:cViewPr varScale="1">
        <p:scale>
          <a:sx n="118" d="100"/>
          <a:sy n="118" d="100"/>
        </p:scale>
        <p:origin x="2238"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11.02.2021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a:t>
            </a:fld>
            <a:endParaRPr lang="fr-CH"/>
          </a:p>
        </p:txBody>
      </p:sp>
    </p:spTree>
    <p:extLst>
      <p:ext uri="{BB962C8B-B14F-4D97-AF65-F5344CB8AC3E}">
        <p14:creationId xmlns:p14="http://schemas.microsoft.com/office/powerpoint/2010/main" val="185037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13</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14</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333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classique:</a:t>
            </a:r>
          </a:p>
          <a:p>
            <a:r>
              <a:rPr lang="fr-CH" dirty="0"/>
              <a:t>	1 seule entité -&gt; les actions dépendent que lui</a:t>
            </a:r>
          </a:p>
          <a:p>
            <a:r>
              <a:rPr lang="fr-CH" dirty="0"/>
              <a:t>	actions sont toutes certaines -&gt; pas de deuxième acteur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25577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Transition est contrainte par les règles spécifiques à chaque jeu</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40884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le modèle on parle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a:t>
            </a:r>
            <a:r>
              <a:rPr lang="fr-CH" dirty="0">
                <a:latin typeface="Calibri" panose="020F0502020204030204" pitchFamily="34" charset="0"/>
              </a:rPr>
              <a:t>Etat final : égalité ou victoire d’un des deux joueurs</a:t>
            </a:r>
          </a:p>
          <a:p>
            <a:r>
              <a:rPr lang="fr-CH" dirty="0"/>
              <a:t>	</a:t>
            </a:r>
          </a:p>
          <a:p>
            <a:r>
              <a:rPr lang="fr-CH" dirty="0"/>
              <a:t>	-&gt; faut donc trouver une façon de savoir qui gagne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11677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état que la fonction d’évaluation quantifie de positif:</a:t>
            </a:r>
          </a:p>
          <a:p>
            <a:r>
              <a:rPr lang="fr-CH" dirty="0"/>
              <a:t>	c’est bien pour jouer A et mauvais pour B</a:t>
            </a:r>
          </a:p>
          <a:p>
            <a:endParaRPr lang="fr-CH" dirty="0"/>
          </a:p>
          <a:p>
            <a:r>
              <a:rPr lang="fr-CH" dirty="0"/>
              <a:t>Et vise versa</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latin typeface="Calibri" panose="020F0502020204030204" pitchFamily="34" charset="0"/>
              </a:rPr>
              <a:t>L’algorithme décrit ici est malheureusement impossible à exécuter pour des jeux non triviaux, du au facteur de branchement du graphe -&gt; complexité en mémoire et en temps trop élevé</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22691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a:t>
            </a:fld>
            <a:endParaRPr lang="fr-CH"/>
          </a:p>
        </p:txBody>
      </p:sp>
    </p:spTree>
    <p:extLst>
      <p:ext uri="{BB962C8B-B14F-4D97-AF65-F5344CB8AC3E}">
        <p14:creationId xmlns:p14="http://schemas.microsoft.com/office/powerpoint/2010/main" val="61453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M dépendra du jeu ainsi que de notre machine</a:t>
            </a:r>
          </a:p>
          <a:p>
            <a:r>
              <a:rPr lang="fr-CH" dirty="0"/>
              <a:t>Le plus grand il est, le meilleur pourra être notre approximation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21</a:t>
            </a:fld>
            <a:endParaRPr lang="fr-CH"/>
          </a:p>
        </p:txBody>
      </p:sp>
    </p:spTree>
    <p:extLst>
      <p:ext uri="{BB962C8B-B14F-4D97-AF65-F5344CB8AC3E}">
        <p14:creationId xmlns:p14="http://schemas.microsoft.com/office/powerpoint/2010/main" val="3304912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Imaginons que jouer MAX = VERT _____  MIN = ROUGE</a:t>
            </a:r>
          </a:p>
          <a:p>
            <a:r>
              <a:rPr lang="fr-CH" dirty="0"/>
              <a:t>M = 3</a:t>
            </a:r>
          </a:p>
          <a:p>
            <a:endParaRPr lang="fr-CH" dirty="0"/>
          </a:p>
          <a:p>
            <a:r>
              <a:rPr lang="fr-CH" dirty="0"/>
              <a:t>Le joueur A ici joue 2 fois, et B que 1 fois</a:t>
            </a:r>
          </a:p>
          <a:p>
            <a:endParaRPr lang="fr-CH" dirty="0"/>
          </a:p>
          <a:p>
            <a:r>
              <a:rPr lang="fr-CH" dirty="0"/>
              <a:t>Algorithme:</a:t>
            </a:r>
          </a:p>
          <a:p>
            <a:r>
              <a:rPr lang="fr-CH" dirty="0"/>
              <a:t>	on développe l’arbre jusqu’à la profondeur souhaité</a:t>
            </a:r>
          </a:p>
          <a:p>
            <a:r>
              <a:rPr lang="fr-CH" dirty="0"/>
              <a:t>	on calcule f(v) des nœuds feuille</a:t>
            </a:r>
          </a:p>
          <a:p>
            <a:r>
              <a:rPr lang="fr-CH" dirty="0"/>
              <a:t>	rétro-propager –&gt; D est un coup du jouer A, qui veut le MAX, donc il choisi H car (H &gt; J) -&gt; valeur de D = max (J,H)</a:t>
            </a:r>
          </a:p>
          <a:p>
            <a:r>
              <a:rPr lang="fr-CH" dirty="0"/>
              <a:t>		       B est un coup du joueur B, qui veut le min, donc : valeur de B = min(D, E) -&gt; E = max (K,L,M)</a:t>
            </a:r>
          </a:p>
          <a:p>
            <a:endParaRPr lang="fr-CH" dirty="0"/>
          </a:p>
          <a:p>
            <a:r>
              <a:rPr lang="fr-CH" dirty="0"/>
              <a:t>Valeurs :</a:t>
            </a:r>
          </a:p>
          <a:p>
            <a:r>
              <a:rPr lang="fr-CH" dirty="0"/>
              <a:t>	d=-2 __ e=2 __ F=6 __ G=-3 __ B=-2 __ C=-3 : A=-2 -&gt; on joue la stratégie à gauche</a:t>
            </a:r>
          </a:p>
          <a:p>
            <a:endParaRPr lang="fr-CH" dirty="0"/>
          </a:p>
          <a:p>
            <a:r>
              <a:rPr lang="fr-CH" dirty="0"/>
              <a:t>Complexité:</a:t>
            </a:r>
          </a:p>
          <a:p>
            <a:r>
              <a:rPr lang="fr-CH" dirty="0"/>
              <a:t>	b = branchement</a:t>
            </a:r>
          </a:p>
          <a:p>
            <a:r>
              <a:rPr lang="fr-CH" dirty="0"/>
              <a:t>	M = profondeur </a:t>
            </a:r>
          </a:p>
          <a:p>
            <a:r>
              <a:rPr lang="fr-CH" dirty="0"/>
              <a:t>	</a:t>
            </a:r>
          </a:p>
          <a:p>
            <a:r>
              <a:rPr lang="fr-CH" dirty="0"/>
              <a:t>	chez les échecs on a : </a:t>
            </a:r>
          </a:p>
          <a:p>
            <a:r>
              <a:rPr lang="fr-CH" dirty="0"/>
              <a:t>		b = 35</a:t>
            </a:r>
          </a:p>
          <a:p>
            <a:r>
              <a:rPr lang="fr-CH" dirty="0"/>
              <a:t>		M = 4 -&gt; novice</a:t>
            </a:r>
          </a:p>
          <a:p>
            <a:endParaRPr lang="fr-CH" dirty="0"/>
          </a:p>
          <a:p>
            <a:r>
              <a:rPr lang="fr-CH" dirty="0"/>
              <a:t>Conclusion: on doit faire mieux</a:t>
            </a:r>
          </a:p>
          <a:p>
            <a:r>
              <a:rPr lang="fr-CH" dirty="0"/>
              <a:t>	</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38067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Alpha beta</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1952290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Vu que E prend le max des 3 enfants, </a:t>
            </a:r>
          </a:p>
          <a:p>
            <a:endParaRPr lang="fr-CH" dirty="0"/>
          </a:p>
          <a:p>
            <a:r>
              <a:rPr lang="fr-CH" dirty="0"/>
              <a:t>	on calcule f(K) = 2</a:t>
            </a:r>
          </a:p>
          <a:p>
            <a:r>
              <a:rPr lang="fr-CH" dirty="0"/>
              <a:t>	alors on a plus besoin de calculer f(L) ou f(M). Car la valeur de E est en tout cas 2 -&gt; E &gt;= 2</a:t>
            </a:r>
          </a:p>
          <a:p>
            <a:r>
              <a:rPr lang="fr-CH" dirty="0"/>
              <a:t>		</a:t>
            </a:r>
          </a:p>
          <a:p>
            <a:r>
              <a:rPr lang="fr-CH" dirty="0"/>
              <a:t>		vu que cette valeur de E dépasse déjà le min beta qu’on a, alors le jouer B, dans l’état B, va jamais choisir de jouer vers E, il ira vers D </a:t>
            </a:r>
          </a:p>
          <a:p>
            <a:endParaRPr lang="fr-CH" dirty="0"/>
          </a:p>
          <a:p>
            <a:r>
              <a:rPr lang="fr-CH" dirty="0"/>
              <a:t>-&gt; il ne calcule pas f(L) ni f(M)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18609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27</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28</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29</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30</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31</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Pour modéliser un problème il faut d’abord définit la notion d’état et de 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Pour chaque problème différent on doit définir les actions possibles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Trouver la solution(Si, Sj), c’est la même chose que action(t) + solution(Sj, Sg) -&gt; les algorithmes vont utiliser ca à leur avantage</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382945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32</a:t>
            </a:fld>
            <a:endParaRPr lang="fr-CH"/>
          </a:p>
        </p:txBody>
      </p:sp>
    </p:spTree>
    <p:extLst>
      <p:ext uri="{BB962C8B-B14F-4D97-AF65-F5344CB8AC3E}">
        <p14:creationId xmlns:p14="http://schemas.microsoft.com/office/powerpoint/2010/main" val="2151872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xmlns="">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34</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35</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fait on peut voir ici avec l’organisation du graphe</a:t>
            </a:r>
          </a:p>
          <a:p>
            <a:r>
              <a:rPr lang="fr-CH" dirty="0"/>
              <a:t>	ce qui dépende de quoi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36</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37</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38</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PGM = modèle de graphe probabiliste</a:t>
            </a:r>
          </a:p>
          <a:p>
            <a:r>
              <a:rPr lang="fr-CH" dirty="0"/>
              <a:t>Dirigé acyclique = structure d’arbre -&gt; que un chemin d’un nœud à un autre (si le chemin existe)</a:t>
            </a:r>
          </a:p>
          <a:p>
            <a:endParaRPr lang="fr-CH" dirty="0"/>
          </a:p>
          <a:p>
            <a:r>
              <a:rPr lang="fr-CH" dirty="0"/>
              <a:t>L’interroger = en faire une inférence -&gt; on construit une machine artificielle pour lui poser des questions</a:t>
            </a:r>
          </a:p>
          <a:p>
            <a:endParaRPr lang="fr-CH" dirty="0"/>
          </a:p>
          <a:p>
            <a:r>
              <a:rPr lang="fr-CH" dirty="0"/>
              <a:t>Dans un réseau complex, ces calculs de dépendances peuvent devenir très complexes, donc on les organise comme on les visualise dans le graphe -&gt; si pas de lien entre nœud A et B, alors pas de dépendance directe, et donc pas dans la formule de calcul – cette simplification vient justement de la factorisation PGM + la marginalisation des variables qui ne nous intéressent pas</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39</a:t>
            </a:fld>
            <a:endParaRPr lang="fr-CH"/>
          </a:p>
        </p:txBody>
      </p:sp>
    </p:spTree>
    <p:extLst>
      <p:ext uri="{BB962C8B-B14F-4D97-AF65-F5344CB8AC3E}">
        <p14:creationId xmlns:p14="http://schemas.microsoft.com/office/powerpoint/2010/main" val="1926574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 n’affecte aucun autre nœud dans le réseau, du coup il forme un nouveau réseau à lui, on va donc l’oublier. -&gt; il serai supprimé plus tard pendant la marginalisation</a:t>
            </a:r>
          </a:p>
          <a:p>
            <a:r>
              <a:rPr lang="fr-CH" dirty="0"/>
              <a:t>on ne peut pas faire une inférence sur E. -&gt; pas de lien</a:t>
            </a:r>
          </a:p>
          <a:p>
            <a:endParaRPr lang="fr-CH" dirty="0"/>
          </a:p>
          <a:p>
            <a:r>
              <a:rPr lang="fr-CH" dirty="0"/>
              <a:t>On remarquera que dans la formule de probabilité jointe, la probabilité de D est affecté que par la connaissance de C, pas de A ni B</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40</a:t>
            </a:fld>
            <a:endParaRPr lang="fr-CH"/>
          </a:p>
        </p:txBody>
      </p:sp>
    </p:spTree>
    <p:extLst>
      <p:ext uri="{BB962C8B-B14F-4D97-AF65-F5344CB8AC3E}">
        <p14:creationId xmlns:p14="http://schemas.microsoft.com/office/powerpoint/2010/main" val="211879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marginalise, vu qu’il y a que (d, a) qui nous intéressent, on fait ainsi disparaitre les variables pas intéressantes pour notre inférence</a:t>
            </a:r>
          </a:p>
          <a:p>
            <a:endParaRPr lang="fr-CH" dirty="0"/>
          </a:p>
          <a:p>
            <a:r>
              <a:rPr lang="fr-CH" dirty="0"/>
              <a:t>Factorisation : on fait sortir les termes qui ne sont pas concernes par les sommes respectives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41</a:t>
            </a:fld>
            <a:endParaRPr lang="fr-CH"/>
          </a:p>
        </p:txBody>
      </p:sp>
    </p:spTree>
    <p:extLst>
      <p:ext uri="{BB962C8B-B14F-4D97-AF65-F5344CB8AC3E}">
        <p14:creationId xmlns:p14="http://schemas.microsoft.com/office/powerpoint/2010/main" val="1986757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42</a:t>
            </a:fld>
            <a:endParaRPr lang="fr-CH"/>
          </a:p>
        </p:txBody>
      </p:sp>
    </p:spTree>
    <p:extLst>
      <p:ext uri="{BB962C8B-B14F-4D97-AF65-F5344CB8AC3E}">
        <p14:creationId xmlns:p14="http://schemas.microsoft.com/office/powerpoint/2010/main" val="40281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(1) = calculer toutes les actions possibles depuis l’état courant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3061097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arbre de décision résulte dans une expression logique (décisions)</a:t>
            </a:r>
          </a:p>
          <a:p>
            <a:endParaRPr lang="fr-CH" dirty="0"/>
          </a:p>
          <a:p>
            <a:r>
              <a:rPr lang="fr-CH" dirty="0"/>
              <a:t>Dessin:</a:t>
            </a:r>
          </a:p>
          <a:p>
            <a:endParaRPr lang="fr-CH" dirty="0"/>
          </a:p>
          <a:p>
            <a:r>
              <a:rPr lang="fr-CH" dirty="0"/>
              <a:t>On a toutes les données, et on essaie de trouver des barrières pour les trier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43</a:t>
            </a:fld>
            <a:endParaRPr lang="fr-CH"/>
          </a:p>
        </p:txBody>
      </p:sp>
    </p:spTree>
    <p:extLst>
      <p:ext uri="{BB962C8B-B14F-4D97-AF65-F5344CB8AC3E}">
        <p14:creationId xmlns:p14="http://schemas.microsoft.com/office/powerpoint/2010/main" val="3047501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Partie 1:</a:t>
            </a:r>
          </a:p>
          <a:p>
            <a:r>
              <a:rPr lang="fr-CH" dirty="0"/>
              <a:t>Exemple de méthodes: (pour apprentissage supervisé)</a:t>
            </a:r>
          </a:p>
          <a:p>
            <a:pPr lvl="1"/>
            <a:r>
              <a:rPr lang="fr-CH" dirty="0"/>
              <a:t>Régression</a:t>
            </a:r>
          </a:p>
          <a:p>
            <a:pPr lvl="1"/>
            <a:r>
              <a:rPr lang="fr-CH" dirty="0"/>
              <a:t>Classification </a:t>
            </a:r>
          </a:p>
          <a:p>
            <a:endParaRPr lang="fr-CH" dirty="0"/>
          </a:p>
          <a:p>
            <a:endParaRPr lang="fr-CH" dirty="0"/>
          </a:p>
          <a:p>
            <a:r>
              <a:rPr lang="fr-CH" dirty="0"/>
              <a:t>Partie 2:</a:t>
            </a:r>
          </a:p>
          <a:p>
            <a:r>
              <a:rPr lang="fr-CH" dirty="0"/>
              <a:t>Imaginons que ces deux arbres résultent dans la même expression logique, alors toute cette partie rouge est inutile</a:t>
            </a:r>
          </a:p>
          <a:p>
            <a:r>
              <a:rPr lang="fr-CH" dirty="0"/>
              <a:t>On préfère bien sur avoir l’arbre le moins complexe (profondeur).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44</a:t>
            </a:fld>
            <a:endParaRPr lang="fr-CH"/>
          </a:p>
        </p:txBody>
      </p:sp>
    </p:spTree>
    <p:extLst>
      <p:ext uri="{BB962C8B-B14F-4D97-AF65-F5344CB8AC3E}">
        <p14:creationId xmlns:p14="http://schemas.microsoft.com/office/powerpoint/2010/main" val="362598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savoir laquelle est la meilleur façon de séparer les données, on calcule l’</a:t>
            </a:r>
            <a:r>
              <a:rPr lang="fr-CH" dirty="0" err="1"/>
              <a:t>homogenité</a:t>
            </a:r>
            <a:r>
              <a:rPr lang="fr-CH" dirty="0"/>
              <a:t> des deux nouveaux «sous groupes de données»</a:t>
            </a:r>
          </a:p>
          <a:p>
            <a:endParaRPr lang="fr-CH" dirty="0"/>
          </a:p>
          <a:p>
            <a:r>
              <a:rPr lang="fr-CH" dirty="0"/>
              <a:t>Pour calculer cette </a:t>
            </a:r>
            <a:r>
              <a:rPr lang="fr-CH" dirty="0" err="1"/>
              <a:t>homogenité</a:t>
            </a:r>
            <a:r>
              <a:rPr lang="fr-CH" dirty="0"/>
              <a:t> on utilise justement l’entropie. -&gt;dans un ensemble, s il est déterministe, alors l’entropie est nulle </a:t>
            </a:r>
          </a:p>
          <a:p>
            <a:endParaRPr lang="fr-CH" dirty="0"/>
          </a:p>
          <a:p>
            <a:r>
              <a:rPr lang="fr-CH" dirty="0"/>
              <a:t>À chaque étape on choisie la séparation qui nous donne une entropie le plus minimale possible, quand on a un ensemble avec entropie nulle, on partitionne plus l’ensemble en question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45</a:t>
            </a:fld>
            <a:endParaRPr lang="fr-CH"/>
          </a:p>
        </p:txBody>
      </p:sp>
    </p:spTree>
    <p:extLst>
      <p:ext uri="{BB962C8B-B14F-4D97-AF65-F5344CB8AC3E}">
        <p14:creationId xmlns:p14="http://schemas.microsoft.com/office/powerpoint/2010/main" val="840099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peut simuler l algo avec cet dessin</a:t>
            </a:r>
          </a:p>
          <a:p>
            <a:endParaRPr lang="fr-CH" dirty="0"/>
          </a:p>
          <a:p>
            <a:r>
              <a:rPr lang="fr-CH" dirty="0"/>
              <a:t>On tente toutes les possibilités de partitionnement, on recalcule l’entropie de chaque ensemble de chaque partitionnement</a:t>
            </a:r>
          </a:p>
          <a:p>
            <a:r>
              <a:rPr lang="fr-CH" dirty="0"/>
              <a:t>	la partitionnement qui a le min d’entropie, c est celui qu’on choisi</a:t>
            </a:r>
          </a:p>
          <a:p>
            <a:endParaRPr lang="fr-CH" dirty="0"/>
          </a:p>
          <a:p>
            <a:r>
              <a:rPr lang="fr-CH" dirty="0"/>
              <a:t>Appel récursif jusqu'à trouver entropie nulle partout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46</a:t>
            </a:fld>
            <a:endParaRPr lang="fr-CH"/>
          </a:p>
        </p:txBody>
      </p:sp>
    </p:spTree>
    <p:extLst>
      <p:ext uri="{BB962C8B-B14F-4D97-AF65-F5344CB8AC3E}">
        <p14:creationId xmlns:p14="http://schemas.microsoft.com/office/powerpoint/2010/main" val="2881576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qu’on peut faire pour le sur-apprentissage, c’est de créer tout de même l’arbre complexe, et regarder le gain à chaque partitionnement,</a:t>
            </a:r>
          </a:p>
          <a:p>
            <a:r>
              <a:rPr lang="fr-CH" dirty="0"/>
              <a:t>Dans notre exemple on voit qu’on augmente la complexité pour une seule donnée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47</a:t>
            </a:fld>
            <a:endParaRPr lang="fr-CH"/>
          </a:p>
        </p:txBody>
      </p:sp>
    </p:spTree>
    <p:extLst>
      <p:ext uri="{BB962C8B-B14F-4D97-AF65-F5344CB8AC3E}">
        <p14:creationId xmlns:p14="http://schemas.microsoft.com/office/powerpoint/2010/main" val="619855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48</a:t>
            </a:fld>
            <a:endParaRPr lang="fr-CH"/>
          </a:p>
        </p:txBody>
      </p:sp>
    </p:spTree>
    <p:extLst>
      <p:ext uri="{BB962C8B-B14F-4D97-AF65-F5344CB8AC3E}">
        <p14:creationId xmlns:p14="http://schemas.microsoft.com/office/powerpoint/2010/main" val="2495832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Exemple de méthodes: (pour apprentissage supervisé)</a:t>
            </a:r>
          </a:p>
          <a:p>
            <a:pPr lvl="1"/>
            <a:r>
              <a:rPr lang="fr-CH" dirty="0"/>
              <a:t>Régression</a:t>
            </a:r>
          </a:p>
          <a:p>
            <a:pPr lvl="1"/>
            <a:r>
              <a:rPr lang="fr-CH" dirty="0"/>
              <a:t>Classification </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50</a:t>
            </a:fld>
            <a:endParaRPr lang="fr-CH"/>
          </a:p>
        </p:txBody>
      </p:sp>
    </p:spTree>
    <p:extLst>
      <p:ext uri="{BB962C8B-B14F-4D97-AF65-F5344CB8AC3E}">
        <p14:creationId xmlns:p14="http://schemas.microsoft.com/office/powerpoint/2010/main" val="12398230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51</a:t>
            </a:fld>
            <a:endParaRPr lang="fr-CH"/>
          </a:p>
        </p:txBody>
      </p:sp>
    </p:spTree>
    <p:extLst>
      <p:ext uri="{BB962C8B-B14F-4D97-AF65-F5344CB8AC3E}">
        <p14:creationId xmlns:p14="http://schemas.microsoft.com/office/powerpoint/2010/main" val="2988224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ne peut pas entrainer notre modèle avec toutes les photos de chats, ca serai trop compliqué et inutile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52</a:t>
            </a:fld>
            <a:endParaRPr lang="fr-CH"/>
          </a:p>
        </p:txBody>
      </p:sp>
    </p:spTree>
    <p:extLst>
      <p:ext uri="{BB962C8B-B14F-4D97-AF65-F5344CB8AC3E}">
        <p14:creationId xmlns:p14="http://schemas.microsoft.com/office/powerpoint/2010/main" val="172984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54</a:t>
            </a:fld>
            <a:endParaRPr lang="fr-CH"/>
          </a:p>
        </p:txBody>
      </p:sp>
    </p:spTree>
    <p:extLst>
      <p:ext uri="{BB962C8B-B14F-4D97-AF65-F5344CB8AC3E}">
        <p14:creationId xmlns:p14="http://schemas.microsoft.com/office/powerpoint/2010/main" val="136877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les reines on sait que la profondeur c’est tjrs = nb de reines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 taquin la profondeur de la solution est un indicateur de complexité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532986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Pour créer cette fonction continue de régression, on prend plein d’échantillons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55</a:t>
            </a:fld>
            <a:endParaRPr lang="fr-CH"/>
          </a:p>
        </p:txBody>
      </p:sp>
    </p:spTree>
    <p:extLst>
      <p:ext uri="{BB962C8B-B14F-4D97-AF65-F5344CB8AC3E}">
        <p14:creationId xmlns:p14="http://schemas.microsoft.com/office/powerpoint/2010/main" val="9980064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56</a:t>
            </a:fld>
            <a:endParaRPr lang="fr-CH"/>
          </a:p>
        </p:txBody>
      </p:sp>
    </p:spTree>
    <p:extLst>
      <p:ext uri="{BB962C8B-B14F-4D97-AF65-F5344CB8AC3E}">
        <p14:creationId xmlns:p14="http://schemas.microsoft.com/office/powerpoint/2010/main" val="90024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va se placer dans le domaine du log de l’erreur</a:t>
            </a:r>
          </a:p>
          <a:p>
            <a:pPr marL="0" indent="0">
              <a:buNone/>
            </a:pPr>
            <a:endParaRPr lang="fr-CH" dirty="0"/>
          </a:p>
          <a:p>
            <a:pPr marL="0" indent="0">
              <a:buNone/>
            </a:pPr>
            <a:r>
              <a:rPr lang="fr-CH" dirty="0"/>
              <a:t>-&gt; à l’aide de gradient, on minimise la somme des erreurs pour des paramètres</a:t>
            </a:r>
          </a:p>
          <a:p>
            <a:pPr marL="0" indent="0">
              <a:buNone/>
            </a:pPr>
            <a:r>
              <a:rPr lang="fr-CH" dirty="0"/>
              <a:t>	le couple de paramètres qui minimise cette somme, c’est les paramètres optimaux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57</a:t>
            </a:fld>
            <a:endParaRPr lang="fr-CH"/>
          </a:p>
        </p:txBody>
      </p:sp>
    </p:spTree>
    <p:extLst>
      <p:ext uri="{BB962C8B-B14F-4D97-AF65-F5344CB8AC3E}">
        <p14:creationId xmlns:p14="http://schemas.microsoft.com/office/powerpoint/2010/main" val="13824691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Imaginons qu’on a une souri qui mesure x=10</a:t>
            </a:r>
          </a:p>
          <a:p>
            <a:pPr marL="0" indent="0">
              <a:buNone/>
            </a:pPr>
            <a:r>
              <a:rPr lang="fr-CH" dirty="0"/>
              <a:t>Mais que la 2eme plus grande c’est x=8</a:t>
            </a:r>
          </a:p>
          <a:p>
            <a:pPr marL="0" indent="0">
              <a:buNone/>
            </a:pPr>
            <a:r>
              <a:rPr lang="fr-CH" dirty="0"/>
              <a:t>-&gt; la première souri peut être mal mesuré etc </a:t>
            </a:r>
          </a:p>
          <a:p>
            <a:pPr marL="0" indent="0">
              <a:buNone/>
            </a:pPr>
            <a:endParaRPr lang="fr-CH" dirty="0"/>
          </a:p>
          <a:p>
            <a:pPr marL="0" indent="0">
              <a:buNone/>
            </a:pPr>
            <a:endParaRPr lang="fr-CH" dirty="0"/>
          </a:p>
          <a:p>
            <a:pPr marL="0" indent="0">
              <a:buNone/>
            </a:pPr>
            <a:r>
              <a:rPr lang="fr-CH" dirty="0"/>
              <a:t>Mais qu’on a plein de chats qui mesurent x=[9,10]</a:t>
            </a:r>
          </a:p>
          <a:p>
            <a:pPr marL="0" indent="0">
              <a:buNone/>
            </a:pPr>
            <a:r>
              <a:rPr lang="fr-CH" dirty="0"/>
              <a:t>Alors notre régression logistique va dire que pour un x=10, il est plus probable que ca soit un chat plutôt qu’une souri</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58</a:t>
            </a:fld>
            <a:endParaRPr lang="fr-CH"/>
          </a:p>
        </p:txBody>
      </p:sp>
    </p:spTree>
    <p:extLst>
      <p:ext uri="{BB962C8B-B14F-4D97-AF65-F5344CB8AC3E}">
        <p14:creationId xmlns:p14="http://schemas.microsoft.com/office/powerpoint/2010/main" val="1353319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Ces propriétés similaires sont mesurés avec l’apprentissage justement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59</a:t>
            </a:fld>
            <a:endParaRPr lang="fr-CH"/>
          </a:p>
        </p:txBody>
      </p:sp>
    </p:spTree>
    <p:extLst>
      <p:ext uri="{BB962C8B-B14F-4D97-AF65-F5344CB8AC3E}">
        <p14:creationId xmlns:p14="http://schemas.microsoft.com/office/powerpoint/2010/main" val="24401461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Le choix du pas d’apprentissage est important, </a:t>
            </a:r>
          </a:p>
          <a:p>
            <a:pPr marL="0" indent="0">
              <a:buNone/>
            </a:pPr>
            <a:r>
              <a:rPr lang="fr-CH" dirty="0"/>
              <a:t>On veut à la fois le choisir petit, pour qu’il soit le plus précis possible</a:t>
            </a:r>
          </a:p>
          <a:p>
            <a:pPr marL="0" indent="0">
              <a:buNone/>
            </a:pPr>
            <a:r>
              <a:rPr lang="fr-CH" dirty="0"/>
              <a:t>Mais assez gros pour éventuellement finir</a:t>
            </a:r>
          </a:p>
          <a:p>
            <a:pPr marL="0" indent="0">
              <a:buNone/>
            </a:pPr>
            <a:endParaRPr lang="fr-CH" dirty="0"/>
          </a:p>
          <a:p>
            <a:pPr marL="0" indent="0">
              <a:buNone/>
            </a:pPr>
            <a:r>
              <a:rPr lang="fr-CH" dirty="0"/>
              <a:t>Les poids c’est ce qui correspondra plus tard au plan</a:t>
            </a:r>
          </a:p>
          <a:p>
            <a:pPr marL="0" indent="0">
              <a:buNone/>
            </a:pPr>
            <a:endParaRPr lang="fr-CH" dirty="0"/>
          </a:p>
          <a:p>
            <a:pPr marL="0" indent="0">
              <a:buNone/>
            </a:pPr>
            <a:r>
              <a:rPr lang="fr-CH" dirty="0"/>
              <a:t>Le point 3: c’est:</a:t>
            </a:r>
          </a:p>
          <a:p>
            <a:pPr marL="0" indent="0">
              <a:buNone/>
            </a:pPr>
            <a:r>
              <a:rPr lang="fr-CH" dirty="0"/>
              <a:t>	w(t+1) = w(t) + </a:t>
            </a:r>
            <a:r>
              <a:rPr lang="fr-CH" dirty="0" err="1"/>
              <a:t>learningrate</a:t>
            </a:r>
            <a:r>
              <a:rPr lang="fr-CH" dirty="0"/>
              <a:t>*(xi(yi-</a:t>
            </a:r>
            <a:r>
              <a:rPr lang="fr-CH" dirty="0" err="1"/>
              <a:t>teta</a:t>
            </a:r>
            <a:r>
              <a:rPr lang="fr-CH" dirty="0"/>
              <a:t>(xi))) -&gt; la donnée entrainement fois (la classe de xi = yi – ce </a:t>
            </a:r>
            <a:r>
              <a:rPr lang="fr-CH" dirty="0" err="1"/>
              <a:t>qu</a:t>
            </a:r>
            <a:r>
              <a:rPr lang="fr-CH" dirty="0"/>
              <a:t> on a </a:t>
            </a:r>
            <a:r>
              <a:rPr lang="fr-CH" dirty="0" err="1"/>
              <a:t>predit</a:t>
            </a:r>
            <a:r>
              <a:rPr lang="fr-CH" dirty="0"/>
              <a:t> pour xi)</a:t>
            </a:r>
          </a:p>
          <a:p>
            <a:pPr marL="0" indent="0">
              <a:buNone/>
            </a:pPr>
            <a:endParaRPr lang="fr-CH" dirty="0"/>
          </a:p>
          <a:p>
            <a:pPr marL="0" indent="0">
              <a:buNone/>
            </a:pPr>
            <a:r>
              <a:rPr lang="fr-CH" dirty="0"/>
              <a:t>On change notre w selon l errer </a:t>
            </a:r>
            <a:r>
              <a:rPr lang="fr-CH" dirty="0" err="1"/>
              <a:t>qu</a:t>
            </a:r>
            <a:r>
              <a:rPr lang="fr-CH" dirty="0"/>
              <a:t> on a fait avec xi</a:t>
            </a:r>
          </a:p>
          <a:p>
            <a:pPr marL="0" indent="0">
              <a:buNone/>
            </a:pPr>
            <a:endParaRPr lang="fr-CH" dirty="0"/>
          </a:p>
          <a:p>
            <a:pPr marL="0" indent="0">
              <a:buNone/>
            </a:pPr>
            <a:r>
              <a:rPr lang="fr-CH" dirty="0"/>
              <a:t>Ca converge quand on a tout éparé</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60</a:t>
            </a:fld>
            <a:endParaRPr lang="fr-CH"/>
          </a:p>
        </p:txBody>
      </p:sp>
    </p:spTree>
    <p:extLst>
      <p:ext uri="{BB962C8B-B14F-4D97-AF65-F5344CB8AC3E}">
        <p14:creationId xmlns:p14="http://schemas.microsoft.com/office/powerpoint/2010/main" val="4053399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X étant la donne a classer, w le poids, </a:t>
            </a:r>
          </a:p>
          <a:p>
            <a:pPr marL="0" indent="0">
              <a:buNone/>
            </a:pPr>
            <a:endParaRPr lang="fr-CH" dirty="0"/>
          </a:p>
          <a:p>
            <a:pPr marL="0" indent="0">
              <a:buNone/>
            </a:pPr>
            <a:r>
              <a:rPr lang="fr-CH" dirty="0"/>
              <a:t>Le neurone fait l’agrégation du tout, et ensuite prend la décision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61</a:t>
            </a:fld>
            <a:endParaRPr lang="fr-CH"/>
          </a:p>
        </p:txBody>
      </p:sp>
    </p:spTree>
    <p:extLst>
      <p:ext uri="{BB962C8B-B14F-4D97-AF65-F5344CB8AC3E}">
        <p14:creationId xmlns:p14="http://schemas.microsoft.com/office/powerpoint/2010/main" val="18440800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Ca c’est ce qu’on fait chez le perceptron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62</a:t>
            </a:fld>
            <a:endParaRPr lang="fr-CH"/>
          </a:p>
        </p:txBody>
      </p:sp>
    </p:spTree>
    <p:extLst>
      <p:ext uri="{BB962C8B-B14F-4D97-AF65-F5344CB8AC3E}">
        <p14:creationId xmlns:p14="http://schemas.microsoft.com/office/powerpoint/2010/main" val="28073835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voit ici la formule pour la common loss -&gt; l’erreur commune de tous les données d’entrainement</a:t>
            </a:r>
          </a:p>
          <a:p>
            <a:pPr marL="0" indent="0">
              <a:buNone/>
            </a:pPr>
            <a:endParaRPr lang="fr-CH" dirty="0"/>
          </a:p>
          <a:p>
            <a:pPr marL="0" indent="0">
              <a:buNone/>
            </a:pPr>
            <a:r>
              <a:rPr lang="fr-CH" dirty="0"/>
              <a:t>Modifier les poids va faire évoluer l’erreur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63</a:t>
            </a:fld>
            <a:endParaRPr lang="fr-CH"/>
          </a:p>
        </p:txBody>
      </p:sp>
    </p:spTree>
    <p:extLst>
      <p:ext uri="{BB962C8B-B14F-4D97-AF65-F5344CB8AC3E}">
        <p14:creationId xmlns:p14="http://schemas.microsoft.com/office/powerpoint/2010/main" val="36658194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La dérivée nous donne la ponte de la fonction</a:t>
            </a:r>
          </a:p>
          <a:p>
            <a:pPr marL="0" indent="0">
              <a:buNone/>
            </a:pPr>
            <a:endParaRPr lang="fr-CH" dirty="0"/>
          </a:p>
          <a:p>
            <a:pPr marL="0" indent="0">
              <a:buNone/>
            </a:pPr>
            <a:r>
              <a:rPr lang="fr-CH" dirty="0"/>
              <a:t>Si on suit le vecteur dérivé dans le sens négatif, on va tjrs dans le sens du minimum</a:t>
            </a:r>
          </a:p>
          <a:p>
            <a:pPr marL="0" indent="0">
              <a:buNone/>
            </a:pPr>
            <a:endParaRPr lang="fr-CH" dirty="0"/>
          </a:p>
          <a:p>
            <a:pPr marL="0" indent="0">
              <a:buNone/>
            </a:pPr>
            <a:r>
              <a:rPr lang="fr-CH" dirty="0"/>
              <a:t>Il faut que la fonction soit convexe, et un minimum local pourrait nous arrêter trop </a:t>
            </a:r>
            <a:r>
              <a:rPr lang="fr-CH" dirty="0" err="1"/>
              <a:t>tot</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64</a:t>
            </a:fld>
            <a:endParaRPr lang="fr-CH"/>
          </a:p>
        </p:txBody>
      </p:sp>
    </p:spTree>
    <p:extLst>
      <p:ext uri="{BB962C8B-B14F-4D97-AF65-F5344CB8AC3E}">
        <p14:creationId xmlns:p14="http://schemas.microsoft.com/office/powerpoint/2010/main" val="111959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y a des problèmes où on connait de base l'état final, mais pas comment y arriver -&gt; jeu du taquin</a:t>
            </a:r>
          </a:p>
          <a:p>
            <a:r>
              <a:rPr lang="fr-CH" dirty="0"/>
              <a:t>D’autres on ne connait pas l’état final -&gt; placement de n reines dans un array nxn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4385903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a x la donné qu’on veut classer</a:t>
            </a:r>
          </a:p>
          <a:p>
            <a:r>
              <a:rPr lang="fr-CH" dirty="0"/>
              <a:t>W le poids – ou la pondération de X</a:t>
            </a:r>
          </a:p>
          <a:p>
            <a:r>
              <a:rPr lang="fr-CH" dirty="0"/>
              <a:t>Si on additionne le tout et qu’on dépasse le seuil </a:t>
            </a:r>
          </a:p>
          <a:p>
            <a:r>
              <a:rPr lang="fr-CH" dirty="0"/>
              <a:t>-&gt; pour dépasser le seuil c est avec la fonction logistique</a:t>
            </a:r>
          </a:p>
          <a:p>
            <a:r>
              <a:rPr lang="fr-CH" dirty="0"/>
              <a:t>Le neurone se déclenche</a:t>
            </a:r>
          </a:p>
          <a:p>
            <a:endParaRPr lang="fr-CH" dirty="0"/>
          </a:p>
          <a:p>
            <a:r>
              <a:rPr lang="fr-CH" dirty="0"/>
              <a:t>On l’optimise à l’aide du gradient</a:t>
            </a:r>
            <a:endParaRPr lang="en-GB"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65</a:t>
            </a:fld>
            <a:endParaRPr lang="fr-CH"/>
          </a:p>
        </p:txBody>
      </p:sp>
    </p:spTree>
    <p:extLst>
      <p:ext uri="{BB962C8B-B14F-4D97-AF65-F5344CB8AC3E}">
        <p14:creationId xmlns:p14="http://schemas.microsoft.com/office/powerpoint/2010/main" val="2420908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66</a:t>
            </a:fld>
            <a:endParaRPr lang="fr-CH"/>
          </a:p>
        </p:txBody>
      </p:sp>
    </p:spTree>
    <p:extLst>
      <p:ext uri="{BB962C8B-B14F-4D97-AF65-F5344CB8AC3E}">
        <p14:creationId xmlns:p14="http://schemas.microsoft.com/office/powerpoint/2010/main" val="110576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24043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11/02/2021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11/02/2021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370.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a:t>
            </a:r>
            <a:r>
              <a:rPr lang="fr-CH" dirty="0" err="1"/>
              <a:t>function</a:t>
            </a:r>
            <a:r>
              <a:rPr lang="fr-CH" dirty="0"/>
              <a:t>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a:t>
            </a:r>
            <a:r>
              <a:rPr lang="fr-CH" dirty="0" err="1"/>
              <a:t>function</a:t>
            </a:r>
            <a:r>
              <a:rPr lang="fr-CH" dirty="0"/>
              <a:t>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Tree>
    <p:extLst>
      <p:ext uri="{BB962C8B-B14F-4D97-AF65-F5344CB8AC3E}">
        <p14:creationId xmlns:p14="http://schemas.microsoft.com/office/powerpoint/2010/main" val="22634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Tree>
    <p:extLst>
      <p:ext uri="{BB962C8B-B14F-4D97-AF65-F5344CB8AC3E}">
        <p14:creationId xmlns:p14="http://schemas.microsoft.com/office/powerpoint/2010/main" val="7181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Tree>
    <p:extLst>
      <p:ext uri="{BB962C8B-B14F-4D97-AF65-F5344CB8AC3E}">
        <p14:creationId xmlns:p14="http://schemas.microsoft.com/office/powerpoint/2010/main" val="205878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74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AA3A0982-3FE5-4F94-BDD5-AE45E364DA09}"/>
              </a:ext>
            </a:extLst>
          </p:cNvPr>
          <p:cNvSpPr>
            <a:spLocks noGrp="1"/>
          </p:cNvSpPr>
          <p:nvPr>
            <p:ph idx="1"/>
          </p:nvPr>
        </p:nvSpPr>
        <p:spPr>
          <a:xfrm>
            <a:off x="838200" y="2023138"/>
            <a:ext cx="10515600" cy="4469737"/>
          </a:xfrm>
        </p:spPr>
        <p:txBody>
          <a:bodyPr>
            <a:normAutofit/>
          </a:bodyPr>
          <a:lstStyle/>
          <a:p>
            <a:r>
              <a:rPr lang="fr-CH" dirty="0"/>
              <a:t>La recherche adverse est aussi une recherche dans un graphe, comme on a déjà vu précédemment</a:t>
            </a:r>
          </a:p>
          <a:p>
            <a:r>
              <a:rPr lang="fr-CH" dirty="0">
                <a:solidFill>
                  <a:schemeClr val="tx1"/>
                </a:solidFill>
              </a:rPr>
              <a:t>La différence ici c’est que les actions ne dépendent que de nous, elles dépende d’une deuxième entité, l’adverse, qui est imprédictible </a:t>
            </a:r>
          </a:p>
          <a:p>
            <a:r>
              <a:rPr lang="fr-CH" dirty="0">
                <a:solidFill>
                  <a:schemeClr val="tx1"/>
                </a:solidFill>
              </a:rPr>
              <a:t>Cette recherche peut être appliqué par exemple dans un jeu comme les échecs</a:t>
            </a:r>
            <a:r>
              <a:rPr lang="fr-CH" dirty="0"/>
              <a:t>, où on a bien deux entités qui se font face</a:t>
            </a:r>
          </a:p>
          <a:p>
            <a:r>
              <a:rPr lang="fr-CH" dirty="0">
                <a:solidFill>
                  <a:schemeClr val="tx1"/>
                </a:solidFill>
              </a:rPr>
              <a:t>Le but étant </a:t>
            </a:r>
            <a:r>
              <a:rPr lang="fr-CH" dirty="0"/>
              <a:t>bien défini, celui de gagner</a:t>
            </a:r>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6819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 modèle?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résoudre le problème de l’incertitude de notre adversaire, on va lui attribuer une stratégie de jeu:</a:t>
            </a:r>
          </a:p>
          <a:p>
            <a:pPr marL="914400" lvl="1" indent="-457200">
              <a:buFont typeface="+mj-lt"/>
              <a:buAutoNum type="arabicPeriod"/>
            </a:pPr>
            <a:r>
              <a:rPr lang="fr-CH" dirty="0"/>
              <a:t>Il observe les mêmes états que nous</a:t>
            </a:r>
          </a:p>
          <a:p>
            <a:pPr marL="914400" lvl="1" indent="-457200">
              <a:buFont typeface="+mj-lt"/>
              <a:buAutoNum type="arabicPeriod"/>
            </a:pPr>
            <a:r>
              <a:rPr lang="fr-CH" dirty="0"/>
              <a:t>Chaque entité joue un tour sur deux</a:t>
            </a:r>
          </a:p>
          <a:p>
            <a:pPr marL="914400" lvl="1" indent="-457200">
              <a:buFont typeface="+mj-lt"/>
              <a:buAutoNum type="arabicPeriod"/>
            </a:pPr>
            <a:r>
              <a:rPr lang="fr-CH" dirty="0"/>
              <a:t>L’adversaire a le même but que nous, gagner</a:t>
            </a:r>
          </a:p>
          <a:p>
            <a:pPr marL="914400" lvl="1" indent="-457200">
              <a:buFont typeface="+mj-lt"/>
              <a:buAutoNum type="arabicPeriod"/>
            </a:pPr>
            <a:r>
              <a:rPr lang="fr-CH" dirty="0"/>
              <a:t>L’adversaire est cohérent dans sa stratégie</a:t>
            </a:r>
            <a:r>
              <a:rPr lang="fr-CH" dirty="0">
                <a:solidFill>
                  <a:srgbClr val="FF0000"/>
                </a:solidFill>
              </a:rPr>
              <a:t>	 </a:t>
            </a:r>
          </a:p>
          <a:p>
            <a:pPr marL="457200" lvl="1" indent="0">
              <a:buNone/>
            </a:pPr>
            <a:endParaRPr lang="fr-CH" dirty="0">
              <a:solidFill>
                <a:srgbClr val="FF0000"/>
              </a:solidFill>
            </a:endParaRPr>
          </a:p>
          <a:p>
            <a:r>
              <a:rPr lang="fr-CH" dirty="0"/>
              <a:t>Maintenant on peut définir le modèle:</a:t>
            </a:r>
          </a:p>
          <a:p>
            <a:pPr lvl="1"/>
            <a:r>
              <a:rPr lang="fr-CH" dirty="0"/>
              <a:t>Etats : une configuration de jeu </a:t>
            </a:r>
          </a:p>
          <a:p>
            <a:pPr lvl="1"/>
            <a:r>
              <a:rPr lang="fr-CH" dirty="0"/>
              <a:t>Transition : choix d’une nouvelle configuration	</a:t>
            </a:r>
          </a:p>
          <a:p>
            <a:pPr lvl="1"/>
            <a:r>
              <a:rPr lang="fr-CH" dirty="0">
                <a:latin typeface="Calibri" panose="020F0502020204030204" pitchFamily="34" charset="0"/>
              </a:rPr>
              <a:t>Etat initial : la configuration de départ du jeu, ainsi que l’entité qui commence</a:t>
            </a:r>
          </a:p>
          <a:p>
            <a:pPr lvl="1"/>
            <a:r>
              <a:rPr lang="fr-CH" dirty="0">
                <a:latin typeface="Calibri" panose="020F0502020204030204" pitchFamily="34" charset="0"/>
              </a:rPr>
              <a:t>Etat final : égalité ou victoire d’un des deux joueurs</a:t>
            </a:r>
          </a:p>
        </p:txBody>
      </p:sp>
    </p:spTree>
    <p:extLst>
      <p:ext uri="{BB962C8B-B14F-4D97-AF65-F5344CB8AC3E}">
        <p14:creationId xmlns:p14="http://schemas.microsoft.com/office/powerpoint/2010/main" val="48168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qu’une fonction d’évaluation?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savoir qui gagne, on doit définir une fonction qui évalue et quantifie chaque état</a:t>
            </a:r>
          </a:p>
          <a:p>
            <a:r>
              <a:rPr lang="fr-CH" dirty="0">
                <a:latin typeface="Calibri" panose="020F0502020204030204" pitchFamily="34" charset="0"/>
              </a:rPr>
              <a:t>C’est cette fonction qui va permettre de guider notre stratégie pour le choix des coups à jouer</a:t>
            </a:r>
          </a:p>
          <a:p>
            <a:pPr marL="0" indent="0" algn="ctr">
              <a:buNone/>
            </a:pPr>
            <a:r>
              <a:rPr lang="fr-CH" sz="2800" b="1" dirty="0">
                <a:solidFill>
                  <a:srgbClr val="FF0000"/>
                </a:solidFill>
                <a:latin typeface="Calibri" panose="020F0502020204030204" pitchFamily="34" charset="0"/>
              </a:rPr>
              <a:t>f(v): V -&gt; R</a:t>
            </a:r>
          </a:p>
          <a:p>
            <a:pPr marL="2743200" lvl="6" indent="0">
              <a:buNone/>
            </a:pPr>
            <a:endParaRPr lang="fr-CH" dirty="0">
              <a:solidFill>
                <a:srgbClr val="FF0000"/>
              </a:solidFill>
              <a:latin typeface="Calibri" panose="020F0502020204030204" pitchFamily="34" charset="0"/>
            </a:endParaRPr>
          </a:p>
          <a:p>
            <a:r>
              <a:rPr lang="fr-CH" dirty="0">
                <a:latin typeface="Calibri" panose="020F0502020204030204" pitchFamily="34" charset="0"/>
              </a:rPr>
              <a:t>La façon dont cette fonction quantifie un état va dépendre du jeu en question</a:t>
            </a:r>
          </a:p>
          <a:p>
            <a:r>
              <a:rPr lang="fr-CH" dirty="0">
                <a:latin typeface="Calibri" panose="020F0502020204030204" pitchFamily="34" charset="0"/>
              </a:rPr>
              <a:t>De plus, si cette fonction quantifie mal un état, il sera plus compliqué de gagner</a:t>
            </a:r>
          </a:p>
        </p:txBody>
      </p:sp>
    </p:spTree>
    <p:extLst>
      <p:ext uri="{BB962C8B-B14F-4D97-AF65-F5344CB8AC3E}">
        <p14:creationId xmlns:p14="http://schemas.microsoft.com/office/powerpoint/2010/main" val="16900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chemeClr val="accent1"/>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C6CCBFE1-DEDF-4BEA-B803-A1802836C740}"/>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C6CCBFE1-DEDF-4BEA-B803-A1802836C740}"/>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L’algorithme MINIMAX va utiliser une fonction d’évaluation comme celle qu’on vient de décrire </a:t>
            </a:r>
          </a:p>
          <a:p>
            <a:pPr lvl="1">
              <a:buFont typeface="Wingdings" panose="05000000000000000000" pitchFamily="2" charset="2"/>
              <a:buChar char="Ø"/>
            </a:pPr>
            <a:r>
              <a:rPr lang="fr-CH" dirty="0">
                <a:latin typeface="Calibri" panose="020F0502020204030204" pitchFamily="34" charset="0"/>
              </a:rPr>
              <a:t>Le joueur A cherche à </a:t>
            </a:r>
            <a:r>
              <a:rPr lang="fr-CH" dirty="0">
                <a:solidFill>
                  <a:schemeClr val="accent1"/>
                </a:solidFill>
                <a:latin typeface="Calibri" panose="020F0502020204030204" pitchFamily="34" charset="0"/>
              </a:rPr>
              <a:t>MAX</a:t>
            </a:r>
            <a:r>
              <a:rPr lang="fr-CH" dirty="0">
                <a:latin typeface="Calibri" panose="020F0502020204030204" pitchFamily="34" charset="0"/>
              </a:rPr>
              <a:t>imiser f</a:t>
            </a:r>
          </a:p>
          <a:p>
            <a:pPr lvl="1">
              <a:buFont typeface="Wingdings" panose="05000000000000000000" pitchFamily="2" charset="2"/>
              <a:buChar char="Ø"/>
            </a:pPr>
            <a:r>
              <a:rPr lang="fr-CH" dirty="0">
                <a:latin typeface="Calibri" panose="020F0502020204030204" pitchFamily="34" charset="0"/>
              </a:rPr>
              <a:t>Le joueur B cherche à </a:t>
            </a:r>
            <a:r>
              <a:rPr lang="fr-CH" dirty="0">
                <a:solidFill>
                  <a:schemeClr val="accent1"/>
                </a:solidFill>
                <a:latin typeface="Calibri" panose="020F0502020204030204" pitchFamily="34" charset="0"/>
              </a:rPr>
              <a:t>MIN</a:t>
            </a:r>
            <a:r>
              <a:rPr lang="fr-CH" dirty="0">
                <a:latin typeface="Calibri" panose="020F0502020204030204" pitchFamily="34" charset="0"/>
              </a:rPr>
              <a:t>imiser f</a:t>
            </a:r>
          </a:p>
          <a:p>
            <a:endParaRPr lang="fr-CH" dirty="0">
              <a:latin typeface="Calibri" panose="020F0502020204030204" pitchFamily="34" charset="0"/>
            </a:endParaRPr>
          </a:p>
          <a:p>
            <a:r>
              <a:rPr lang="fr-CH" dirty="0">
                <a:latin typeface="Calibri" panose="020F0502020204030204" pitchFamily="34" charset="0"/>
              </a:rPr>
              <a:t>Ensuite on peut développer l’arbre avec la logique suivante:</a:t>
            </a:r>
          </a:p>
          <a:p>
            <a:pPr lvl="1"/>
            <a:r>
              <a:rPr lang="fr-CH" dirty="0">
                <a:latin typeface="Calibri" panose="020F0502020204030204" pitchFamily="34" charset="0"/>
              </a:rPr>
              <a:t>État courant = état initial</a:t>
            </a:r>
          </a:p>
          <a:p>
            <a:pPr marL="914400" lvl="1" indent="-457200">
              <a:buFont typeface="+mj-lt"/>
              <a:buAutoNum type="arabicPeriod"/>
            </a:pPr>
            <a:r>
              <a:rPr lang="fr-CH" dirty="0">
                <a:latin typeface="Calibri" panose="020F0502020204030204" pitchFamily="34" charset="0"/>
              </a:rPr>
              <a:t>On calcule toutes les actions possibles depuis l’état courant pour le jouer A</a:t>
            </a:r>
          </a:p>
          <a:p>
            <a:pPr marL="914400" lvl="1" indent="-457200">
              <a:buFont typeface="+mj-lt"/>
              <a:buAutoNum type="arabicPeriod"/>
            </a:pPr>
            <a:r>
              <a:rPr lang="fr-CH" dirty="0">
                <a:latin typeface="Calibri" panose="020F0502020204030204" pitchFamily="34" charset="0"/>
              </a:rPr>
              <a:t>Pour tout nouveau état trouvé, on met état courant = état trouvé, et on retourne dans (1), mais cette fois ci pour le joueur B</a:t>
            </a:r>
          </a:p>
          <a:p>
            <a:pPr marL="457200" lvl="1" indent="0">
              <a:buNone/>
            </a:pPr>
            <a:endParaRPr lang="fr-CH" dirty="0">
              <a:latin typeface="Calibri" panose="020F0502020204030204" pitchFamily="34" charset="0"/>
            </a:endParaRPr>
          </a:p>
          <a:p>
            <a:pPr lvl="1">
              <a:buFont typeface="Wingdings" panose="05000000000000000000" pitchFamily="2" charset="2"/>
              <a:buChar char="Ø"/>
            </a:pPr>
            <a:r>
              <a:rPr lang="fr-CH" dirty="0">
                <a:latin typeface="Calibri" panose="020F0502020204030204" pitchFamily="34" charset="0"/>
              </a:rPr>
              <a:t>Quand on aura crée tout l’arbre d’exploration, on calcule à l’aide de la fonction d’évaluation, dans laquelle des feuilles on est gagnant</a:t>
            </a:r>
          </a:p>
          <a:p>
            <a:pPr lvl="1">
              <a:buFont typeface="Wingdings" panose="05000000000000000000" pitchFamily="2" charset="2"/>
              <a:buChar char="Ø"/>
            </a:pPr>
            <a:r>
              <a:rPr lang="fr-CH" dirty="0">
                <a:latin typeface="Calibri" panose="020F0502020204030204" pitchFamily="34" charset="0"/>
              </a:rPr>
              <a:t>On a notre stratégie pour gagner</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05104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Pour réduire cette complexité on va faire des recherches avec des contraintes:</a:t>
            </a:r>
          </a:p>
          <a:p>
            <a:pPr lvl="1"/>
            <a:r>
              <a:rPr lang="fr-CH" dirty="0">
                <a:latin typeface="Calibri" panose="020F0502020204030204" pitchFamily="34" charset="0"/>
              </a:rPr>
              <a:t>Recherche avec horizon:</a:t>
            </a:r>
          </a:p>
          <a:p>
            <a:pPr lvl="2"/>
            <a:r>
              <a:rPr lang="fr-CH" dirty="0">
                <a:latin typeface="Calibri" panose="020F0502020204030204" pitchFamily="34" charset="0"/>
              </a:rPr>
              <a:t>On développe l’arbre avec un horizon de profondeur limité (M)</a:t>
            </a:r>
          </a:p>
          <a:p>
            <a:pPr lvl="2">
              <a:buFont typeface="Wingdings" panose="05000000000000000000" pitchFamily="2" charset="2"/>
              <a:buChar char="Ø"/>
            </a:pPr>
            <a:r>
              <a:rPr lang="fr-CH" dirty="0">
                <a:latin typeface="Calibri" panose="020F0502020204030204" pitchFamily="34" charset="0"/>
              </a:rPr>
              <a:t>Ce M sera définie pour satisfaire des contraintes de mémoire, ou temps de recherche</a:t>
            </a:r>
          </a:p>
          <a:p>
            <a:pPr lvl="2">
              <a:buFont typeface="Wingdings" panose="05000000000000000000" pitchFamily="2" charset="2"/>
              <a:buChar char="Ø"/>
            </a:pPr>
            <a:r>
              <a:rPr lang="fr-CH" dirty="0">
                <a:latin typeface="Calibri" panose="020F0502020204030204" pitchFamily="34" charset="0"/>
              </a:rPr>
              <a:t>Les feuilles finales ne seront pas des états finaux, mais des états intermédiaires</a:t>
            </a:r>
          </a:p>
          <a:p>
            <a:pPr lvl="2">
              <a:buFont typeface="Wingdings" panose="05000000000000000000" pitchFamily="2" charset="2"/>
              <a:buChar char="Ø"/>
            </a:pP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BA73EB60-9274-492F-B9E2-006F45549E6D}"/>
              </a:ext>
            </a:extLst>
          </p:cNvPr>
          <p:cNvPicPr>
            <a:picLocks noChangeAspect="1"/>
          </p:cNvPicPr>
          <p:nvPr/>
        </p:nvPicPr>
        <p:blipFill>
          <a:blip r:embed="rId3"/>
          <a:stretch>
            <a:fillRect/>
          </a:stretch>
        </p:blipFill>
        <p:spPr>
          <a:xfrm>
            <a:off x="2917469" y="3093712"/>
            <a:ext cx="6174181" cy="3514835"/>
          </a:xfrm>
          <a:prstGeom prst="rect">
            <a:avLst/>
          </a:prstGeom>
        </p:spPr>
      </p:pic>
    </p:spTree>
    <p:extLst>
      <p:ext uri="{BB962C8B-B14F-4D97-AF65-F5344CB8AC3E}">
        <p14:creationId xmlns:p14="http://schemas.microsoft.com/office/powerpoint/2010/main" val="73150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7" name="Image 6">
            <a:extLst>
              <a:ext uri="{FF2B5EF4-FFF2-40B4-BE49-F238E27FC236}">
                <a16:creationId xmlns:a16="http://schemas.microsoft.com/office/drawing/2014/main" id="{A7B7A033-01F7-4938-B013-7D9903CFD886}"/>
              </a:ext>
            </a:extLst>
          </p:cNvPr>
          <p:cNvPicPr>
            <a:picLocks noChangeAspect="1"/>
          </p:cNvPicPr>
          <p:nvPr/>
        </p:nvPicPr>
        <p:blipFill>
          <a:blip r:embed="rId3"/>
          <a:stretch>
            <a:fillRect/>
          </a:stretch>
        </p:blipFill>
        <p:spPr>
          <a:xfrm>
            <a:off x="1036623" y="1703187"/>
            <a:ext cx="9935873" cy="4101732"/>
          </a:xfrm>
          <a:prstGeom prst="rect">
            <a:avLst/>
          </a:prstGeom>
        </p:spPr>
      </p:pic>
      <p:sp>
        <p:nvSpPr>
          <p:cNvPr id="9" name="ZoneTexte 8">
            <a:extLst>
              <a:ext uri="{FF2B5EF4-FFF2-40B4-BE49-F238E27FC236}">
                <a16:creationId xmlns:a16="http://schemas.microsoft.com/office/drawing/2014/main" id="{9EFF6120-6F3A-4B3D-90AF-CAEAF5C4CD28}"/>
              </a:ext>
            </a:extLst>
          </p:cNvPr>
          <p:cNvSpPr txBox="1"/>
          <p:nvPr/>
        </p:nvSpPr>
        <p:spPr>
          <a:xfrm>
            <a:off x="746759" y="655156"/>
            <a:ext cx="4772009" cy="923330"/>
          </a:xfrm>
          <a:prstGeom prst="rect">
            <a:avLst/>
          </a:prstGeom>
          <a:noFill/>
        </p:spPr>
        <p:txBody>
          <a:bodyPr wrap="square">
            <a:spAutoFit/>
          </a:bodyPr>
          <a:lstStyle/>
          <a:p>
            <a:r>
              <a:rPr lang="fr-CH" dirty="0">
                <a:latin typeface="Calibri" panose="020F0502020204030204" pitchFamily="34" charset="0"/>
              </a:rPr>
              <a:t>Complexité:</a:t>
            </a:r>
          </a:p>
          <a:p>
            <a:pPr marL="1200150" lvl="2" indent="-285750">
              <a:buFont typeface="Wingdings" panose="05000000000000000000" pitchFamily="2" charset="2"/>
              <a:buChar char="Ø"/>
            </a:pPr>
            <a:r>
              <a:rPr lang="fr-CH" dirty="0">
                <a:latin typeface="Calibri" panose="020F0502020204030204" pitchFamily="34" charset="0"/>
              </a:rPr>
              <a:t>Complexité en temps = O(b^M)</a:t>
            </a:r>
          </a:p>
          <a:p>
            <a:pPr marL="1200150" lvl="2" indent="-285750">
              <a:buFont typeface="Wingdings" panose="05000000000000000000" pitchFamily="2" charset="2"/>
              <a:buChar char="Ø"/>
            </a:pPr>
            <a:r>
              <a:rPr lang="fr-CH" dirty="0">
                <a:latin typeface="Calibri" panose="020F0502020204030204" pitchFamily="34" charset="0"/>
              </a:rPr>
              <a:t>Complexité en mémoire = O(b*M)  </a:t>
            </a:r>
            <a:endParaRPr lang="fr-CH" dirty="0"/>
          </a:p>
        </p:txBody>
      </p:sp>
    </p:spTree>
    <p:extLst>
      <p:ext uri="{BB962C8B-B14F-4D97-AF65-F5344CB8AC3E}">
        <p14:creationId xmlns:p14="http://schemas.microsoft.com/office/powerpoint/2010/main" val="145034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C4AD1CD4-E55F-4E03-B58F-AF975DED2530}"/>
              </a:ext>
            </a:extLst>
          </p:cNvPr>
          <p:cNvSpPr>
            <a:spLocks noGrp="1"/>
          </p:cNvSpPr>
          <p:nvPr>
            <p:ph idx="1"/>
          </p:nvPr>
        </p:nvSpPr>
        <p:spPr>
          <a:xfrm>
            <a:off x="838200" y="725347"/>
            <a:ext cx="10515600" cy="5688308"/>
          </a:xfrm>
        </p:spPr>
        <p:txBody>
          <a:bodyPr>
            <a:noAutofit/>
          </a:bodyPr>
          <a:lstStyle/>
          <a:p>
            <a:r>
              <a:rPr lang="fr-CH" dirty="0">
                <a:effectLst/>
                <a:latin typeface="Arial" panose="020B0604020202020204" pitchFamily="34" charset="0"/>
              </a:rPr>
              <a:t>Elagage </a:t>
            </a:r>
            <a:r>
              <a:rPr lang="fr-CH" dirty="0">
                <a:solidFill>
                  <a:schemeClr val="accent1"/>
                </a:solidFill>
                <a:effectLst/>
                <a:latin typeface="Arial" panose="020B0604020202020204" pitchFamily="34" charset="0"/>
              </a:rPr>
              <a:t>a b</a:t>
            </a:r>
          </a:p>
          <a:p>
            <a:r>
              <a:rPr lang="fr-CH" dirty="0">
                <a:latin typeface="Arial" panose="020B0604020202020204" pitchFamily="34" charset="0"/>
              </a:rPr>
              <a:t>But : réduire l’exploration en ne pas développant les branches correspondant aux coups sans intérêt</a:t>
            </a:r>
          </a:p>
          <a:p>
            <a:r>
              <a:rPr lang="fr-CH" dirty="0">
                <a:latin typeface="Arial" panose="020B0604020202020204" pitchFamily="34" charset="0"/>
              </a:rPr>
              <a:t>On affecte:</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aux nœuds </a:t>
            </a:r>
            <a:r>
              <a:rPr lang="fr-CH" dirty="0">
                <a:solidFill>
                  <a:schemeClr val="accent1"/>
                </a:solidFill>
                <a:latin typeface="Calibri" panose="020F0502020204030204" pitchFamily="34" charset="0"/>
              </a:rPr>
              <a:t>MAX</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aux nœuds </a:t>
            </a:r>
            <a:r>
              <a:rPr lang="fr-CH" dirty="0">
                <a:solidFill>
                  <a:schemeClr val="accent1"/>
                </a:solidFill>
                <a:latin typeface="Calibri" panose="020F0502020204030204" pitchFamily="34" charset="0"/>
              </a:rPr>
              <a:t>MIN</a:t>
            </a:r>
          </a:p>
          <a:p>
            <a:pPr marL="457200" lvl="1" indent="0">
              <a:buNone/>
            </a:pPr>
            <a:endParaRPr lang="fr-CH" dirty="0">
              <a:solidFill>
                <a:schemeClr val="accent1"/>
              </a:solidFill>
              <a:latin typeface="Calibri" panose="020F0502020204030204" pitchFamily="34" charset="0"/>
            </a:endParaRPr>
          </a:p>
          <a:p>
            <a:r>
              <a:rPr lang="fr-CH" dirty="0">
                <a:latin typeface="Calibri" panose="020F0502020204030204" pitchFamily="34" charset="0"/>
              </a:rPr>
              <a:t>Logique :</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 valeur du meilleur successeur jusqu’ici (commence à -inf)</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 valeur du plus faible successeur jusqu’ici (commence à +inf)</a:t>
            </a:r>
          </a:p>
          <a:p>
            <a:pPr lvl="1"/>
            <a:endParaRPr lang="fr-CH" dirty="0">
              <a:latin typeface="Calibri" panose="020F0502020204030204" pitchFamily="34" charset="0"/>
            </a:endParaRPr>
          </a:p>
        </p:txBody>
      </p:sp>
    </p:spTree>
    <p:extLst>
      <p:ext uri="{BB962C8B-B14F-4D97-AF65-F5344CB8AC3E}">
        <p14:creationId xmlns:p14="http://schemas.microsoft.com/office/powerpoint/2010/main" val="416777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8" name="Image 7">
            <a:extLst>
              <a:ext uri="{FF2B5EF4-FFF2-40B4-BE49-F238E27FC236}">
                <a16:creationId xmlns:a16="http://schemas.microsoft.com/office/drawing/2014/main" id="{2857FA71-033C-4FA3-9D07-08FBEE7ED849}"/>
              </a:ext>
            </a:extLst>
          </p:cNvPr>
          <p:cNvPicPr>
            <a:picLocks noChangeAspect="1"/>
          </p:cNvPicPr>
          <p:nvPr/>
        </p:nvPicPr>
        <p:blipFill>
          <a:blip r:embed="rId3"/>
          <a:stretch>
            <a:fillRect/>
          </a:stretch>
        </p:blipFill>
        <p:spPr>
          <a:xfrm>
            <a:off x="292459" y="998455"/>
            <a:ext cx="9540510" cy="3290063"/>
          </a:xfrm>
          <a:prstGeom prst="rect">
            <a:avLst/>
          </a:prstGeom>
        </p:spPr>
      </p:pic>
      <p:pic>
        <p:nvPicPr>
          <p:cNvPr id="10" name="Image 9">
            <a:extLst>
              <a:ext uri="{FF2B5EF4-FFF2-40B4-BE49-F238E27FC236}">
                <a16:creationId xmlns:a16="http://schemas.microsoft.com/office/drawing/2014/main" id="{26034422-6EAD-4BE5-81CB-4AB93682EE2C}"/>
              </a:ext>
            </a:extLst>
          </p:cNvPr>
          <p:cNvPicPr>
            <a:picLocks noChangeAspect="1"/>
          </p:cNvPicPr>
          <p:nvPr/>
        </p:nvPicPr>
        <p:blipFill>
          <a:blip r:embed="rId4"/>
          <a:stretch>
            <a:fillRect/>
          </a:stretch>
        </p:blipFill>
        <p:spPr>
          <a:xfrm>
            <a:off x="1523831" y="4756518"/>
            <a:ext cx="3215097" cy="1537655"/>
          </a:xfrm>
          <a:prstGeom prst="rect">
            <a:avLst/>
          </a:prstGeom>
        </p:spPr>
      </p:pic>
    </p:spTree>
    <p:extLst>
      <p:ext uri="{BB962C8B-B14F-4D97-AF65-F5344CB8AC3E}">
        <p14:creationId xmlns:p14="http://schemas.microsoft.com/office/powerpoint/2010/main" val="382808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a:t>
            </a:r>
            <a:r>
              <a:rPr lang="fr-FR" sz="1400" dirty="0">
                <a:solidFill>
                  <a:srgbClr val="FF0000"/>
                </a:solidFill>
                <a:effectLst/>
                <a:latin typeface="Arial" panose="020B0604020202020204" pitchFamily="34" charset="0"/>
              </a:rPr>
              <a:t>Développez un exemple.</a:t>
            </a:r>
            <a:endParaRPr lang="en-GB" sz="1400" dirty="0">
              <a:solidFill>
                <a:srgbClr val="FF0000"/>
              </a:solidFill>
            </a:endParaRPr>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238995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Tree>
    <p:extLst>
      <p:ext uri="{BB962C8B-B14F-4D97-AF65-F5344CB8AC3E}">
        <p14:creationId xmlns:p14="http://schemas.microsoft.com/office/powerpoint/2010/main" val="46048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Tree>
    <p:extLst>
      <p:ext uri="{BB962C8B-B14F-4D97-AF65-F5344CB8AC3E}">
        <p14:creationId xmlns:p14="http://schemas.microsoft.com/office/powerpoint/2010/main" val="238930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8772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3984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quels problèmes s’applique cette technique?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r>
                  <a:rPr lang="fr-CH" dirty="0"/>
                  <a:t>Il y a deux types de problèmes auxquels on peut appliquer cette technique: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p>
              <a:p>
                <a:pPr lvl="1"/>
                <a:endParaRPr lang="fr-CH" dirty="0">
                  <a:solidFill>
                    <a:schemeClr val="tx1"/>
                  </a:solidFill>
                </a:endParaRPr>
              </a:p>
              <a:p>
                <a:r>
                  <a:rPr lang="fr-CH" dirty="0"/>
                  <a:t>Dans le jeu du taquin, on sait très bien à quoi ressemble l’état final, le problème est de trouver un chemin depuis notre état initial jusqu’à l’état final (de préférence optimale)</a:t>
                </a:r>
              </a:p>
              <a:p>
                <a:r>
                  <a:rPr lang="fr-CH" dirty="0">
                    <a:solidFill>
                      <a:schemeClr val="tx1"/>
                    </a:solidFill>
                  </a:rPr>
                  <a:t>Dans le jeu </a:t>
                </a:r>
                <a:r>
                  <a:rPr lang="fr-CH" dirty="0"/>
                  <a:t>des reines sur l’échiquier, on ne connait pas la solution, et on ne sait pas si elle existe, le but est juste de trouver un état final, le chemin en soit ce n’est pas le plus important</a:t>
                </a:r>
                <a:endParaRPr lang="fr-CH" dirty="0">
                  <a:solidFill>
                    <a:schemeClr val="tx1"/>
                  </a:solidFill>
                </a:endParaRPr>
              </a:p>
              <a:p>
                <a:pPr lvl="1"/>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13" name="Espace réservé du contenu 6">
                <a:extLst>
                  <a:ext uri="{FF2B5EF4-FFF2-40B4-BE49-F238E27FC236}">
                    <a16:creationId xmlns:a16="http://schemas.microsoft.com/office/drawing/2014/main" id="{E551D627-28A0-4EAD-AC54-7FB64D0ADE6D}"/>
                  </a:ext>
                </a:extLst>
              </p:cNvPr>
              <p:cNvSpPr>
                <a:spLocks noGrp="1" noRot="1" noChangeAspect="1" noMove="1" noResize="1" noEditPoints="1" noAdjustHandles="1" noChangeArrowheads="1" noChangeShapeType="1" noTextEdit="1"/>
              </p:cNvSpPr>
              <p:nvPr>
                <p:ph idx="1"/>
              </p:nvPr>
            </p:nvSpPr>
            <p:spPr>
              <a:xfrm>
                <a:off x="838200" y="1008571"/>
                <a:ext cx="10515600" cy="5003812"/>
              </a:xfrm>
              <a:blipFill>
                <a:blip r:embed="rId3"/>
                <a:stretch>
                  <a:fillRect l="-1043" t="-1949" r="-986"/>
                </a:stretch>
              </a:blipFill>
            </p:spPr>
            <p:txBody>
              <a:bodyPr/>
              <a:lstStyle/>
              <a:p>
                <a:r>
                  <a:rPr lang="fr-CH">
                    <a:noFill/>
                  </a:rPr>
                  <a:t> </a:t>
                </a:r>
              </a:p>
            </p:txBody>
          </p:sp>
        </mc:Fallback>
      </mc:AlternateContent>
    </p:spTree>
    <p:extLst>
      <p:ext uri="{BB962C8B-B14F-4D97-AF65-F5344CB8AC3E}">
        <p14:creationId xmlns:p14="http://schemas.microsoft.com/office/powerpoint/2010/main" val="421995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Tree>
    <p:extLst>
      <p:ext uri="{BB962C8B-B14F-4D97-AF65-F5344CB8AC3E}">
        <p14:creationId xmlns:p14="http://schemas.microsoft.com/office/powerpoint/2010/main" val="171995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46760" y="1302819"/>
            <a:ext cx="10607040" cy="4906908"/>
          </a:xfrm>
        </p:spPr>
        <p:txBody>
          <a:bodyPr>
            <a:normAutofit/>
          </a:bodyPr>
          <a:lstStyle/>
          <a:p>
            <a:r>
              <a:rPr lang="fr-CH" dirty="0"/>
              <a:t>Le but ici est de s’habiller:</a:t>
            </a:r>
          </a:p>
          <a:p>
            <a:r>
              <a:rPr lang="fr-CH" dirty="0"/>
              <a:t>On a quelques contraintes:</a:t>
            </a:r>
          </a:p>
          <a:p>
            <a:pPr marL="914400" lvl="1" indent="-457200">
              <a:buFont typeface="+mj-lt"/>
              <a:buAutoNum type="arabicPeriod"/>
            </a:pPr>
            <a:r>
              <a:rPr lang="fr-CH" dirty="0"/>
              <a:t>Pour mettre les pantalons il faut avoir mit le slip avant</a:t>
            </a:r>
          </a:p>
          <a:p>
            <a:pPr marL="914400" lvl="1" indent="-457200">
              <a:buFont typeface="+mj-lt"/>
              <a:buAutoNum type="arabicPeriod"/>
            </a:pPr>
            <a:r>
              <a:rPr lang="fr-CH" dirty="0"/>
              <a:t>Pour mettre les chaussures il faut avoir mit les chaussettes, le slip, et le pantalon avant</a:t>
            </a:r>
          </a:p>
          <a:p>
            <a:r>
              <a:rPr lang="fr-CH" dirty="0"/>
              <a:t>On définit les actions:</a:t>
            </a:r>
          </a:p>
          <a:p>
            <a:pPr lvl="1"/>
            <a:r>
              <a:rPr lang="fr-CH" dirty="0"/>
              <a:t>mettre(élément) -&gt; on met élément</a:t>
            </a:r>
          </a:p>
          <a:p>
            <a:r>
              <a:rPr lang="fr-CH" dirty="0"/>
              <a:t>On a une fonction supplémentaire:</a:t>
            </a:r>
          </a:p>
          <a:p>
            <a:pPr lvl="1"/>
            <a:r>
              <a:rPr lang="fr-CH" dirty="0"/>
              <a:t> etat(élément) -&gt; indique si on a déjà mit élément</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143037" y="1291793"/>
            <a:ext cx="5125757" cy="698060"/>
          </a:xfrm>
          <a:prstGeom prst="rect">
            <a:avLst/>
          </a:prstGeom>
        </p:spPr>
      </p:pic>
    </p:spTree>
    <p:extLst>
      <p:ext uri="{BB962C8B-B14F-4D97-AF65-F5344CB8AC3E}">
        <p14:creationId xmlns:p14="http://schemas.microsoft.com/office/powerpoint/2010/main" val="411752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92480" y="873941"/>
            <a:ext cx="10607040" cy="4906908"/>
          </a:xfrm>
        </p:spPr>
        <p:txBody>
          <a:bodyPr>
            <a:normAutofit/>
          </a:bodyPr>
          <a:lstStyle/>
          <a:p>
            <a:r>
              <a:rPr lang="fr-CH" dirty="0"/>
              <a:t>Le but ici est de s’habiller:</a:t>
            </a:r>
          </a:p>
          <a:p>
            <a:r>
              <a:rPr lang="fr-CH" dirty="0"/>
              <a:t>Etat initial et final:</a:t>
            </a:r>
          </a:p>
          <a:p>
            <a:endParaRPr lang="fr-CH" dirty="0"/>
          </a:p>
          <a:p>
            <a:endParaRPr lang="fr-CH" dirty="0"/>
          </a:p>
          <a:p>
            <a:r>
              <a:rPr lang="fr-CH" dirty="0"/>
              <a:t>Transitions intéressantes:</a:t>
            </a:r>
          </a:p>
          <a:p>
            <a:endParaRPr lang="fr-CH" dirty="0"/>
          </a:p>
          <a:p>
            <a:endParaRPr lang="fr-CH" dirty="0"/>
          </a:p>
          <a:p>
            <a:r>
              <a:rPr lang="fr-CH" dirty="0"/>
              <a:t>Solution possible:</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207773" y="808825"/>
            <a:ext cx="5125757" cy="698060"/>
          </a:xfrm>
          <a:prstGeom prst="rect">
            <a:avLst/>
          </a:prstGeom>
        </p:spPr>
      </p:pic>
      <p:pic>
        <p:nvPicPr>
          <p:cNvPr id="9" name="Image 8">
            <a:extLst>
              <a:ext uri="{FF2B5EF4-FFF2-40B4-BE49-F238E27FC236}">
                <a16:creationId xmlns:a16="http://schemas.microsoft.com/office/drawing/2014/main" id="{F5C7A844-5F8B-4F1E-A3E4-157B8124B51A}"/>
              </a:ext>
            </a:extLst>
          </p:cNvPr>
          <p:cNvPicPr>
            <a:picLocks noChangeAspect="1"/>
          </p:cNvPicPr>
          <p:nvPr/>
        </p:nvPicPr>
        <p:blipFill>
          <a:blip r:embed="rId4"/>
          <a:stretch>
            <a:fillRect/>
          </a:stretch>
        </p:blipFill>
        <p:spPr>
          <a:xfrm>
            <a:off x="1596428" y="3429000"/>
            <a:ext cx="3250701" cy="1052273"/>
          </a:xfrm>
          <a:prstGeom prst="rect">
            <a:avLst/>
          </a:prstGeom>
        </p:spPr>
      </p:pic>
      <p:pic>
        <p:nvPicPr>
          <p:cNvPr id="11" name="Image 10">
            <a:extLst>
              <a:ext uri="{FF2B5EF4-FFF2-40B4-BE49-F238E27FC236}">
                <a16:creationId xmlns:a16="http://schemas.microsoft.com/office/drawing/2014/main" id="{C4070632-9F6A-48B8-A051-38B70A0FDEB5}"/>
              </a:ext>
            </a:extLst>
          </p:cNvPr>
          <p:cNvPicPr>
            <a:picLocks noChangeAspect="1"/>
          </p:cNvPicPr>
          <p:nvPr/>
        </p:nvPicPr>
        <p:blipFill>
          <a:blip r:embed="rId5"/>
          <a:stretch>
            <a:fillRect/>
          </a:stretch>
        </p:blipFill>
        <p:spPr>
          <a:xfrm>
            <a:off x="5651077" y="3447487"/>
            <a:ext cx="4322039" cy="1189249"/>
          </a:xfrm>
          <a:prstGeom prst="rect">
            <a:avLst/>
          </a:prstGeom>
        </p:spPr>
      </p:pic>
      <p:pic>
        <p:nvPicPr>
          <p:cNvPr id="7" name="Image 6">
            <a:extLst>
              <a:ext uri="{FF2B5EF4-FFF2-40B4-BE49-F238E27FC236}">
                <a16:creationId xmlns:a16="http://schemas.microsoft.com/office/drawing/2014/main" id="{614852DA-3B3C-46E9-80FB-F29856D865BB}"/>
              </a:ext>
            </a:extLst>
          </p:cNvPr>
          <p:cNvPicPr>
            <a:picLocks noChangeAspect="1"/>
          </p:cNvPicPr>
          <p:nvPr/>
        </p:nvPicPr>
        <p:blipFill>
          <a:blip r:embed="rId6"/>
          <a:stretch>
            <a:fillRect/>
          </a:stretch>
        </p:blipFill>
        <p:spPr>
          <a:xfrm>
            <a:off x="1596428" y="1836426"/>
            <a:ext cx="3129300" cy="821660"/>
          </a:xfrm>
          <a:prstGeom prst="rect">
            <a:avLst/>
          </a:prstGeom>
        </p:spPr>
      </p:pic>
      <p:pic>
        <p:nvPicPr>
          <p:cNvPr id="10" name="Image 9">
            <a:extLst>
              <a:ext uri="{FF2B5EF4-FFF2-40B4-BE49-F238E27FC236}">
                <a16:creationId xmlns:a16="http://schemas.microsoft.com/office/drawing/2014/main" id="{98FBD05F-4151-461A-8FFA-C7F85BA2F3C4}"/>
              </a:ext>
            </a:extLst>
          </p:cNvPr>
          <p:cNvPicPr>
            <a:picLocks noChangeAspect="1"/>
          </p:cNvPicPr>
          <p:nvPr/>
        </p:nvPicPr>
        <p:blipFill>
          <a:blip r:embed="rId7"/>
          <a:stretch>
            <a:fillRect/>
          </a:stretch>
        </p:blipFill>
        <p:spPr>
          <a:xfrm>
            <a:off x="5529676" y="1850371"/>
            <a:ext cx="3574566" cy="960833"/>
          </a:xfrm>
          <a:prstGeom prst="rect">
            <a:avLst/>
          </a:prstGeom>
        </p:spPr>
      </p:pic>
      <p:pic>
        <p:nvPicPr>
          <p:cNvPr id="13" name="Image 12">
            <a:extLst>
              <a:ext uri="{FF2B5EF4-FFF2-40B4-BE49-F238E27FC236}">
                <a16:creationId xmlns:a16="http://schemas.microsoft.com/office/drawing/2014/main" id="{2D9D6CA6-C2E0-41AC-925A-A0D96455DE07}"/>
              </a:ext>
            </a:extLst>
          </p:cNvPr>
          <p:cNvPicPr>
            <a:picLocks noChangeAspect="1"/>
          </p:cNvPicPr>
          <p:nvPr/>
        </p:nvPicPr>
        <p:blipFill>
          <a:blip r:embed="rId8"/>
          <a:stretch>
            <a:fillRect/>
          </a:stretch>
        </p:blipFill>
        <p:spPr>
          <a:xfrm>
            <a:off x="2043901" y="4968831"/>
            <a:ext cx="2803228" cy="1624036"/>
          </a:xfrm>
          <a:prstGeom prst="rect">
            <a:avLst/>
          </a:prstGeom>
        </p:spPr>
      </p:pic>
    </p:spTree>
    <p:extLst>
      <p:ext uri="{BB962C8B-B14F-4D97-AF65-F5344CB8AC3E}">
        <p14:creationId xmlns:p14="http://schemas.microsoft.com/office/powerpoint/2010/main" val="338123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Tree>
    <p:extLst>
      <p:ext uri="{BB962C8B-B14F-4D97-AF65-F5344CB8AC3E}">
        <p14:creationId xmlns:p14="http://schemas.microsoft.com/office/powerpoint/2010/main" val="377740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a:latin typeface="Cambria Math" panose="02040503050406030204" pitchFamily="18" charset="0"/>
                          </a:rPr>
                        </m:ctrlPr>
                      </m:sSupPr>
                      <m:e>
                        <m:r>
                          <m:rPr>
                            <m:sty m:val="p"/>
                          </m:rPr>
                          <a:rPr lang="x-IV_mathan">
                            <a:latin typeface="Cambria Math" panose="02040503050406030204" pitchFamily="18" charset="0"/>
                          </a:rPr>
                          <m:t>Γ</m:t>
                        </m:r>
                      </m:e>
                      <m:sup>
                        <m:r>
                          <a:rPr lang="x-IV_mathan">
                            <a:latin typeface="Cambria Math" panose="02040503050406030204" pitchFamily="18" charset="0"/>
                          </a:rPr>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Tree>
    <p:extLst>
      <p:ext uri="{BB962C8B-B14F-4D97-AF65-F5344CB8AC3E}">
        <p14:creationId xmlns:p14="http://schemas.microsoft.com/office/powerpoint/2010/main" val="92959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Tree>
    <p:extLst>
      <p:ext uri="{BB962C8B-B14F-4D97-AF65-F5344CB8AC3E}">
        <p14:creationId xmlns:p14="http://schemas.microsoft.com/office/powerpoint/2010/main" val="42828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pic>
        <p:nvPicPr>
          <p:cNvPr id="8" name="Image 7">
            <a:extLst>
              <a:ext uri="{FF2B5EF4-FFF2-40B4-BE49-F238E27FC236}">
                <a16:creationId xmlns:a16="http://schemas.microsoft.com/office/drawing/2014/main" id="{C1650076-11F7-4EE2-8C42-0810788E27B5}"/>
              </a:ext>
            </a:extLst>
          </p:cNvPr>
          <p:cNvPicPr>
            <a:picLocks noChangeAspect="1"/>
          </p:cNvPicPr>
          <p:nvPr/>
        </p:nvPicPr>
        <p:blipFill>
          <a:blip r:embed="rId3"/>
          <a:stretch>
            <a:fillRect/>
          </a:stretch>
        </p:blipFill>
        <p:spPr>
          <a:xfrm>
            <a:off x="1514475" y="790575"/>
            <a:ext cx="9163050" cy="5276850"/>
          </a:xfrm>
          <a:prstGeom prst="rect">
            <a:avLst/>
          </a:prstGeom>
        </p:spPr>
      </p:pic>
    </p:spTree>
    <p:extLst>
      <p:ext uri="{BB962C8B-B14F-4D97-AF65-F5344CB8AC3E}">
        <p14:creationId xmlns:p14="http://schemas.microsoft.com/office/powerpoint/2010/main" val="177478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Tree>
    <p:extLst>
      <p:ext uri="{BB962C8B-B14F-4D97-AF65-F5344CB8AC3E}">
        <p14:creationId xmlns:p14="http://schemas.microsoft.com/office/powerpoint/2010/main" val="67444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a:latin typeface="Cambria Math" panose="02040503050406030204" pitchFamily="18" charset="0"/>
                              </a:rPr>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xmlns="">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Tree>
    <p:extLst>
      <p:ext uri="{BB962C8B-B14F-4D97-AF65-F5344CB8AC3E}">
        <p14:creationId xmlns:p14="http://schemas.microsoft.com/office/powerpoint/2010/main" val="98954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 Comment les utilise-t-on pour faire de l’inférence?</a:t>
            </a:r>
            <a:endParaRPr lang="en-GB" sz="1400"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945626FD-C747-44B2-A1B4-6EAE440843E2}"/>
              </a:ext>
            </a:extLst>
          </p:cNvPr>
          <p:cNvSpPr>
            <a:spLocks noGrp="1"/>
          </p:cNvSpPr>
          <p:nvPr>
            <p:ph idx="1"/>
          </p:nvPr>
        </p:nvSpPr>
        <p:spPr>
          <a:xfrm>
            <a:off x="792480" y="1783080"/>
            <a:ext cx="10607040" cy="4213117"/>
          </a:xfrm>
        </p:spPr>
        <p:txBody>
          <a:bodyPr>
            <a:normAutofit/>
          </a:bodyPr>
          <a:lstStyle/>
          <a:p>
            <a:r>
              <a:rPr lang="fr-CH" dirty="0">
                <a:solidFill>
                  <a:schemeClr val="tx1"/>
                </a:solidFill>
              </a:rPr>
              <a:t>Un réseau bayésien est un PGM ayant une structure de graphe dirigé acyclique</a:t>
            </a:r>
          </a:p>
          <a:p>
            <a:r>
              <a:rPr lang="fr-CH" dirty="0">
                <a:solidFill>
                  <a:schemeClr val="tx1"/>
                </a:solidFill>
              </a:rPr>
              <a:t>On représente une connaissance à l’aide du réseau bayésien et on peut ensuite l’interroger</a:t>
            </a:r>
          </a:p>
          <a:p>
            <a:pPr lvl="1"/>
            <a:r>
              <a:rPr lang="fr-CH" dirty="0"/>
              <a:t>Dans un réseau bayésien on considère la probabilité jointe de toutes les variables</a:t>
            </a:r>
          </a:p>
          <a:p>
            <a:pPr lvl="1"/>
            <a:r>
              <a:rPr lang="fr-CH" dirty="0"/>
              <a:t>On développe selon le réseau – factorisation </a:t>
            </a:r>
          </a:p>
          <a:p>
            <a:pPr lvl="1"/>
            <a:r>
              <a:rPr lang="fr-CH" dirty="0"/>
              <a:t>On utilise la règle de la somme pour éliminer les variables qui ne nous intéressent pas</a:t>
            </a:r>
          </a:p>
          <a:p>
            <a:pPr lvl="1"/>
            <a:endParaRPr lang="fr-CH" dirty="0"/>
          </a:p>
        </p:txBody>
      </p:sp>
    </p:spTree>
    <p:extLst>
      <p:ext uri="{BB962C8B-B14F-4D97-AF65-F5344CB8AC3E}">
        <p14:creationId xmlns:p14="http://schemas.microsoft.com/office/powerpoint/2010/main" val="34494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modélise-t-on le problème?</a:t>
            </a:r>
            <a:endParaRPr lang="en-GB" dirty="0">
              <a:solidFill>
                <a:schemeClr val="accent1"/>
              </a:solidFill>
            </a:endParaRPr>
          </a:p>
        </p:txBody>
      </p:sp>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pPr lvl="1"/>
            <a:endParaRPr lang="fr-CH" dirty="0">
              <a:solidFill>
                <a:schemeClr val="tx1"/>
              </a:solidFill>
            </a:endParaRPr>
          </a:p>
          <a:p>
            <a:pPr lvl="1"/>
            <a:endParaRPr lang="fr-CH" dirty="0">
              <a:solidFill>
                <a:srgbClr val="FF0000"/>
              </a:solidFill>
            </a:endParaRPr>
          </a:p>
          <a:p>
            <a:pPr lvl="1"/>
            <a:endParaRPr lang="fr-CH" dirty="0"/>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90600" y="1160971"/>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Un état s est un ensemble de valeurs des paramètres d’un système</a:t>
                </a:r>
              </a:p>
              <a:p>
                <a:pPr lvl="1"/>
                <a:r>
                  <a:rPr lang="fr-CH" dirty="0"/>
                  <a:t>On parle de vecteur d’état</a:t>
                </a:r>
              </a:p>
              <a:p>
                <a:r>
                  <a:rPr lang="fr-CH" dirty="0"/>
                  <a:t>L’espace d’états rassemble tous les états du système, les états sont liés entre eux par des actions/transitions, qui permettent de passer d’un état à un autre </a:t>
                </a:r>
              </a:p>
              <a:p>
                <a:endParaRPr lang="fr-CH" dirty="0"/>
              </a:p>
              <a:p>
                <a:endParaRPr lang="fr-CH" dirty="0"/>
              </a:p>
              <a:p>
                <a:endParaRPr lang="fr-CH" dirty="0"/>
              </a:p>
              <a:p>
                <a:r>
                  <a:rPr lang="fr-CH" dirty="0"/>
                  <a:t>On voit ici un exemple pour le jeu du taquin, où on connait part de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et on connait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r>
                  <a:rPr lang="fr-CH" dirty="0"/>
                  <a:t>, </a:t>
                </a:r>
              </a:p>
              <a:p>
                <a:r>
                  <a:rPr lang="fr-CH" dirty="0"/>
                  <a:t>On voit aussi l’action t: faire descendre la pièce 3 </a:t>
                </a:r>
              </a:p>
              <a:p>
                <a:pPr lvl="1"/>
                <a:endParaRPr lang="fr-CH" dirty="0"/>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90600" y="1160971"/>
                <a:ext cx="10515600" cy="5393578"/>
              </a:xfrm>
              <a:prstGeom prst="rect">
                <a:avLst/>
              </a:prstGeom>
              <a:blipFill>
                <a:blip r:embed="rId3"/>
                <a:stretch>
                  <a:fillRect l="-1043" t="-1808"/>
                </a:stretch>
              </a:blipFill>
            </p:spPr>
            <p:txBody>
              <a:bodyPr/>
              <a:lstStyle/>
              <a:p>
                <a:r>
                  <a:rPr lang="fr-CH">
                    <a:noFill/>
                  </a:rPr>
                  <a:t> </a:t>
                </a:r>
              </a:p>
            </p:txBody>
          </p:sp>
        </mc:Fallback>
      </mc:AlternateContent>
      <p:pic>
        <p:nvPicPr>
          <p:cNvPr id="6" name="Image 5">
            <a:extLst>
              <a:ext uri="{FF2B5EF4-FFF2-40B4-BE49-F238E27FC236}">
                <a16:creationId xmlns:a16="http://schemas.microsoft.com/office/drawing/2014/main" id="{A011ABD9-4D25-45AC-A880-9AF642996F69}"/>
              </a:ext>
            </a:extLst>
          </p:cNvPr>
          <p:cNvPicPr>
            <a:picLocks noChangeAspect="1"/>
          </p:cNvPicPr>
          <p:nvPr/>
        </p:nvPicPr>
        <p:blipFill>
          <a:blip r:embed="rId4"/>
          <a:stretch>
            <a:fillRect/>
          </a:stretch>
        </p:blipFill>
        <p:spPr>
          <a:xfrm>
            <a:off x="3870205" y="3429000"/>
            <a:ext cx="4451589" cy="1383687"/>
          </a:xfrm>
          <a:prstGeom prst="rect">
            <a:avLst/>
          </a:prstGeom>
        </p:spPr>
      </p:pic>
    </p:spTree>
    <p:extLst>
      <p:ext uri="{BB962C8B-B14F-4D97-AF65-F5344CB8AC3E}">
        <p14:creationId xmlns:p14="http://schemas.microsoft.com/office/powerpoint/2010/main" val="10629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modéliser un phénomène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Connaissance:</a:t>
            </a:r>
          </a:p>
          <a:p>
            <a:pPr marL="914400" lvl="1" indent="-457200">
              <a:buFont typeface="+mj-lt"/>
              <a:buAutoNum type="arabicPeriod"/>
            </a:pPr>
            <a:r>
              <a:rPr lang="fr-CH" dirty="0"/>
              <a:t>A affecte C</a:t>
            </a:r>
          </a:p>
          <a:p>
            <a:pPr marL="914400" lvl="1" indent="-457200">
              <a:buFont typeface="+mj-lt"/>
              <a:buAutoNum type="arabicPeriod"/>
            </a:pPr>
            <a:r>
              <a:rPr lang="fr-CH" dirty="0"/>
              <a:t>B affecte C </a:t>
            </a:r>
          </a:p>
          <a:p>
            <a:pPr marL="914400" lvl="1" indent="-457200">
              <a:buFont typeface="+mj-lt"/>
              <a:buAutoNum type="arabicPeriod"/>
            </a:pPr>
            <a:r>
              <a:rPr lang="fr-CH" dirty="0"/>
              <a:t>C affecte D </a:t>
            </a:r>
          </a:p>
          <a:p>
            <a:endParaRPr lang="fr-CH" dirty="0"/>
          </a:p>
          <a:p>
            <a:r>
              <a:rPr lang="fr-CH" dirty="0"/>
              <a:t>On calcule la probabilité jointe:</a:t>
            </a:r>
          </a:p>
          <a:p>
            <a:pPr marL="457200" lvl="1" indent="0">
              <a:buNone/>
            </a:pPr>
            <a:r>
              <a:rPr lang="fr-CH" dirty="0"/>
              <a:t>			P(A,B,C,D) = P(A)P(B)P(C|A,B)P(D|C)</a:t>
            </a:r>
          </a:p>
          <a:p>
            <a:r>
              <a:rPr lang="fr-CH" dirty="0"/>
              <a:t>Inférence possible:</a:t>
            </a:r>
          </a:p>
          <a:p>
            <a:pPr lvl="1"/>
            <a:r>
              <a:rPr lang="fr-CH" dirty="0"/>
              <a:t>Quelle est la probabilité de D si A ?</a:t>
            </a:r>
          </a:p>
          <a:p>
            <a:pPr marL="457200" lvl="1" indent="0">
              <a:buNone/>
            </a:pPr>
            <a:endParaRPr lang="fr-CH" dirty="0"/>
          </a:p>
          <a:p>
            <a:pPr lvl="3"/>
            <a:r>
              <a:rPr lang="fr-CH" dirty="0"/>
              <a:t>P(D=d | A=a) = P(d | a)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5203374"/>
            <a:ext cx="3514641" cy="589412"/>
          </a:xfrm>
          <a:prstGeom prst="rect">
            <a:avLst/>
          </a:prstGeom>
        </p:spPr>
      </p:pic>
    </p:spTree>
    <p:extLst>
      <p:ext uri="{BB962C8B-B14F-4D97-AF65-F5344CB8AC3E}">
        <p14:creationId xmlns:p14="http://schemas.microsoft.com/office/powerpoint/2010/main" val="223645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lvl="3"/>
            <a:r>
              <a:rPr lang="fr-CH" dirty="0"/>
              <a:t>P(D=d | A=a) = P(d | a) =</a:t>
            </a:r>
          </a:p>
          <a:p>
            <a:pPr marL="0" indent="0">
              <a:buNone/>
            </a:pPr>
            <a:endParaRPr lang="fr-CH" dirty="0"/>
          </a:p>
          <a:p>
            <a:pPr marL="0" indent="0">
              <a:buNone/>
            </a:pPr>
            <a:r>
              <a:rPr lang="fr-CH" dirty="0"/>
              <a:t>On marginalise:</a:t>
            </a:r>
          </a:p>
          <a:p>
            <a:pPr marL="0" indent="0">
              <a:buNone/>
            </a:pPr>
            <a:r>
              <a:rPr lang="fr-CH" dirty="0"/>
              <a:t>		</a:t>
            </a:r>
          </a:p>
          <a:p>
            <a:pPr marL="0" indent="0">
              <a:buNone/>
            </a:pPr>
            <a:r>
              <a:rPr lang="fr-CH" dirty="0"/>
              <a:t>On peut ensuite factoriser:</a:t>
            </a:r>
          </a:p>
          <a:p>
            <a:pPr marL="0" indent="0">
              <a:buNone/>
            </a:pPr>
            <a:endParaRPr lang="fr-CH" dirty="0"/>
          </a:p>
          <a:p>
            <a:pPr marL="0" indent="0">
              <a:buNone/>
            </a:pPr>
            <a:endParaRPr lang="fr-CH" dirty="0"/>
          </a:p>
          <a:p>
            <a:pPr marL="0" indent="0">
              <a:buNone/>
            </a:pPr>
            <a:r>
              <a:rPr lang="fr-CH" dirty="0"/>
              <a:t>On a finalement notre inférence:</a:t>
            </a:r>
          </a:p>
          <a:p>
            <a:pPr marL="0" indent="0">
              <a:buNone/>
            </a:pPr>
            <a:r>
              <a:rPr lang="fr-CH" dirty="0"/>
              <a:t>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898530"/>
            <a:ext cx="3514641" cy="589412"/>
          </a:xfrm>
          <a:prstGeom prst="rect">
            <a:avLst/>
          </a:prstGeom>
        </p:spPr>
      </p:pic>
      <p:pic>
        <p:nvPicPr>
          <p:cNvPr id="10" name="Image 9">
            <a:extLst>
              <a:ext uri="{FF2B5EF4-FFF2-40B4-BE49-F238E27FC236}">
                <a16:creationId xmlns:a16="http://schemas.microsoft.com/office/drawing/2014/main" id="{8C06B342-95F6-4A03-98DA-F48F15329763}"/>
              </a:ext>
            </a:extLst>
          </p:cNvPr>
          <p:cNvPicPr>
            <a:picLocks noChangeAspect="1"/>
          </p:cNvPicPr>
          <p:nvPr/>
        </p:nvPicPr>
        <p:blipFill>
          <a:blip r:embed="rId5"/>
          <a:stretch>
            <a:fillRect/>
          </a:stretch>
        </p:blipFill>
        <p:spPr>
          <a:xfrm>
            <a:off x="3759930" y="2356119"/>
            <a:ext cx="4672139" cy="620142"/>
          </a:xfrm>
          <a:prstGeom prst="rect">
            <a:avLst/>
          </a:prstGeom>
        </p:spPr>
      </p:pic>
      <p:pic>
        <p:nvPicPr>
          <p:cNvPr id="14" name="Image 13">
            <a:extLst>
              <a:ext uri="{FF2B5EF4-FFF2-40B4-BE49-F238E27FC236}">
                <a16:creationId xmlns:a16="http://schemas.microsoft.com/office/drawing/2014/main" id="{27DE79FE-BA33-41AC-AFD6-A944FE57B1FF}"/>
              </a:ext>
            </a:extLst>
          </p:cNvPr>
          <p:cNvPicPr>
            <a:picLocks noChangeAspect="1"/>
          </p:cNvPicPr>
          <p:nvPr/>
        </p:nvPicPr>
        <p:blipFill>
          <a:blip r:embed="rId6"/>
          <a:stretch>
            <a:fillRect/>
          </a:stretch>
        </p:blipFill>
        <p:spPr>
          <a:xfrm>
            <a:off x="3759929" y="3452479"/>
            <a:ext cx="4672139" cy="685168"/>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7"/>
          <a:stretch>
            <a:fillRect/>
          </a:stretch>
        </p:blipFill>
        <p:spPr>
          <a:xfrm>
            <a:off x="2775585" y="5063454"/>
            <a:ext cx="6457950" cy="942975"/>
          </a:xfrm>
          <a:prstGeom prst="rect">
            <a:avLst/>
          </a:prstGeom>
        </p:spPr>
      </p:pic>
    </p:spTree>
    <p:extLst>
      <p:ext uri="{BB962C8B-B14F-4D97-AF65-F5344CB8AC3E}">
        <p14:creationId xmlns:p14="http://schemas.microsoft.com/office/powerpoint/2010/main" val="323325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marL="0" indent="0">
              <a:buNone/>
            </a:pPr>
            <a:endParaRPr lang="fr-CH" dirty="0"/>
          </a:p>
          <a:p>
            <a:pPr marL="0" indent="0">
              <a:buNone/>
            </a:pPr>
            <a:r>
              <a:rPr lang="fr-CH" dirty="0"/>
              <a:t>On utilise la méthode directe: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9268443" y="431224"/>
            <a:ext cx="2176797" cy="1060774"/>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4"/>
          <a:stretch>
            <a:fillRect/>
          </a:stretch>
        </p:blipFill>
        <p:spPr>
          <a:xfrm>
            <a:off x="3641432" y="634905"/>
            <a:ext cx="4474879" cy="653412"/>
          </a:xfrm>
          <a:prstGeom prst="rect">
            <a:avLst/>
          </a:prstGeom>
        </p:spPr>
      </p:pic>
      <p:pic>
        <p:nvPicPr>
          <p:cNvPr id="6" name="Image 5">
            <a:extLst>
              <a:ext uri="{FF2B5EF4-FFF2-40B4-BE49-F238E27FC236}">
                <a16:creationId xmlns:a16="http://schemas.microsoft.com/office/drawing/2014/main" id="{A4F08F6E-A6B6-4841-8E15-EEA9BC549D0E}"/>
              </a:ext>
            </a:extLst>
          </p:cNvPr>
          <p:cNvPicPr>
            <a:picLocks noChangeAspect="1"/>
          </p:cNvPicPr>
          <p:nvPr/>
        </p:nvPicPr>
        <p:blipFill>
          <a:blip r:embed="rId5"/>
          <a:stretch>
            <a:fillRect/>
          </a:stretch>
        </p:blipFill>
        <p:spPr>
          <a:xfrm>
            <a:off x="3641432" y="1865663"/>
            <a:ext cx="5473517" cy="4048122"/>
          </a:xfrm>
          <a:prstGeom prst="rect">
            <a:avLst/>
          </a:prstGeom>
        </p:spPr>
      </p:pic>
    </p:spTree>
    <p:extLst>
      <p:ext uri="{BB962C8B-B14F-4D97-AF65-F5344CB8AC3E}">
        <p14:creationId xmlns:p14="http://schemas.microsoft.com/office/powerpoint/2010/main" val="3305566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a:t>
            </a:r>
            <a:r>
              <a:rPr lang="fr-FR" sz="1400" dirty="0">
                <a:solidFill>
                  <a:srgbClr val="FF0000"/>
                </a:solidFill>
                <a:effectLst/>
                <a:latin typeface="Arial" panose="020B0604020202020204" pitchFamily="34" charset="0"/>
              </a:rPr>
              <a:t>On pourra mentionner l’évaluation des méthodes d’apprentissage.</a:t>
            </a:r>
            <a:endParaRPr lang="en-GB" sz="1400" dirty="0">
              <a:solidFill>
                <a:srgbClr val="FF0000"/>
              </a:solidFill>
            </a:endParaRPr>
          </a:p>
        </p:txBody>
      </p:sp>
      <p:sp>
        <p:nvSpPr>
          <p:cNvPr id="8" name="Titre 1">
            <a:extLst>
              <a:ext uri="{FF2B5EF4-FFF2-40B4-BE49-F238E27FC236}">
                <a16:creationId xmlns:a16="http://schemas.microsoft.com/office/drawing/2014/main" id="{C9D3349B-5895-405C-BA70-416C9F78C75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8.</a:t>
            </a:r>
            <a:endParaRPr lang="en-GB" dirty="0">
              <a:solidFill>
                <a:schemeClr val="accent1"/>
              </a:solidFill>
            </a:endParaRPr>
          </a:p>
        </p:txBody>
      </p:sp>
      <p:sp>
        <p:nvSpPr>
          <p:cNvPr id="9" name="Espace réservé du contenu 6">
            <a:extLst>
              <a:ext uri="{FF2B5EF4-FFF2-40B4-BE49-F238E27FC236}">
                <a16:creationId xmlns:a16="http://schemas.microsoft.com/office/drawing/2014/main" id="{1E27E36E-FDB7-4E3B-9186-E215BF5933CE}"/>
              </a:ext>
            </a:extLst>
          </p:cNvPr>
          <p:cNvSpPr>
            <a:spLocks noGrp="1"/>
          </p:cNvSpPr>
          <p:nvPr>
            <p:ph idx="1"/>
          </p:nvPr>
        </p:nvSpPr>
        <p:spPr>
          <a:xfrm>
            <a:off x="759033" y="1695847"/>
            <a:ext cx="10673934" cy="4316535"/>
          </a:xfrm>
        </p:spPr>
        <p:txBody>
          <a:bodyPr>
            <a:normAutofit/>
          </a:bodyPr>
          <a:lstStyle/>
          <a:p>
            <a:r>
              <a:rPr lang="fr-CH" dirty="0"/>
              <a:t>Un arbre de décision est un outil d’aide à la décision qui représente un ensemble de choix sous forme graphique d’un arbre.</a:t>
            </a:r>
          </a:p>
          <a:p>
            <a:r>
              <a:rPr lang="fr-CH" dirty="0"/>
              <a:t>Les différentes décisions possibles sont situés aux extrémités des branches (les feuilles)</a:t>
            </a:r>
          </a:p>
          <a:p>
            <a:r>
              <a:rPr lang="fr-CH" dirty="0"/>
              <a:t>Ces décisions sont atteintes en fonction des «sous-décisions» prises à chaque étape </a:t>
            </a:r>
          </a:p>
        </p:txBody>
      </p:sp>
      <p:pic>
        <p:nvPicPr>
          <p:cNvPr id="6" name="Image 5">
            <a:extLst>
              <a:ext uri="{FF2B5EF4-FFF2-40B4-BE49-F238E27FC236}">
                <a16:creationId xmlns:a16="http://schemas.microsoft.com/office/drawing/2014/main" id="{A23F7742-AFF8-4CBB-B9E5-88B676B5D0C3}"/>
              </a:ext>
            </a:extLst>
          </p:cNvPr>
          <p:cNvPicPr>
            <a:picLocks noChangeAspect="1"/>
          </p:cNvPicPr>
          <p:nvPr/>
        </p:nvPicPr>
        <p:blipFill>
          <a:blip r:embed="rId3"/>
          <a:stretch>
            <a:fillRect/>
          </a:stretch>
        </p:blipFill>
        <p:spPr>
          <a:xfrm>
            <a:off x="1969062" y="4377771"/>
            <a:ext cx="8253876" cy="2313741"/>
          </a:xfrm>
          <a:prstGeom prst="rect">
            <a:avLst/>
          </a:prstGeom>
        </p:spPr>
      </p:pic>
    </p:spTree>
    <p:extLst>
      <p:ext uri="{BB962C8B-B14F-4D97-AF65-F5344CB8AC3E}">
        <p14:creationId xmlns:p14="http://schemas.microsoft.com/office/powerpoint/2010/main" val="384439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rappeler le principe de l’apprentissage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46760" y="1008570"/>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6" name="ZoneTexte 5">
            <a:extLst>
              <a:ext uri="{FF2B5EF4-FFF2-40B4-BE49-F238E27FC236}">
                <a16:creationId xmlns:a16="http://schemas.microsoft.com/office/drawing/2014/main" id="{C8362312-81FC-4CFE-94F3-F96DE3C1BE24}"/>
              </a:ext>
            </a:extLst>
          </p:cNvPr>
          <p:cNvSpPr txBox="1"/>
          <p:nvPr/>
        </p:nvSpPr>
        <p:spPr>
          <a:xfrm>
            <a:off x="746760" y="342900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pic>
        <p:nvPicPr>
          <p:cNvPr id="8" name="Image 7">
            <a:extLst>
              <a:ext uri="{FF2B5EF4-FFF2-40B4-BE49-F238E27FC236}">
                <a16:creationId xmlns:a16="http://schemas.microsoft.com/office/drawing/2014/main" id="{D6ECF9D4-4B4B-4784-9233-31941B643E51}"/>
              </a:ext>
            </a:extLst>
          </p:cNvPr>
          <p:cNvPicPr>
            <a:picLocks noChangeAspect="1"/>
          </p:cNvPicPr>
          <p:nvPr/>
        </p:nvPicPr>
        <p:blipFill>
          <a:blip r:embed="rId3"/>
          <a:stretch>
            <a:fillRect/>
          </a:stretch>
        </p:blipFill>
        <p:spPr>
          <a:xfrm>
            <a:off x="3543864" y="4086965"/>
            <a:ext cx="5104271" cy="2395563"/>
          </a:xfrm>
          <a:prstGeom prst="rect">
            <a:avLst/>
          </a:prstGeom>
        </p:spPr>
      </p:pic>
    </p:spTree>
    <p:extLst>
      <p:ext uri="{BB962C8B-B14F-4D97-AF65-F5344CB8AC3E}">
        <p14:creationId xmlns:p14="http://schemas.microsoft.com/office/powerpoint/2010/main" val="94475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Pour calculer l’entropie d’une variable X à valeurs discrètes dans     on utilise la formule suivante: </a:t>
            </a:r>
          </a:p>
          <a:p>
            <a:endParaRPr lang="fr-CH" dirty="0"/>
          </a:p>
          <a:p>
            <a:pPr lvl="1"/>
            <a:endParaRPr lang="fr-CH" dirty="0"/>
          </a:p>
          <a:p>
            <a:pPr lvl="1"/>
            <a:r>
              <a:rPr lang="fr-CH" dirty="0"/>
              <a:t>Cette formule est au maximum quand les évènements sont équiprobables</a:t>
            </a:r>
          </a:p>
          <a:p>
            <a:pPr lvl="1"/>
            <a:r>
              <a:rPr lang="fr-CH" dirty="0"/>
              <a:t>Minimum si le choix est déterministe</a:t>
            </a:r>
          </a:p>
          <a:p>
            <a:r>
              <a:rPr lang="fr-CH" dirty="0"/>
              <a:t>On peut étendre cette formule à l’entropie conditionnelle: </a:t>
            </a:r>
          </a:p>
          <a:p>
            <a:endParaRPr lang="fr-CH" dirty="0"/>
          </a:p>
          <a:p>
            <a:endParaRPr lang="fr-CH" dirty="0"/>
          </a:p>
          <a:p>
            <a:r>
              <a:rPr lang="fr-CH" dirty="0"/>
              <a:t>Le gain on le définit comme:</a:t>
            </a:r>
          </a:p>
        </p:txBody>
      </p:sp>
      <p:pic>
        <p:nvPicPr>
          <p:cNvPr id="5" name="Image 4">
            <a:extLst>
              <a:ext uri="{FF2B5EF4-FFF2-40B4-BE49-F238E27FC236}">
                <a16:creationId xmlns:a16="http://schemas.microsoft.com/office/drawing/2014/main" id="{281B4ADB-A5DA-43CA-8D04-5D1F757D433F}"/>
              </a:ext>
            </a:extLst>
          </p:cNvPr>
          <p:cNvPicPr>
            <a:picLocks noChangeAspect="1"/>
          </p:cNvPicPr>
          <p:nvPr/>
        </p:nvPicPr>
        <p:blipFill>
          <a:blip r:embed="rId3"/>
          <a:stretch>
            <a:fillRect/>
          </a:stretch>
        </p:blipFill>
        <p:spPr>
          <a:xfrm>
            <a:off x="10307104" y="1008570"/>
            <a:ext cx="333375" cy="352425"/>
          </a:xfrm>
          <a:prstGeom prst="rect">
            <a:avLst/>
          </a:prstGeom>
        </p:spPr>
      </p:pic>
      <p:pic>
        <p:nvPicPr>
          <p:cNvPr id="8" name="Image 7">
            <a:extLst>
              <a:ext uri="{FF2B5EF4-FFF2-40B4-BE49-F238E27FC236}">
                <a16:creationId xmlns:a16="http://schemas.microsoft.com/office/drawing/2014/main" id="{407E8529-AEA9-4C30-A680-8A27075B57BB}"/>
              </a:ext>
            </a:extLst>
          </p:cNvPr>
          <p:cNvPicPr>
            <a:picLocks noChangeAspect="1"/>
          </p:cNvPicPr>
          <p:nvPr/>
        </p:nvPicPr>
        <p:blipFill>
          <a:blip r:embed="rId4"/>
          <a:stretch>
            <a:fillRect/>
          </a:stretch>
        </p:blipFill>
        <p:spPr>
          <a:xfrm>
            <a:off x="4347686" y="1761789"/>
            <a:ext cx="3496628" cy="777028"/>
          </a:xfrm>
          <a:prstGeom prst="rect">
            <a:avLst/>
          </a:prstGeom>
        </p:spPr>
      </p:pic>
      <p:pic>
        <p:nvPicPr>
          <p:cNvPr id="10" name="Image 9">
            <a:extLst>
              <a:ext uri="{FF2B5EF4-FFF2-40B4-BE49-F238E27FC236}">
                <a16:creationId xmlns:a16="http://schemas.microsoft.com/office/drawing/2014/main" id="{9BB263D1-A3CA-4213-9D5F-540AFEE9F42C}"/>
              </a:ext>
            </a:extLst>
          </p:cNvPr>
          <p:cNvPicPr>
            <a:picLocks noChangeAspect="1"/>
          </p:cNvPicPr>
          <p:nvPr/>
        </p:nvPicPr>
        <p:blipFill>
          <a:blip r:embed="rId5"/>
          <a:stretch>
            <a:fillRect/>
          </a:stretch>
        </p:blipFill>
        <p:spPr>
          <a:xfrm>
            <a:off x="9951999" y="1469728"/>
            <a:ext cx="1310361" cy="1361149"/>
          </a:xfrm>
          <a:prstGeom prst="rect">
            <a:avLst/>
          </a:prstGeom>
        </p:spPr>
      </p:pic>
      <p:pic>
        <p:nvPicPr>
          <p:cNvPr id="12" name="Image 11">
            <a:extLst>
              <a:ext uri="{FF2B5EF4-FFF2-40B4-BE49-F238E27FC236}">
                <a16:creationId xmlns:a16="http://schemas.microsoft.com/office/drawing/2014/main" id="{4FA80468-0023-4878-9A8D-F7970EC7B5BE}"/>
              </a:ext>
            </a:extLst>
          </p:cNvPr>
          <p:cNvPicPr>
            <a:picLocks noChangeAspect="1"/>
          </p:cNvPicPr>
          <p:nvPr/>
        </p:nvPicPr>
        <p:blipFill>
          <a:blip r:embed="rId6"/>
          <a:stretch>
            <a:fillRect/>
          </a:stretch>
        </p:blipFill>
        <p:spPr>
          <a:xfrm>
            <a:off x="2786062" y="4069914"/>
            <a:ext cx="6619875" cy="1000125"/>
          </a:xfrm>
          <a:prstGeom prst="rect">
            <a:avLst/>
          </a:prstGeom>
        </p:spPr>
      </p:pic>
      <p:pic>
        <p:nvPicPr>
          <p:cNvPr id="16" name="Image 15">
            <a:extLst>
              <a:ext uri="{FF2B5EF4-FFF2-40B4-BE49-F238E27FC236}">
                <a16:creationId xmlns:a16="http://schemas.microsoft.com/office/drawing/2014/main" id="{4BDDDC5B-4132-4552-B53F-7FC2542E4EC6}"/>
              </a:ext>
            </a:extLst>
          </p:cNvPr>
          <p:cNvPicPr>
            <a:picLocks noChangeAspect="1"/>
          </p:cNvPicPr>
          <p:nvPr/>
        </p:nvPicPr>
        <p:blipFill>
          <a:blip r:embed="rId7"/>
          <a:stretch>
            <a:fillRect/>
          </a:stretch>
        </p:blipFill>
        <p:spPr>
          <a:xfrm>
            <a:off x="3823076" y="5585193"/>
            <a:ext cx="4619625" cy="438150"/>
          </a:xfrm>
          <a:prstGeom prst="rect">
            <a:avLst/>
          </a:prstGeom>
        </p:spPr>
      </p:pic>
      <p:pic>
        <p:nvPicPr>
          <p:cNvPr id="18" name="Image 17">
            <a:extLst>
              <a:ext uri="{FF2B5EF4-FFF2-40B4-BE49-F238E27FC236}">
                <a16:creationId xmlns:a16="http://schemas.microsoft.com/office/drawing/2014/main" id="{5A960AB2-41A9-4E7E-88A3-54DD8204916F}"/>
              </a:ext>
            </a:extLst>
          </p:cNvPr>
          <p:cNvPicPr>
            <a:picLocks noChangeAspect="1"/>
          </p:cNvPicPr>
          <p:nvPr/>
        </p:nvPicPr>
        <p:blipFill>
          <a:blip r:embed="rId8"/>
          <a:stretch>
            <a:fillRect/>
          </a:stretch>
        </p:blipFill>
        <p:spPr>
          <a:xfrm>
            <a:off x="8798185" y="4651825"/>
            <a:ext cx="3017838" cy="1152443"/>
          </a:xfrm>
          <a:prstGeom prst="rect">
            <a:avLst/>
          </a:prstGeom>
        </p:spPr>
      </p:pic>
    </p:spTree>
    <p:extLst>
      <p:ext uri="{BB962C8B-B14F-4D97-AF65-F5344CB8AC3E}">
        <p14:creationId xmlns:p14="http://schemas.microsoft.com/office/powerpoint/2010/main" val="250264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fonctionne l’algorithme ID3?</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C’est un algorithme de type greedy pour la construction d’arbres de décision</a:t>
            </a:r>
          </a:p>
          <a:p>
            <a:r>
              <a:rPr lang="fr-CH" dirty="0"/>
              <a:t>Utilise un critère récursif de partition basé sur le gain d’information </a:t>
            </a:r>
          </a:p>
          <a:p>
            <a:pPr lvl="1"/>
            <a:endParaRPr lang="fr-CH" dirty="0"/>
          </a:p>
          <a:p>
            <a:pPr lvl="1"/>
            <a:r>
              <a:rPr lang="fr-CH" dirty="0"/>
              <a:t>(1) on calcule  l’entropie de l’ensemble de données</a:t>
            </a:r>
          </a:p>
          <a:p>
            <a:pPr lvl="1"/>
            <a:r>
              <a:rPr lang="fr-CH" dirty="0"/>
              <a:t>(2) on partitionne l’ensemble de façon à maximiser le gain d’information</a:t>
            </a:r>
          </a:p>
          <a:p>
            <a:pPr lvl="1"/>
            <a:r>
              <a:rPr lang="fr-CH" dirty="0"/>
              <a:t>(3) pour chaque partition on calcule l’entropie</a:t>
            </a:r>
          </a:p>
          <a:p>
            <a:pPr lvl="2"/>
            <a:r>
              <a:rPr lang="fr-CH" dirty="0"/>
              <a:t>(3.a) si l’entropie est nulle on arrête </a:t>
            </a:r>
          </a:p>
          <a:p>
            <a:pPr lvl="2"/>
            <a:r>
              <a:rPr lang="fr-CH" dirty="0"/>
              <a:t>(3.a) retour dans (1)</a:t>
            </a:r>
          </a:p>
        </p:txBody>
      </p:sp>
      <p:pic>
        <p:nvPicPr>
          <p:cNvPr id="6" name="Image 5">
            <a:extLst>
              <a:ext uri="{FF2B5EF4-FFF2-40B4-BE49-F238E27FC236}">
                <a16:creationId xmlns:a16="http://schemas.microsoft.com/office/drawing/2014/main" id="{7E7AD35E-FACC-42E7-876E-3299A3839AD3}"/>
              </a:ext>
            </a:extLst>
          </p:cNvPr>
          <p:cNvPicPr>
            <a:picLocks noChangeAspect="1"/>
          </p:cNvPicPr>
          <p:nvPr/>
        </p:nvPicPr>
        <p:blipFill>
          <a:blip r:embed="rId3"/>
          <a:stretch>
            <a:fillRect/>
          </a:stretch>
        </p:blipFill>
        <p:spPr>
          <a:xfrm>
            <a:off x="3958623" y="4632354"/>
            <a:ext cx="4091873" cy="2003313"/>
          </a:xfrm>
          <a:prstGeom prst="rect">
            <a:avLst/>
          </a:prstGeom>
        </p:spPr>
      </p:pic>
    </p:spTree>
    <p:extLst>
      <p:ext uri="{BB962C8B-B14F-4D97-AF65-F5344CB8AC3E}">
        <p14:creationId xmlns:p14="http://schemas.microsoft.com/office/powerpoint/2010/main" val="27935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 Comment l’éviter ou le contrer?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p:txBody>
      </p:sp>
      <p:pic>
        <p:nvPicPr>
          <p:cNvPr id="9" name="Image 8">
            <a:extLst>
              <a:ext uri="{FF2B5EF4-FFF2-40B4-BE49-F238E27FC236}">
                <a16:creationId xmlns:a16="http://schemas.microsoft.com/office/drawing/2014/main" id="{93740831-8EFC-4D2B-A555-D88082A91B47}"/>
              </a:ext>
            </a:extLst>
          </p:cNvPr>
          <p:cNvPicPr>
            <a:picLocks noChangeAspect="1"/>
          </p:cNvPicPr>
          <p:nvPr/>
        </p:nvPicPr>
        <p:blipFill>
          <a:blip r:embed="rId3"/>
          <a:stretch>
            <a:fillRect/>
          </a:stretch>
        </p:blipFill>
        <p:spPr>
          <a:xfrm>
            <a:off x="3084856" y="3429000"/>
            <a:ext cx="6022288" cy="3035626"/>
          </a:xfrm>
          <a:prstGeom prst="rect">
            <a:avLst/>
          </a:prstGeom>
        </p:spPr>
      </p:pic>
    </p:spTree>
    <p:extLst>
      <p:ext uri="{BB962C8B-B14F-4D97-AF65-F5344CB8AC3E}">
        <p14:creationId xmlns:p14="http://schemas.microsoft.com/office/powerpoint/2010/main" val="222577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mentionner l’évaluation des méthodes d’apprentissage.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a:t>
            </a:r>
          </a:p>
        </p:txBody>
      </p:sp>
    </p:spTree>
    <p:extLst>
      <p:ext uri="{BB962C8B-B14F-4D97-AF65-F5344CB8AC3E}">
        <p14:creationId xmlns:p14="http://schemas.microsoft.com/office/powerpoint/2010/main" val="213399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fr-CH">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des algorithmes?</a:t>
            </a:r>
            <a:endParaRPr lang="en-GB" dirty="0">
              <a:solidFill>
                <a:schemeClr val="accent1"/>
              </a:solidFill>
            </a:endParaRPr>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Les algorithmes basiques vont résoudre les problèmes avec les étapes suivantes:</a:t>
                </a:r>
              </a:p>
              <a:p>
                <a:pPr lvl="2"/>
                <a:r>
                  <a:rPr lang="fr-CH" dirty="0"/>
                  <a:t>Prendre comme input un état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initial, qui va être notre état courant</a:t>
                </a:r>
              </a:p>
              <a:p>
                <a:pPr marL="1371600" lvl="2" indent="-457200">
                  <a:buFont typeface="+mj-lt"/>
                  <a:buAutoNum type="arabicPeriod"/>
                </a:pPr>
                <a:r>
                  <a:rPr lang="fr-CH" dirty="0"/>
                  <a:t>Calculer tous les états voisins de l’état courant </a:t>
                </a:r>
              </a:p>
              <a:p>
                <a:pPr marL="1371600" lvl="2" indent="-457200">
                  <a:buFont typeface="+mj-lt"/>
                  <a:buAutoNum type="arabicPeriod"/>
                </a:pPr>
                <a:r>
                  <a:rPr lang="fr-CH" dirty="0"/>
                  <a:t>Pour tout voisin:</a:t>
                </a:r>
              </a:p>
              <a:p>
                <a:pPr marL="1371600" lvl="3" indent="0">
                  <a:buNone/>
                </a:pPr>
                <a:r>
                  <a:rPr lang="fr-CH" dirty="0"/>
                  <a:t>	(2.1) on regarde si le voisin est une solution</a:t>
                </a:r>
              </a:p>
              <a:p>
                <a:pPr marL="1371600" lvl="3" indent="0">
                  <a:buNone/>
                </a:pPr>
                <a:r>
                  <a:rPr lang="fr-CH" dirty="0"/>
                  <a:t>		(oui) si oui, on a fini</a:t>
                </a:r>
              </a:p>
              <a:p>
                <a:pPr marL="1371600" lvl="3" indent="0">
                  <a:buNone/>
                </a:pPr>
                <a:r>
                  <a:rPr lang="fr-CH" dirty="0"/>
                  <a:t>		(non) si non, retour dans point 1, avec voisin l’état courant </a:t>
                </a:r>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82508" y="1008570"/>
                <a:ext cx="10515600" cy="5393578"/>
              </a:xfrm>
              <a:prstGeom prst="rect">
                <a:avLst/>
              </a:prstGeom>
              <a:blipFill>
                <a:blip r:embed="rId3"/>
                <a:stretch>
                  <a:fillRect l="-1043" t="-1808" r="-1565"/>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1ED4E397-8C47-47FE-9666-69842A273D00}"/>
              </a:ext>
            </a:extLst>
          </p:cNvPr>
          <p:cNvPicPr>
            <a:picLocks noChangeAspect="1"/>
          </p:cNvPicPr>
          <p:nvPr/>
        </p:nvPicPr>
        <p:blipFill>
          <a:blip r:embed="rId4"/>
          <a:stretch>
            <a:fillRect/>
          </a:stretch>
        </p:blipFill>
        <p:spPr>
          <a:xfrm>
            <a:off x="2387549" y="4102662"/>
            <a:ext cx="7416901" cy="2185820"/>
          </a:xfrm>
          <a:prstGeom prst="rect">
            <a:avLst/>
          </a:prstGeom>
        </p:spPr>
      </p:pic>
    </p:spTree>
    <p:extLst>
      <p:ext uri="{BB962C8B-B14F-4D97-AF65-F5344CB8AC3E}">
        <p14:creationId xmlns:p14="http://schemas.microsoft.com/office/powerpoint/2010/main" val="3353773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a:t>
            </a:r>
            <a:r>
              <a:rPr lang="fr-FR" sz="1400" dirty="0">
                <a:solidFill>
                  <a:srgbClr val="FF0000"/>
                </a:solidFill>
                <a:effectLst/>
                <a:latin typeface="Arial" panose="020B0604020202020204" pitchFamily="34" charset="0"/>
              </a:rPr>
              <a:t>Qu’est-ce que l’algorithme de Naïve Bayes? Quelles sont les hypothèses sous-jacentes? Quels sont les paramètres? Comment l’exprimer en tant que réseau bayésien? Qu’est-ce que le sur-apprentissage? Discutez sa relation avec Naïve Bayes.</a:t>
            </a:r>
            <a:endParaRPr lang="en-GB" sz="1400" dirty="0">
              <a:solidFill>
                <a:srgbClr val="FF0000"/>
              </a:solidFill>
            </a:endParaRPr>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2044523"/>
            <a:ext cx="10515600" cy="2768953"/>
          </a:xfrm>
        </p:spPr>
        <p:txBody>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en-GB" dirty="0"/>
          </a:p>
        </p:txBody>
      </p:sp>
      <p:sp>
        <p:nvSpPr>
          <p:cNvPr id="4" name="Titre 1">
            <a:extLst>
              <a:ext uri="{FF2B5EF4-FFF2-40B4-BE49-F238E27FC236}">
                <a16:creationId xmlns:a16="http://schemas.microsoft.com/office/drawing/2014/main" id="{B641AA9A-4773-4406-8C2B-4999815E580A}"/>
              </a:ext>
            </a:extLst>
          </p:cNvPr>
          <p:cNvSpPr txBox="1">
            <a:spLocks/>
          </p:cNvSpPr>
          <p:nvPr/>
        </p:nvSpPr>
        <p:spPr>
          <a:xfrm>
            <a:off x="0" y="-316992"/>
            <a:ext cx="9708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10.</a:t>
            </a:r>
            <a:endParaRPr lang="en-GB" dirty="0">
              <a:solidFill>
                <a:schemeClr val="accent1"/>
              </a:solidFill>
            </a:endParaRPr>
          </a:p>
        </p:txBody>
      </p:sp>
    </p:spTree>
    <p:extLst>
      <p:ext uri="{BB962C8B-B14F-4D97-AF65-F5344CB8AC3E}">
        <p14:creationId xmlns:p14="http://schemas.microsoft.com/office/powerpoint/2010/main" val="2558671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Quel est le protocole de gestion des données dans ce contexte?</a:t>
            </a:r>
            <a:endParaRPr lang="en-GB" dirty="0">
              <a:solidFill>
                <a:schemeClr val="accent1"/>
              </a:solidFill>
            </a:endParaRPr>
          </a:p>
        </p:txBody>
      </p:sp>
      <p:pic>
        <p:nvPicPr>
          <p:cNvPr id="8" name="Image 7">
            <a:extLst>
              <a:ext uri="{FF2B5EF4-FFF2-40B4-BE49-F238E27FC236}">
                <a16:creationId xmlns:a16="http://schemas.microsoft.com/office/drawing/2014/main" id="{FF64F375-ECF8-4301-9B1D-74D067D7E229}"/>
              </a:ext>
            </a:extLst>
          </p:cNvPr>
          <p:cNvPicPr>
            <a:picLocks noChangeAspect="1"/>
          </p:cNvPicPr>
          <p:nvPr/>
        </p:nvPicPr>
        <p:blipFill>
          <a:blip r:embed="rId3"/>
          <a:stretch>
            <a:fillRect/>
          </a:stretch>
        </p:blipFill>
        <p:spPr>
          <a:xfrm>
            <a:off x="464820" y="1008570"/>
            <a:ext cx="6017586" cy="3570000"/>
          </a:xfrm>
          <a:prstGeom prst="rect">
            <a:avLst/>
          </a:prstGeom>
        </p:spPr>
      </p:pic>
      <p:pic>
        <p:nvPicPr>
          <p:cNvPr id="11" name="Image 10">
            <a:extLst>
              <a:ext uri="{FF2B5EF4-FFF2-40B4-BE49-F238E27FC236}">
                <a16:creationId xmlns:a16="http://schemas.microsoft.com/office/drawing/2014/main" id="{F0DCF977-7AD6-4EF9-8884-CC894EC1FA0E}"/>
              </a:ext>
            </a:extLst>
          </p:cNvPr>
          <p:cNvPicPr>
            <a:picLocks noChangeAspect="1"/>
          </p:cNvPicPr>
          <p:nvPr/>
        </p:nvPicPr>
        <p:blipFill>
          <a:blip r:embed="rId4"/>
          <a:stretch>
            <a:fillRect/>
          </a:stretch>
        </p:blipFill>
        <p:spPr>
          <a:xfrm>
            <a:off x="7527655" y="1008570"/>
            <a:ext cx="4199525" cy="1913545"/>
          </a:xfrm>
          <a:prstGeom prst="rect">
            <a:avLst/>
          </a:prstGeom>
        </p:spPr>
      </p:pic>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421ACD84-0D6A-4674-BE00-90F4FF0D01DE}"/>
                  </a:ext>
                </a:extLst>
              </p:cNvPr>
              <p:cNvSpPr>
                <a:spLocks noGrp="1"/>
              </p:cNvSpPr>
              <p:nvPr>
                <p:ph idx="1"/>
              </p:nvPr>
            </p:nvSpPr>
            <p:spPr>
              <a:xfrm>
                <a:off x="7527655" y="3738897"/>
                <a:ext cx="4199525" cy="1081460"/>
              </a:xfrm>
            </p:spPr>
            <p:txBody>
              <a:bodyPr>
                <a:normAutofit/>
              </a:bodyPr>
              <a:lstStyle/>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en-GB" dirty="0"/>
                  <a:t> : Attributs des données</a:t>
                </a:r>
              </a:p>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𝑦</m:t>
                        </m:r>
                      </m:e>
                      <m:sub>
                        <m:r>
                          <a:rPr lang="fr-CH" b="0" i="1" smtClean="0">
                            <a:solidFill>
                              <a:schemeClr val="tx1"/>
                            </a:solidFill>
                            <a:latin typeface="Cambria Math" panose="02040503050406030204" pitchFamily="18" charset="0"/>
                          </a:rPr>
                          <m:t>𝑖</m:t>
                        </m:r>
                      </m:sub>
                    </m:sSub>
                  </m:oMath>
                </a14:m>
                <a:r>
                  <a:rPr lang="en-GB" dirty="0"/>
                  <a:t> : label </a:t>
                </a:r>
              </a:p>
            </p:txBody>
          </p:sp>
        </mc:Choice>
        <mc:Fallback xmlns="">
          <p:sp>
            <p:nvSpPr>
              <p:cNvPr id="13" name="Espace réservé du contenu 2">
                <a:extLst>
                  <a:ext uri="{FF2B5EF4-FFF2-40B4-BE49-F238E27FC236}">
                    <a16:creationId xmlns:a16="http://schemas.microsoft.com/office/drawing/2014/main" id="{421ACD84-0D6A-4674-BE00-90F4FF0D01DE}"/>
                  </a:ext>
                </a:extLst>
              </p:cNvPr>
              <p:cNvSpPr>
                <a:spLocks noGrp="1" noRot="1" noChangeAspect="1" noMove="1" noResize="1" noEditPoints="1" noAdjustHandles="1" noChangeArrowheads="1" noChangeShapeType="1" noTextEdit="1"/>
              </p:cNvSpPr>
              <p:nvPr>
                <p:ph idx="1"/>
              </p:nvPr>
            </p:nvSpPr>
            <p:spPr>
              <a:xfrm>
                <a:off x="7527655" y="3738897"/>
                <a:ext cx="4199525" cy="1081460"/>
              </a:xfrm>
              <a:blipFill>
                <a:blip r:embed="rId5"/>
                <a:stretch>
                  <a:fillRect t="-8989" r="-1306" b="-7303"/>
                </a:stretch>
              </a:blipFill>
            </p:spPr>
            <p:txBody>
              <a:bodyPr/>
              <a:lstStyle/>
              <a:p>
                <a:r>
                  <a:rPr lang="fr-CH">
                    <a:noFill/>
                  </a:rPr>
                  <a:t> </a:t>
                </a:r>
              </a:p>
            </p:txBody>
          </p:sp>
        </mc:Fallback>
      </mc:AlternateContent>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464820" y="5346706"/>
            <a:ext cx="7369669" cy="116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H" dirty="0"/>
              <a:t>Etant donné un ensemble de données (X) labellisées (Y), on cherche à définir un classifieur: </a:t>
            </a:r>
          </a:p>
        </p:txBody>
      </p:sp>
      <p:pic>
        <p:nvPicPr>
          <p:cNvPr id="19" name="Image 18">
            <a:extLst>
              <a:ext uri="{FF2B5EF4-FFF2-40B4-BE49-F238E27FC236}">
                <a16:creationId xmlns:a16="http://schemas.microsoft.com/office/drawing/2014/main" id="{C0630E65-32E4-4BB5-BF4E-06701BD80AE9}"/>
              </a:ext>
            </a:extLst>
          </p:cNvPr>
          <p:cNvPicPr>
            <a:picLocks noChangeAspect="1"/>
          </p:cNvPicPr>
          <p:nvPr/>
        </p:nvPicPr>
        <p:blipFill>
          <a:blip r:embed="rId6"/>
          <a:stretch>
            <a:fillRect/>
          </a:stretch>
        </p:blipFill>
        <p:spPr>
          <a:xfrm>
            <a:off x="7983855" y="5268405"/>
            <a:ext cx="3743325" cy="1162050"/>
          </a:xfrm>
          <a:prstGeom prst="rect">
            <a:avLst/>
          </a:prstGeom>
        </p:spPr>
      </p:pic>
    </p:spTree>
    <p:extLst>
      <p:ext uri="{BB962C8B-B14F-4D97-AF65-F5344CB8AC3E}">
        <p14:creationId xmlns:p14="http://schemas.microsoft.com/office/powerpoint/2010/main" val="1271944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 but c’est d’estimer la meilleure classe en fonction des données</a:t>
            </a:r>
          </a:p>
          <a:p>
            <a:r>
              <a:rPr lang="fr-CH" dirty="0"/>
              <a:t>Vu qu’on va devoir trouver la classe de toute donnée quelconque, on doit généraliser </a:t>
            </a:r>
          </a:p>
          <a:p>
            <a:r>
              <a:rPr lang="fr-CH" dirty="0"/>
              <a:t>Comment généraliser ?</a:t>
            </a:r>
          </a:p>
          <a:p>
            <a:pPr lvl="1"/>
            <a:endParaRPr lang="fr-CH" dirty="0"/>
          </a:p>
          <a:p>
            <a:pPr lvl="1"/>
            <a:r>
              <a:rPr lang="fr-CH" dirty="0"/>
              <a:t>L’idée est de prendre un apriori de nos données d’apprentissage et le transformer en fonction d’une nouvelle observation</a:t>
            </a:r>
          </a:p>
        </p:txBody>
      </p:sp>
    </p:spTree>
    <p:extLst>
      <p:ext uri="{BB962C8B-B14F-4D97-AF65-F5344CB8AC3E}">
        <p14:creationId xmlns:p14="http://schemas.microsoft.com/office/powerpoint/2010/main" val="254305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a:t>
            </a:r>
            <a:endParaRPr lang="en-GB" sz="1400" dirty="0"/>
          </a:p>
        </p:txBody>
      </p:sp>
      <p:sp>
        <p:nvSpPr>
          <p:cNvPr id="4" name="Espace réservé du contenu 6">
            <a:extLst>
              <a:ext uri="{FF2B5EF4-FFF2-40B4-BE49-F238E27FC236}">
                <a16:creationId xmlns:a16="http://schemas.microsoft.com/office/drawing/2014/main" id="{16F012F0-D80C-4F94-AA17-BAE677427F85}"/>
              </a:ext>
            </a:extLst>
          </p:cNvPr>
          <p:cNvSpPr>
            <a:spLocks noGrp="1"/>
          </p:cNvSpPr>
          <p:nvPr>
            <p:ph idx="1"/>
          </p:nvPr>
        </p:nvSpPr>
        <p:spPr>
          <a:xfrm>
            <a:off x="759033" y="2262279"/>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5" name="Titre 1">
            <a:extLst>
              <a:ext uri="{FF2B5EF4-FFF2-40B4-BE49-F238E27FC236}">
                <a16:creationId xmlns:a16="http://schemas.microsoft.com/office/drawing/2014/main" id="{C8073C8C-DA15-4114-A7F7-D9DB5D3BF643}"/>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11.</a:t>
            </a:r>
            <a:endParaRPr lang="en-GB" dirty="0">
              <a:solidFill>
                <a:schemeClr val="accent1"/>
              </a:solidFill>
            </a:endParaRPr>
          </a:p>
        </p:txBody>
      </p:sp>
    </p:spTree>
    <p:extLst>
      <p:ext uri="{BB962C8B-B14F-4D97-AF65-F5344CB8AC3E}">
        <p14:creationId xmlns:p14="http://schemas.microsoft.com/office/powerpoint/2010/main" val="559109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protocole de gestion des données dans ce contexte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9759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Chez le régression logistique, on veut transformer la classification en une forme de régression</a:t>
                </a:r>
              </a:p>
              <a:p>
                <a:r>
                  <a:rPr lang="fr-CH" dirty="0"/>
                  <a:t>Imaginons une variable binaire Y qui suit une distribution de Bernoulli</a:t>
                </a:r>
              </a:p>
              <a:p>
                <a:r>
                  <a:rPr lang="fr-CH" dirty="0"/>
                  <a:t>Soit X une caractéristique de prédiction pour la variable Y</a:t>
                </a:r>
              </a:p>
              <a:p>
                <a:pPr marL="914400" lvl="2" indent="0">
                  <a:buNone/>
                </a:pPr>
                <a:r>
                  <a:rPr lang="fr-CH" dirty="0"/>
                  <a:t>	P(Y=1|x) = p    			P(Y=0|x) = 1-p </a:t>
                </a:r>
              </a:p>
              <a:p>
                <a:pPr marL="914400" lvl="2" indent="0">
                  <a:buNone/>
                </a:pPr>
                <a:endParaRPr lang="fr-CH" dirty="0"/>
              </a:p>
              <a:p>
                <a:r>
                  <a:rPr lang="fr-CH" dirty="0"/>
                  <a:t>Maintenant on va collecter des données(</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fr-CH" b="0" i="1" smtClean="0">
                            <a:solidFill>
                              <a:srgbClr val="000000"/>
                            </a:solidFill>
                            <a:effectLst/>
                            <a:latin typeface="Cambria Math" panose="02040503050406030204" pitchFamily="18" charset="0"/>
                          </a:rPr>
                          <m:t>𝑥</m:t>
                        </m:r>
                      </m:e>
                      <m:sub>
                        <m:r>
                          <a:rPr lang="en-GB">
                            <a:solidFill>
                              <a:srgbClr val="000000"/>
                            </a:solidFill>
                            <a:effectLst/>
                            <a:latin typeface="Cambria Math" panose="02040503050406030204" pitchFamily="18" charset="0"/>
                          </a:rPr>
                          <m:t>𝑖</m:t>
                        </m:r>
                      </m:sub>
                    </m:sSub>
                  </m:oMath>
                </a14:m>
                <a:r>
                  <a:rPr lang="fr-CH" dirty="0"/>
                  <a:t>,</a:t>
                </a:r>
                <a:r>
                  <a:rPr lang="en-GB" dirty="0">
                    <a:solidFill>
                      <a:srgbClr val="000000"/>
                    </a:solidFill>
                  </a:rPr>
                  <a:t> </a:t>
                </a:r>
                <a14:m>
                  <m:oMath xmlns:m="http://schemas.openxmlformats.org/officeDocument/2006/math">
                    <m:sSub>
                      <m:sSubPr>
                        <m:ctrlPr>
                          <a:rPr lang="en-GB" i="1">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a:t>
                </a:r>
              </a:p>
              <a:p>
                <a:r>
                  <a:rPr lang="fr-CH" dirty="0"/>
                  <a:t>On pourra placer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 dans un graphique selon cette caractéristique </a:t>
                </a: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panose="02040503050406030204" pitchFamily="18" charset="0"/>
                          </a:rPr>
                          <m:t>𝑥</m:t>
                        </m:r>
                      </m:e>
                      <m:sub>
                        <m:r>
                          <a:rPr lang="en-GB">
                            <a:solidFill>
                              <a:srgbClr val="000000"/>
                            </a:solidFill>
                            <a:latin typeface="Cambria Math" panose="02040503050406030204" pitchFamily="18" charset="0"/>
                          </a:rPr>
                          <m:t>𝑖</m:t>
                        </m:r>
                      </m:sub>
                    </m:sSub>
                  </m:oMath>
                </a14:m>
                <a:endParaRPr lang="fr-CH" dirty="0"/>
              </a:p>
              <a:p>
                <a:pPr lvl="1"/>
                <a:r>
                  <a:rPr lang="fr-CH" dirty="0"/>
                  <a:t>Imaginons le but suivant:</a:t>
                </a:r>
              </a:p>
              <a:p>
                <a:pPr lvl="2"/>
                <a:r>
                  <a:rPr lang="fr-CH" dirty="0"/>
                  <a:t>Distinguer si un animal est un chat ou une souri, depuis une caractéristique x</a:t>
                </a:r>
              </a:p>
              <a:p>
                <a:pPr lvl="2"/>
                <a:r>
                  <a:rPr lang="fr-CH" dirty="0"/>
                  <a:t>X = taille de l’animal</a:t>
                </a:r>
              </a:p>
              <a:p>
                <a:pPr lvl="1"/>
                <a:r>
                  <a:rPr lang="fr-CH" dirty="0"/>
                  <a:t>Si X est un bon prédicteur de Y, on peut espérer 100% de prédiction</a:t>
                </a:r>
              </a:p>
              <a:p>
                <a:pPr marL="914400" lvl="2" indent="0">
                  <a:buNone/>
                </a:pPr>
                <a:endParaRPr lang="fr-CH" dirty="0"/>
              </a:p>
              <a:p>
                <a:pPr marL="0" indent="0">
                  <a:buNone/>
                </a:pPr>
                <a:endParaRPr lang="fr-CH" dirty="0"/>
              </a:p>
            </p:txBody>
          </p:sp>
        </mc:Choice>
        <mc:Fallback xmlns="">
          <p:sp>
            <p:nvSpPr>
              <p:cNvPr id="18" name="Espace réservé du contenu 6">
                <a:extLst>
                  <a:ext uri="{FF2B5EF4-FFF2-40B4-BE49-F238E27FC236}">
                    <a16:creationId xmlns:a16="http://schemas.microsoft.com/office/drawing/2014/main" id="{9A4B1FAA-FAB0-4C75-B9CF-5E535095925F}"/>
                  </a:ext>
                </a:extLst>
              </p:cNvPr>
              <p:cNvSpPr txBox="1">
                <a:spLocks noRot="1" noChangeAspect="1" noMove="1" noResize="1" noEditPoints="1" noAdjustHandles="1" noChangeArrowheads="1" noChangeShapeType="1" noTextEdit="1"/>
              </p:cNvSpPr>
              <p:nvPr/>
            </p:nvSpPr>
            <p:spPr>
              <a:xfrm>
                <a:off x="929640" y="898883"/>
                <a:ext cx="10515600" cy="4975935"/>
              </a:xfrm>
              <a:prstGeom prst="rect">
                <a:avLst/>
              </a:prstGeom>
              <a:blipFill>
                <a:blip r:embed="rId3"/>
                <a:stretch>
                  <a:fillRect l="-1043" t="-2693" r="-522"/>
                </a:stretch>
              </a:blipFill>
            </p:spPr>
            <p:txBody>
              <a:bodyPr/>
              <a:lstStyle/>
              <a:p>
                <a:r>
                  <a:rPr lang="fr-CH">
                    <a:noFill/>
                  </a:rPr>
                  <a:t> </a:t>
                </a:r>
              </a:p>
            </p:txBody>
          </p:sp>
        </mc:Fallback>
      </mc:AlternateContent>
    </p:spTree>
    <p:extLst>
      <p:ext uri="{BB962C8B-B14F-4D97-AF65-F5344CB8AC3E}">
        <p14:creationId xmlns:p14="http://schemas.microsoft.com/office/powerpoint/2010/main" val="1192441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Rappelez la relation entre classification et régression?</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660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difficulté qu’on va rencontrer, c’est que du à des mauvaises mesures, ou juste du au fait que X n’est pas toujours une caractéristique qui distingue bien Y, on aura des overlap</a:t>
            </a:r>
          </a:p>
          <a:p>
            <a:endParaRPr lang="fr-CH" dirty="0"/>
          </a:p>
          <a:p>
            <a:endParaRPr lang="fr-CH" dirty="0"/>
          </a:p>
          <a:p>
            <a:pPr marL="0" indent="0">
              <a:buNone/>
            </a:pPr>
            <a:endParaRPr lang="fr-CH" dirty="0"/>
          </a:p>
          <a:p>
            <a:r>
              <a:rPr lang="fr-CH" dirty="0"/>
              <a:t>Du coup on va transformer la «step fonction» en une fonction plus continue</a:t>
            </a:r>
          </a:p>
          <a:p>
            <a:pPr marL="0" indent="0">
              <a:buNone/>
            </a:pPr>
            <a:endParaRPr lang="fr-CH" dirty="0"/>
          </a:p>
        </p:txBody>
      </p:sp>
      <p:pic>
        <p:nvPicPr>
          <p:cNvPr id="5" name="Image 4">
            <a:extLst>
              <a:ext uri="{FF2B5EF4-FFF2-40B4-BE49-F238E27FC236}">
                <a16:creationId xmlns:a16="http://schemas.microsoft.com/office/drawing/2014/main" id="{BE14847A-11A0-4F29-A499-4A97BA230D14}"/>
              </a:ext>
            </a:extLst>
          </p:cNvPr>
          <p:cNvPicPr>
            <a:picLocks noChangeAspect="1"/>
          </p:cNvPicPr>
          <p:nvPr/>
        </p:nvPicPr>
        <p:blipFill>
          <a:blip r:embed="rId3"/>
          <a:stretch>
            <a:fillRect/>
          </a:stretch>
        </p:blipFill>
        <p:spPr>
          <a:xfrm>
            <a:off x="3385657" y="2090860"/>
            <a:ext cx="5420686" cy="1653011"/>
          </a:xfrm>
          <a:prstGeom prst="rect">
            <a:avLst/>
          </a:prstGeom>
        </p:spPr>
      </p:pic>
      <p:pic>
        <p:nvPicPr>
          <p:cNvPr id="7" name="Image 6">
            <a:extLst>
              <a:ext uri="{FF2B5EF4-FFF2-40B4-BE49-F238E27FC236}">
                <a16:creationId xmlns:a16="http://schemas.microsoft.com/office/drawing/2014/main" id="{D0A6C9A9-51C6-4A79-B649-0E256FF76282}"/>
              </a:ext>
            </a:extLst>
          </p:cNvPr>
          <p:cNvPicPr>
            <a:picLocks noChangeAspect="1"/>
          </p:cNvPicPr>
          <p:nvPr/>
        </p:nvPicPr>
        <p:blipFill>
          <a:blip r:embed="rId4"/>
          <a:stretch>
            <a:fillRect/>
          </a:stretch>
        </p:blipFill>
        <p:spPr>
          <a:xfrm>
            <a:off x="3385657" y="4488354"/>
            <a:ext cx="5784811" cy="1803921"/>
          </a:xfrm>
          <a:prstGeom prst="rect">
            <a:avLst/>
          </a:prstGeom>
        </p:spPr>
      </p:pic>
    </p:spTree>
    <p:extLst>
      <p:ext uri="{BB962C8B-B14F-4D97-AF65-F5344CB8AC3E}">
        <p14:creationId xmlns:p14="http://schemas.microsoft.com/office/powerpoint/2010/main" val="24595084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sont les propriétés de la fonction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Tree>
    <p:extLst>
      <p:ext uri="{BB962C8B-B14F-4D97-AF65-F5344CB8AC3E}">
        <p14:creationId xmlns:p14="http://schemas.microsoft.com/office/powerpoint/2010/main" val="4282644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régression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1421537"/>
            <a:ext cx="10515600" cy="4008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L’algorithme de régression logistique consiste en une fonction qui prend comme:</a:t>
            </a:r>
          </a:p>
          <a:p>
            <a:pPr lvl="1"/>
            <a:r>
              <a:rPr lang="fr-CH" dirty="0"/>
              <a:t>input un ensemble de données</a:t>
            </a:r>
          </a:p>
          <a:p>
            <a:pPr lvl="1"/>
            <a:r>
              <a:rPr lang="fr-CH" dirty="0"/>
              <a:t>Return les valeurs des paramètres [a,x0]</a:t>
            </a:r>
          </a:p>
          <a:p>
            <a:r>
              <a:rPr lang="fr-CH" dirty="0"/>
              <a:t>Pour calculer ces valeurs:</a:t>
            </a:r>
          </a:p>
          <a:p>
            <a:pPr lvl="1"/>
            <a:r>
              <a:rPr lang="fr-CH" dirty="0"/>
              <a:t>On exprime une minimisation d’erreur</a:t>
            </a:r>
          </a:p>
          <a:p>
            <a:pPr lvl="1"/>
            <a:r>
              <a:rPr lang="fr-CH" dirty="0"/>
              <a:t>On fait une descente en gradient</a:t>
            </a:r>
          </a:p>
          <a:p>
            <a:r>
              <a:rPr lang="fr-CH" dirty="0"/>
              <a:t>La descente nous aidera à trouver les valeurs optimales pour nos données</a:t>
            </a:r>
          </a:p>
          <a:p>
            <a:pPr marL="0" indent="0">
              <a:buNone/>
            </a:pPr>
            <a:endParaRPr lang="fr-CH" dirty="0"/>
          </a:p>
        </p:txBody>
      </p:sp>
    </p:spTree>
    <p:extLst>
      <p:ext uri="{BB962C8B-B14F-4D97-AF65-F5344CB8AC3E}">
        <p14:creationId xmlns:p14="http://schemas.microsoft.com/office/powerpoint/2010/main" val="1396770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a:p>
            <a:endParaRPr lang="fr-CH" dirty="0"/>
          </a:p>
          <a:p>
            <a:endParaRPr lang="fr-CH" dirty="0"/>
          </a:p>
          <a:p>
            <a:endParaRPr lang="fr-CH" dirty="0"/>
          </a:p>
          <a:p>
            <a:r>
              <a:rPr lang="fr-CH" dirty="0"/>
              <a:t>Avec un nombre de données de input important, un éventuel bruit dans une donnée pourra être «</a:t>
            </a:r>
            <a:r>
              <a:rPr lang="fr-CH" dirty="0" err="1"/>
              <a:t>éléminé</a:t>
            </a:r>
            <a:r>
              <a:rPr lang="fr-CH" dirty="0"/>
              <a:t>» </a:t>
            </a:r>
          </a:p>
        </p:txBody>
      </p:sp>
      <p:pic>
        <p:nvPicPr>
          <p:cNvPr id="6" name="Image 5">
            <a:extLst>
              <a:ext uri="{FF2B5EF4-FFF2-40B4-BE49-F238E27FC236}">
                <a16:creationId xmlns:a16="http://schemas.microsoft.com/office/drawing/2014/main" id="{E7F730C3-C500-4FBE-A969-10D15ABE7455}"/>
              </a:ext>
            </a:extLst>
          </p:cNvPr>
          <p:cNvPicPr>
            <a:picLocks noChangeAspect="1"/>
          </p:cNvPicPr>
          <p:nvPr/>
        </p:nvPicPr>
        <p:blipFill>
          <a:blip r:embed="rId3"/>
          <a:stretch>
            <a:fillRect/>
          </a:stretch>
        </p:blipFill>
        <p:spPr>
          <a:xfrm>
            <a:off x="3430053" y="2989078"/>
            <a:ext cx="5331893" cy="1625934"/>
          </a:xfrm>
          <a:prstGeom prst="rect">
            <a:avLst/>
          </a:prstGeom>
        </p:spPr>
      </p:pic>
    </p:spTree>
    <p:extLst>
      <p:ext uri="{BB962C8B-B14F-4D97-AF65-F5344CB8AC3E}">
        <p14:creationId xmlns:p14="http://schemas.microsoft.com/office/powerpoint/2010/main" val="3912664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4" name="Espace réservé du contenu 6">
            <a:extLst>
              <a:ext uri="{FF2B5EF4-FFF2-40B4-BE49-F238E27FC236}">
                <a16:creationId xmlns:a16="http://schemas.microsoft.com/office/drawing/2014/main" id="{24DAA4EA-2E7A-4520-8A6B-96484836E4A1}"/>
              </a:ext>
            </a:extLst>
          </p:cNvPr>
          <p:cNvSpPr>
            <a:spLocks noGrp="1"/>
          </p:cNvSpPr>
          <p:nvPr>
            <p:ph idx="1"/>
          </p:nvPr>
        </p:nvSpPr>
        <p:spPr>
          <a:xfrm>
            <a:off x="759033" y="1690687"/>
            <a:ext cx="10673934" cy="4370247"/>
          </a:xfrm>
        </p:spPr>
        <p:txBody>
          <a:bodyPr>
            <a:normAutofit lnSpcReduction="100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fr-CH" dirty="0"/>
          </a:p>
          <a:p>
            <a:r>
              <a:rPr lang="fr-CH" dirty="0"/>
              <a:t>Un classifieur linéaire est un algorithme de classement statistique, le rôle de cet algorithme est de classer dans des groupes les échantillons qui ont des propriétés similaires</a:t>
            </a:r>
          </a:p>
          <a:p>
            <a:pPr marL="0" indent="0">
              <a:buNone/>
            </a:pPr>
            <a:endParaRPr lang="fr-CH" dirty="0"/>
          </a:p>
        </p:txBody>
      </p:sp>
    </p:spTree>
    <p:extLst>
      <p:ext uri="{BB962C8B-B14F-4D97-AF65-F5344CB8AC3E}">
        <p14:creationId xmlns:p14="http://schemas.microsoft.com/office/powerpoint/2010/main" val="401302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mesure-t-on leur réussite? Leur complexité? Leur optimalité?</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réussite d’une exploration est facile à déterminer, si on a une solution, on a réussit</a:t>
            </a:r>
          </a:p>
          <a:p>
            <a:r>
              <a:rPr lang="fr-CH" dirty="0"/>
              <a:t>Mais à quel coût ? </a:t>
            </a:r>
          </a:p>
          <a:p>
            <a:pPr lvl="1"/>
            <a:r>
              <a:rPr lang="fr-CH" dirty="0"/>
              <a:t>Chaque technique de recherche aura ses propres indicateurs précis de complexité </a:t>
            </a:r>
          </a:p>
          <a:p>
            <a:pPr lvl="1"/>
            <a:r>
              <a:rPr lang="fr-CH" dirty="0"/>
              <a:t>Mais de façon générale on peut énoncer quelques indicateurs:</a:t>
            </a:r>
          </a:p>
          <a:p>
            <a:pPr lvl="2"/>
            <a:r>
              <a:rPr lang="fr-CH" dirty="0"/>
              <a:t>La taille de l’espace d’états</a:t>
            </a:r>
          </a:p>
          <a:p>
            <a:pPr lvl="2"/>
            <a:r>
              <a:rPr lang="fr-CH" dirty="0"/>
              <a:t>Le degré moyen du graphe</a:t>
            </a:r>
          </a:p>
          <a:p>
            <a:pPr lvl="2"/>
            <a:r>
              <a:rPr lang="fr-CH" dirty="0"/>
              <a:t>Distribution des états solutions</a:t>
            </a:r>
          </a:p>
          <a:p>
            <a:pPr lvl="2"/>
            <a:r>
              <a:rPr lang="fr-CH" dirty="0"/>
              <a:t>Espace mémoire par état</a:t>
            </a:r>
          </a:p>
          <a:p>
            <a:pPr lvl="2"/>
            <a:r>
              <a:rPr lang="fr-CH" dirty="0"/>
              <a:t>Temps total d’exécution</a:t>
            </a:r>
          </a:p>
          <a:p>
            <a:r>
              <a:rPr lang="fr-CH" dirty="0"/>
              <a:t>L’optimalité est assuré selon l’algorithme</a:t>
            </a:r>
          </a:p>
          <a:p>
            <a:pPr marL="914400" lvl="2" indent="0">
              <a:buNone/>
            </a:pPr>
            <a:endParaRPr lang="fr-CH" dirty="0"/>
          </a:p>
          <a:p>
            <a:pPr lvl="1"/>
            <a:endParaRPr lang="fr-CH" dirty="0">
              <a:solidFill>
                <a:srgbClr val="FF0000"/>
              </a:solidFill>
            </a:endParaRPr>
          </a:p>
          <a:p>
            <a:pPr lvl="1"/>
            <a:endParaRPr lang="fr-CH" dirty="0"/>
          </a:p>
        </p:txBody>
      </p:sp>
    </p:spTree>
    <p:extLst>
      <p:ext uri="{BB962C8B-B14F-4D97-AF65-F5344CB8AC3E}">
        <p14:creationId xmlns:p14="http://schemas.microsoft.com/office/powerpoint/2010/main" val="1655997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 propose l’algorithme du perceptron?</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lnSpcReduction="10000"/>
          </a:bodyPr>
          <a:lstStyle/>
          <a:p>
            <a:r>
              <a:rPr lang="fr-CH" dirty="0"/>
              <a:t>L’algorithme de perceptron est un classifieur linéaire, pour classer une valeur x, on calcule le produit vectoriel entre x et la droite/plan de classification</a:t>
            </a:r>
          </a:p>
          <a:p>
            <a:r>
              <a:rPr lang="fr-CH" dirty="0"/>
              <a:t>Selon le résultat de cet produit vectoriel on dit si x appartient à la classe ou pas</a:t>
            </a:r>
          </a:p>
          <a:p>
            <a:r>
              <a:rPr lang="fr-CH" dirty="0"/>
              <a:t>La difficulté étant bien sur de définir ce plan de classification</a:t>
            </a:r>
          </a:p>
          <a:p>
            <a:pPr marL="914400" lvl="1" indent="-457200">
              <a:buFont typeface="+mj-lt"/>
              <a:buAutoNum type="arabicPeriod"/>
            </a:pPr>
            <a:r>
              <a:rPr lang="fr-CH" dirty="0"/>
              <a:t>On choisit un pas d’apprentissage</a:t>
            </a:r>
          </a:p>
          <a:p>
            <a:pPr marL="914400" lvl="1" indent="-457200">
              <a:buFont typeface="+mj-lt"/>
              <a:buAutoNum type="arabicPeriod"/>
            </a:pPr>
            <a:r>
              <a:rPr lang="fr-CH" dirty="0"/>
              <a:t>On initialise nos poids w aléatoirement </a:t>
            </a:r>
          </a:p>
          <a:p>
            <a:pPr marL="914400" lvl="1" indent="-457200">
              <a:buFont typeface="+mj-lt"/>
              <a:buAutoNum type="arabicPeriod"/>
            </a:pPr>
            <a:r>
              <a:rPr lang="fr-CH" dirty="0"/>
              <a:t>Pour toute donné d’entrainement on calcule:</a:t>
            </a:r>
          </a:p>
          <a:p>
            <a:pPr marL="914400" lvl="1" indent="-457200">
              <a:buFont typeface="+mj-lt"/>
              <a:buAutoNum type="arabicPeriod"/>
            </a:pPr>
            <a:endParaRPr lang="fr-CH" dirty="0"/>
          </a:p>
          <a:p>
            <a:pPr marL="914400" lvl="1" indent="-457200">
              <a:buFont typeface="+mj-lt"/>
              <a:buAutoNum type="arabicPeriod"/>
            </a:pPr>
            <a:endParaRPr lang="fr-CH" dirty="0"/>
          </a:p>
          <a:p>
            <a:pPr marL="914400" lvl="1" indent="-457200">
              <a:buFont typeface="+mj-lt"/>
              <a:buAutoNum type="arabicPeriod"/>
            </a:pPr>
            <a:r>
              <a:rPr lang="fr-CH" dirty="0"/>
              <a:t>Jusqu’à convergence</a:t>
            </a:r>
          </a:p>
          <a:p>
            <a:pPr marL="914400" lvl="2" indent="0">
              <a:buNone/>
            </a:pPr>
            <a:endParaRPr lang="fr-CH" dirty="0"/>
          </a:p>
        </p:txBody>
      </p:sp>
      <p:pic>
        <p:nvPicPr>
          <p:cNvPr id="7" name="Image 6">
            <a:extLst>
              <a:ext uri="{FF2B5EF4-FFF2-40B4-BE49-F238E27FC236}">
                <a16:creationId xmlns:a16="http://schemas.microsoft.com/office/drawing/2014/main" id="{A2657148-4087-426B-B315-EEDF32192218}"/>
              </a:ext>
            </a:extLst>
          </p:cNvPr>
          <p:cNvPicPr>
            <a:picLocks noChangeAspect="1"/>
          </p:cNvPicPr>
          <p:nvPr/>
        </p:nvPicPr>
        <p:blipFill>
          <a:blip r:embed="rId3"/>
          <a:stretch>
            <a:fillRect/>
          </a:stretch>
        </p:blipFill>
        <p:spPr>
          <a:xfrm>
            <a:off x="5886450" y="3214025"/>
            <a:ext cx="209550" cy="323850"/>
          </a:xfrm>
          <a:prstGeom prst="rect">
            <a:avLst/>
          </a:prstGeom>
        </p:spPr>
      </p:pic>
      <p:pic>
        <p:nvPicPr>
          <p:cNvPr id="9" name="Image 8">
            <a:extLst>
              <a:ext uri="{FF2B5EF4-FFF2-40B4-BE49-F238E27FC236}">
                <a16:creationId xmlns:a16="http://schemas.microsoft.com/office/drawing/2014/main" id="{2ACB794A-D39D-4ED3-A88E-DF7F557E118E}"/>
              </a:ext>
            </a:extLst>
          </p:cNvPr>
          <p:cNvPicPr>
            <a:picLocks noChangeAspect="1"/>
          </p:cNvPicPr>
          <p:nvPr/>
        </p:nvPicPr>
        <p:blipFill>
          <a:blip r:embed="rId4"/>
          <a:stretch>
            <a:fillRect/>
          </a:stretch>
        </p:blipFill>
        <p:spPr>
          <a:xfrm>
            <a:off x="2338387" y="4265875"/>
            <a:ext cx="4233863" cy="673776"/>
          </a:xfrm>
          <a:prstGeom prst="rect">
            <a:avLst/>
          </a:prstGeom>
        </p:spPr>
      </p:pic>
    </p:spTree>
    <p:extLst>
      <p:ext uri="{BB962C8B-B14F-4D97-AF65-F5344CB8AC3E}">
        <p14:creationId xmlns:p14="http://schemas.microsoft.com/office/powerpoint/2010/main" val="3028809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sa relation à un neurone artificiel?</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1557829"/>
            <a:ext cx="10673934" cy="4681129"/>
          </a:xfrm>
        </p:spPr>
        <p:txBody>
          <a:bodyPr>
            <a:normAutofit/>
          </a:bodyPr>
          <a:lstStyle/>
          <a:p>
            <a:r>
              <a:rPr lang="fr-CH" dirty="0"/>
              <a:t>Chez un neurone artificiel on fera le même calcul</a:t>
            </a:r>
          </a:p>
          <a:p>
            <a:endParaRPr lang="fr-CH" dirty="0"/>
          </a:p>
          <a:p>
            <a:endParaRPr lang="fr-CH" dirty="0"/>
          </a:p>
          <a:p>
            <a:pPr marL="0" indent="0">
              <a:buNone/>
            </a:pPr>
            <a:endParaRPr lang="fr-CH" dirty="0"/>
          </a:p>
          <a:p>
            <a:pPr marL="0" indent="0">
              <a:buNone/>
            </a:pPr>
            <a:endParaRPr lang="fr-CH" dirty="0"/>
          </a:p>
          <a:p>
            <a:r>
              <a:rPr lang="fr-CH" dirty="0"/>
              <a:t>On va changer la condition de déclanchement du neurone</a:t>
            </a:r>
          </a:p>
          <a:p>
            <a:r>
              <a:rPr lang="fr-CH" dirty="0"/>
              <a:t>Chez perceptron il suffisait d’atteindre le seuil (a&gt;0)</a:t>
            </a:r>
          </a:p>
          <a:p>
            <a:r>
              <a:rPr lang="fr-CH" dirty="0"/>
              <a:t>Chez les neurones on va utiliser la régression logistique pour savoir si le neurone s’active ou pas</a:t>
            </a:r>
          </a:p>
        </p:txBody>
      </p:sp>
      <p:pic>
        <p:nvPicPr>
          <p:cNvPr id="12" name="Image 11">
            <a:extLst>
              <a:ext uri="{FF2B5EF4-FFF2-40B4-BE49-F238E27FC236}">
                <a16:creationId xmlns:a16="http://schemas.microsoft.com/office/drawing/2014/main" id="{11992FE6-3B9E-4B80-A4AF-8E81C3F35936}"/>
              </a:ext>
            </a:extLst>
          </p:cNvPr>
          <p:cNvPicPr>
            <a:picLocks noChangeAspect="1"/>
          </p:cNvPicPr>
          <p:nvPr/>
        </p:nvPicPr>
        <p:blipFill>
          <a:blip r:embed="rId3"/>
          <a:stretch>
            <a:fillRect/>
          </a:stretch>
        </p:blipFill>
        <p:spPr>
          <a:xfrm>
            <a:off x="3552405" y="1944617"/>
            <a:ext cx="5087190" cy="1923376"/>
          </a:xfrm>
          <a:prstGeom prst="rect">
            <a:avLst/>
          </a:prstGeom>
        </p:spPr>
      </p:pic>
    </p:spTree>
    <p:extLst>
      <p:ext uri="{BB962C8B-B14F-4D97-AF65-F5344CB8AC3E}">
        <p14:creationId xmlns:p14="http://schemas.microsoft.com/office/powerpoint/2010/main" val="28982133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Les paramètres c’est le vecteur W</a:t>
            </a:r>
          </a:p>
          <a:p>
            <a:r>
              <a:rPr lang="fr-CH" dirty="0"/>
              <a:t>On va se mettre à l’espace des paramètres W, et on étudie les droites</a:t>
            </a:r>
          </a:p>
          <a:p>
            <a:pPr marL="0" indent="0">
              <a:buNone/>
            </a:pPr>
            <a:r>
              <a:rPr lang="fr-CH" dirty="0"/>
              <a:t>                            pour chaque donnée</a:t>
            </a:r>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r>
              <a:rPr lang="fr-CH" dirty="0"/>
              <a:t>C’est appelé un entrainement par vote, chaque donnée vote pour la valeur W qui lui va le plus</a:t>
            </a:r>
          </a:p>
        </p:txBody>
      </p:sp>
      <p:pic>
        <p:nvPicPr>
          <p:cNvPr id="7" name="Image 6">
            <a:extLst>
              <a:ext uri="{FF2B5EF4-FFF2-40B4-BE49-F238E27FC236}">
                <a16:creationId xmlns:a16="http://schemas.microsoft.com/office/drawing/2014/main" id="{DFF9945B-6D30-47A5-8869-A00AD3AD7721}"/>
              </a:ext>
            </a:extLst>
          </p:cNvPr>
          <p:cNvPicPr>
            <a:picLocks noChangeAspect="1"/>
          </p:cNvPicPr>
          <p:nvPr/>
        </p:nvPicPr>
        <p:blipFill>
          <a:blip r:embed="rId3"/>
          <a:stretch>
            <a:fillRect/>
          </a:stretch>
        </p:blipFill>
        <p:spPr>
          <a:xfrm>
            <a:off x="3019212" y="2572182"/>
            <a:ext cx="5970695" cy="2769910"/>
          </a:xfrm>
          <a:prstGeom prst="rect">
            <a:avLst/>
          </a:prstGeom>
        </p:spPr>
      </p:pic>
      <p:pic>
        <p:nvPicPr>
          <p:cNvPr id="9" name="Image 8">
            <a:extLst>
              <a:ext uri="{FF2B5EF4-FFF2-40B4-BE49-F238E27FC236}">
                <a16:creationId xmlns:a16="http://schemas.microsoft.com/office/drawing/2014/main" id="{5A39CA89-7A78-4350-A839-FE9DEC48DBFF}"/>
              </a:ext>
            </a:extLst>
          </p:cNvPr>
          <p:cNvPicPr>
            <a:picLocks noChangeAspect="1"/>
          </p:cNvPicPr>
          <p:nvPr/>
        </p:nvPicPr>
        <p:blipFill>
          <a:blip r:embed="rId4"/>
          <a:stretch>
            <a:fillRect/>
          </a:stretch>
        </p:blipFill>
        <p:spPr>
          <a:xfrm>
            <a:off x="1204829" y="2041763"/>
            <a:ext cx="1967250" cy="530419"/>
          </a:xfrm>
          <a:prstGeom prst="rect">
            <a:avLst/>
          </a:prstGeom>
        </p:spPr>
      </p:pic>
      <p:pic>
        <p:nvPicPr>
          <p:cNvPr id="11" name="Image 10">
            <a:extLst>
              <a:ext uri="{FF2B5EF4-FFF2-40B4-BE49-F238E27FC236}">
                <a16:creationId xmlns:a16="http://schemas.microsoft.com/office/drawing/2014/main" id="{BF5F4359-0115-4BD0-B3ED-DA1A929EAD33}"/>
              </a:ext>
            </a:extLst>
          </p:cNvPr>
          <p:cNvPicPr>
            <a:picLocks noChangeAspect="1"/>
          </p:cNvPicPr>
          <p:nvPr/>
        </p:nvPicPr>
        <p:blipFill>
          <a:blip r:embed="rId5"/>
          <a:stretch>
            <a:fillRect/>
          </a:stretch>
        </p:blipFill>
        <p:spPr>
          <a:xfrm>
            <a:off x="6443228" y="2041763"/>
            <a:ext cx="2131957" cy="480947"/>
          </a:xfrm>
          <a:prstGeom prst="rect">
            <a:avLst/>
          </a:prstGeom>
        </p:spPr>
      </p:pic>
    </p:spTree>
    <p:extLst>
      <p:ext uri="{BB962C8B-B14F-4D97-AF65-F5344CB8AC3E}">
        <p14:creationId xmlns:p14="http://schemas.microsoft.com/office/powerpoint/2010/main" val="3683932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Chez l’entrainement du perceptron, ce qu’on fait c’est de recalculer nos poids W selon l’erreur de chaque donnée d’entrainement, mais cette erreur n’est pas globale</a:t>
            </a:r>
          </a:p>
          <a:p>
            <a:endParaRPr lang="fr-CH" dirty="0"/>
          </a:p>
          <a:p>
            <a:endParaRPr lang="fr-CH" dirty="0"/>
          </a:p>
          <a:p>
            <a:pPr marL="0" indent="0">
              <a:buNone/>
            </a:pPr>
            <a:endParaRPr lang="fr-CH" dirty="0"/>
          </a:p>
          <a:p>
            <a:r>
              <a:rPr lang="fr-CH" dirty="0"/>
              <a:t>À chaque itération de l’entrainement d’un neurone on regarde la fonction d’erreur globale pour un poids donné</a:t>
            </a:r>
          </a:p>
          <a:p>
            <a:r>
              <a:rPr lang="fr-CH" dirty="0"/>
              <a:t>On va essayer de faire évoluer les poids de façon à minimiser l’erreur</a:t>
            </a:r>
          </a:p>
          <a:p>
            <a:r>
              <a:rPr lang="fr-CH" dirty="0"/>
              <a:t>Qu’on va calculer à l’aide de la descente du gradient</a:t>
            </a:r>
          </a:p>
        </p:txBody>
      </p:sp>
      <p:pic>
        <p:nvPicPr>
          <p:cNvPr id="6" name="Image 5">
            <a:extLst>
              <a:ext uri="{FF2B5EF4-FFF2-40B4-BE49-F238E27FC236}">
                <a16:creationId xmlns:a16="http://schemas.microsoft.com/office/drawing/2014/main" id="{DE30582C-0C33-4BD4-978F-430E370C2EC1}"/>
              </a:ext>
            </a:extLst>
          </p:cNvPr>
          <p:cNvPicPr>
            <a:picLocks noChangeAspect="1"/>
          </p:cNvPicPr>
          <p:nvPr/>
        </p:nvPicPr>
        <p:blipFill>
          <a:blip r:embed="rId3"/>
          <a:stretch>
            <a:fillRect/>
          </a:stretch>
        </p:blipFill>
        <p:spPr>
          <a:xfrm>
            <a:off x="2861419" y="2524125"/>
            <a:ext cx="6810375" cy="904875"/>
          </a:xfrm>
          <a:prstGeom prst="rect">
            <a:avLst/>
          </a:prstGeom>
        </p:spPr>
      </p:pic>
    </p:spTree>
    <p:extLst>
      <p:ext uri="{BB962C8B-B14F-4D97-AF65-F5344CB8AC3E}">
        <p14:creationId xmlns:p14="http://schemas.microsoft.com/office/powerpoint/2010/main" val="4095266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 l’algorithme de descente en gradient?</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08569"/>
            <a:ext cx="10673934" cy="5165653"/>
          </a:xfrm>
        </p:spPr>
        <p:txBody>
          <a:bodyPr>
            <a:normAutofit/>
          </a:bodyPr>
          <a:lstStyle/>
          <a:p>
            <a:r>
              <a:rPr lang="fr-CH" dirty="0"/>
              <a:t>Le but est de trouver le minimum d’une fonction</a:t>
            </a:r>
          </a:p>
          <a:p>
            <a:r>
              <a:rPr lang="fr-CH" dirty="0"/>
              <a:t>On va partir d’un point z de la fonction</a:t>
            </a:r>
          </a:p>
          <a:p>
            <a:r>
              <a:rPr lang="fr-CH" dirty="0"/>
              <a:t>Et on va dire que f(z + h), h = taille du pas</a:t>
            </a:r>
          </a:p>
          <a:p>
            <a:pPr marL="0" indent="0">
              <a:buNone/>
            </a:pPr>
            <a:r>
              <a:rPr lang="fr-CH" dirty="0"/>
              <a:t>vaut f(z) + </a:t>
            </a:r>
          </a:p>
          <a:p>
            <a:pPr marL="0" indent="0">
              <a:buNone/>
            </a:pPr>
            <a:endParaRPr lang="fr-CH" dirty="0"/>
          </a:p>
          <a:p>
            <a:pPr marL="0" indent="0">
              <a:buNone/>
            </a:pPr>
            <a:endParaRPr lang="fr-CH" dirty="0"/>
          </a:p>
          <a:p>
            <a:pPr marL="0" indent="0">
              <a:buNone/>
            </a:pPr>
            <a:endParaRPr lang="fr-CH" dirty="0"/>
          </a:p>
          <a:p>
            <a:r>
              <a:rPr lang="fr-CH" dirty="0"/>
              <a:t>Ce que fait la dérivé, c’est quelle pose une droite tangente le long de la fonction (en z), et que si on fait un petit pas h le long de cette tangente, alors on sera au point f(z + h)</a:t>
            </a:r>
          </a:p>
          <a:p>
            <a:pPr marL="0" indent="0">
              <a:buNone/>
            </a:pPr>
            <a:endParaRPr lang="fr-CH" dirty="0"/>
          </a:p>
          <a:p>
            <a:pPr marL="0" indent="0">
              <a:buNone/>
            </a:pPr>
            <a:endParaRPr lang="fr-CH" dirty="0"/>
          </a:p>
          <a:p>
            <a:pPr marL="0" indent="0">
              <a:buNone/>
            </a:pPr>
            <a:endParaRPr lang="fr-CH" dirty="0"/>
          </a:p>
        </p:txBody>
      </p:sp>
      <p:pic>
        <p:nvPicPr>
          <p:cNvPr id="6" name="Image 5">
            <a:extLst>
              <a:ext uri="{FF2B5EF4-FFF2-40B4-BE49-F238E27FC236}">
                <a16:creationId xmlns:a16="http://schemas.microsoft.com/office/drawing/2014/main" id="{63F0E2E7-C0E3-4755-BB76-D28F94CC39AA}"/>
              </a:ext>
            </a:extLst>
          </p:cNvPr>
          <p:cNvPicPr>
            <a:picLocks noChangeAspect="1"/>
          </p:cNvPicPr>
          <p:nvPr/>
        </p:nvPicPr>
        <p:blipFill>
          <a:blip r:embed="rId3"/>
          <a:stretch>
            <a:fillRect/>
          </a:stretch>
        </p:blipFill>
        <p:spPr>
          <a:xfrm>
            <a:off x="8411492" y="345789"/>
            <a:ext cx="3269951" cy="2826289"/>
          </a:xfrm>
          <a:prstGeom prst="rect">
            <a:avLst/>
          </a:prstGeom>
        </p:spPr>
      </p:pic>
      <p:pic>
        <p:nvPicPr>
          <p:cNvPr id="10" name="Image 9">
            <a:extLst>
              <a:ext uri="{FF2B5EF4-FFF2-40B4-BE49-F238E27FC236}">
                <a16:creationId xmlns:a16="http://schemas.microsoft.com/office/drawing/2014/main" id="{CA841C69-E3DE-4B12-8F70-D8F6C32F2CC3}"/>
              </a:ext>
            </a:extLst>
          </p:cNvPr>
          <p:cNvPicPr>
            <a:picLocks noChangeAspect="1"/>
          </p:cNvPicPr>
          <p:nvPr/>
        </p:nvPicPr>
        <p:blipFill>
          <a:blip r:embed="rId4"/>
          <a:stretch>
            <a:fillRect/>
          </a:stretch>
        </p:blipFill>
        <p:spPr>
          <a:xfrm>
            <a:off x="3916481" y="3058790"/>
            <a:ext cx="4359037" cy="1001119"/>
          </a:xfrm>
          <a:prstGeom prst="rect">
            <a:avLst/>
          </a:prstGeom>
        </p:spPr>
      </p:pic>
      <p:pic>
        <p:nvPicPr>
          <p:cNvPr id="13" name="Image 12">
            <a:extLst>
              <a:ext uri="{FF2B5EF4-FFF2-40B4-BE49-F238E27FC236}">
                <a16:creationId xmlns:a16="http://schemas.microsoft.com/office/drawing/2014/main" id="{28D98960-16CF-4EB8-A2E0-B6FC8417E9FD}"/>
              </a:ext>
            </a:extLst>
          </p:cNvPr>
          <p:cNvPicPr>
            <a:picLocks noChangeAspect="1"/>
          </p:cNvPicPr>
          <p:nvPr/>
        </p:nvPicPr>
        <p:blipFill>
          <a:blip r:embed="rId5"/>
          <a:stretch>
            <a:fillRect/>
          </a:stretch>
        </p:blipFill>
        <p:spPr>
          <a:xfrm>
            <a:off x="2544704" y="2447926"/>
            <a:ext cx="693894" cy="610864"/>
          </a:xfrm>
          <a:prstGeom prst="rect">
            <a:avLst/>
          </a:prstGeom>
        </p:spPr>
      </p:pic>
    </p:spTree>
    <p:extLst>
      <p:ext uri="{BB962C8B-B14F-4D97-AF65-F5344CB8AC3E}">
        <p14:creationId xmlns:p14="http://schemas.microsoft.com/office/powerpoint/2010/main" val="1261566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a:t>
            </a:r>
            <a:r>
              <a:rPr lang="fr-FR" sz="1400" dirty="0">
                <a:solidFill>
                  <a:srgbClr val="FF0000"/>
                </a:solidFill>
                <a:effectLst/>
                <a:latin typeface="Arial" panose="020B0604020202020204" pitchFamily="34" charset="0"/>
              </a:rPr>
              <a:t>Comment combine-t-on les neurones en réseaux? Comment entraine-t-on un réseau de neurones? </a:t>
            </a:r>
            <a:r>
              <a:rPr lang="fr-FR" sz="1400" dirty="0">
                <a:effectLst/>
                <a:latin typeface="Arial" panose="020B0604020202020204" pitchFamily="34" charset="0"/>
              </a:rPr>
              <a:t>Qu’est-ce que la fonction logistique? Comment est-elle utilisée dans un neurone artificiel? Quelles sont ses propriétés? </a:t>
            </a:r>
            <a:r>
              <a:rPr lang="fr-FR" sz="1400" dirty="0">
                <a:solidFill>
                  <a:srgbClr val="FF0000"/>
                </a:solidFill>
                <a:effectLst/>
                <a:latin typeface="Arial" panose="020B0604020202020204" pitchFamily="34" charset="0"/>
              </a:rPr>
              <a:t>Vous pourrez parler des principes des graphes computationnels et de la différentiation automatique.</a:t>
            </a:r>
            <a:endParaRPr lang="en-GB" sz="1400" dirty="0">
              <a:solidFill>
                <a:srgbClr val="FF0000"/>
              </a:solidFill>
            </a:endParaRPr>
          </a:p>
        </p:txBody>
      </p:sp>
      <p:sp>
        <p:nvSpPr>
          <p:cNvPr id="7" name="Espace réservé du contenu 6">
            <a:extLst>
              <a:ext uri="{FF2B5EF4-FFF2-40B4-BE49-F238E27FC236}">
                <a16:creationId xmlns:a16="http://schemas.microsoft.com/office/drawing/2014/main" id="{B7FFD351-99CC-43D6-8AD8-97F1E8E38EF0}"/>
              </a:ext>
            </a:extLst>
          </p:cNvPr>
          <p:cNvSpPr>
            <a:spLocks noGrp="1"/>
          </p:cNvSpPr>
          <p:nvPr>
            <p:ph idx="1"/>
          </p:nvPr>
        </p:nvSpPr>
        <p:spPr>
          <a:xfrm>
            <a:off x="838200" y="4021742"/>
            <a:ext cx="10673934" cy="2290046"/>
          </a:xfrm>
        </p:spPr>
        <p:txBody>
          <a:bodyPr>
            <a:normAutofit/>
          </a:bodyPr>
          <a:lstStyle/>
          <a:p>
            <a:r>
              <a:rPr lang="en-GB" dirty="0"/>
              <a:t>On </a:t>
            </a:r>
            <a:r>
              <a:rPr lang="en-GB" dirty="0" err="1"/>
              <a:t>l’entraine</a:t>
            </a:r>
            <a:r>
              <a:rPr lang="en-GB" dirty="0"/>
              <a:t> </a:t>
            </a:r>
            <a:r>
              <a:rPr lang="fr-CH" dirty="0"/>
              <a:t>en regardant la fonction d’erreur globale pour un poids donné, qu’on essaye d’optimiser à chaque itération</a:t>
            </a:r>
          </a:p>
          <a:p>
            <a:r>
              <a:rPr lang="fr-CH" dirty="0"/>
              <a:t>On va utiliser la régression logistique pour savoir si le neurone s’active ou pas</a:t>
            </a:r>
            <a:endParaRPr lang="en-GB" dirty="0"/>
          </a:p>
        </p:txBody>
      </p:sp>
      <p:pic>
        <p:nvPicPr>
          <p:cNvPr id="8" name="Image 7">
            <a:extLst>
              <a:ext uri="{FF2B5EF4-FFF2-40B4-BE49-F238E27FC236}">
                <a16:creationId xmlns:a16="http://schemas.microsoft.com/office/drawing/2014/main" id="{9E16C389-3F4C-4C44-B951-ECBA341769F0}"/>
              </a:ext>
            </a:extLst>
          </p:cNvPr>
          <p:cNvPicPr>
            <a:picLocks noChangeAspect="1"/>
          </p:cNvPicPr>
          <p:nvPr/>
        </p:nvPicPr>
        <p:blipFill>
          <a:blip r:embed="rId3"/>
          <a:stretch>
            <a:fillRect/>
          </a:stretch>
        </p:blipFill>
        <p:spPr>
          <a:xfrm>
            <a:off x="3552405" y="1690688"/>
            <a:ext cx="5087190" cy="1923376"/>
          </a:xfrm>
          <a:prstGeom prst="rect">
            <a:avLst/>
          </a:prstGeom>
        </p:spPr>
      </p:pic>
    </p:spTree>
    <p:extLst>
      <p:ext uri="{BB962C8B-B14F-4D97-AF65-F5344CB8AC3E}">
        <p14:creationId xmlns:p14="http://schemas.microsoft.com/office/powerpoint/2010/main" val="2009642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 fonction logistique? Quelles sont ses propriétés?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Tree>
    <p:extLst>
      <p:ext uri="{BB962C8B-B14F-4D97-AF65-F5344CB8AC3E}">
        <p14:creationId xmlns:p14="http://schemas.microsoft.com/office/powerpoint/2010/main" val="3655876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a:t>
            </a:r>
            <a:r>
              <a:rPr lang="fr-FR" sz="1400" dirty="0">
                <a:solidFill>
                  <a:srgbClr val="FF0000"/>
                </a:solidFill>
                <a:effectLst/>
                <a:latin typeface="Arial" panose="020B0604020202020204" pitchFamily="34" charset="0"/>
              </a:rPr>
              <a:t>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 set des contre-exemples.</a:t>
            </a:r>
            <a:endParaRPr lang="en-GB" sz="1400" dirty="0">
              <a:solidFill>
                <a:srgbClr val="FF0000"/>
              </a:solidFill>
            </a:endParaRPr>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A899289A-0D8D-4730-A1CA-A27905E4616E}"/>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A899289A-0D8D-4730-A1CA-A27905E4616E}"/>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Tree>
    <p:extLst>
      <p:ext uri="{BB962C8B-B14F-4D97-AF65-F5344CB8AC3E}">
        <p14:creationId xmlns:p14="http://schemas.microsoft.com/office/powerpoint/2010/main" val="62114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1439</TotalTime>
  <Words>8317</Words>
  <Application>Microsoft Office PowerPoint</Application>
  <PresentationFormat>Grand écran</PresentationFormat>
  <Paragraphs>901</Paragraphs>
  <Slides>67</Slides>
  <Notes>61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Calibri Light</vt:lpstr>
      <vt:lpstr>Cambria Math</vt:lpstr>
      <vt:lpstr>Wingdings</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1.</vt:lpstr>
      <vt:lpstr>1.</vt:lpstr>
      <vt:lpstr>1.</vt:lpstr>
      <vt:lpstr>1.</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4.</vt:lpstr>
      <vt:lpstr>4.</vt:lpstr>
      <vt:lpstr>4.</vt:lpstr>
      <vt:lpstr>4.</vt:lpstr>
      <vt:lpstr>4.</vt:lpstr>
      <vt:lpstr>4.</vt:lpstr>
      <vt:lpstr>4.</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 Comment les utilise-t-on pour faire de l’inférence?</vt:lpstr>
      <vt:lpstr>7.</vt:lpstr>
      <vt:lpstr>7.</vt:lpstr>
      <vt:lpstr>7.</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vt:lpstr>
      <vt:lpstr>8.</vt:lpstr>
      <vt:lpstr>8.</vt:lpstr>
      <vt:lpstr>8.</vt:lpstr>
      <vt:lpstr>8.</vt:lpstr>
      <vt:lpstr>8.</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10.</vt:lpstr>
      <vt:lpstr>10.</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vt:lpstr>
      <vt:lpstr>11.</vt:lpstr>
      <vt:lpstr>11.</vt:lpstr>
      <vt:lpstr>11.</vt:lpstr>
      <vt:lpstr>11.</vt:lpstr>
      <vt:lpstr>11.</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12.</vt:lpstr>
      <vt:lpstr>12.</vt:lpstr>
      <vt:lpstr>12.</vt:lpstr>
      <vt:lpstr>12.</vt:lpstr>
      <vt:lpstr>12.</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12.</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152</cp:revision>
  <dcterms:created xsi:type="dcterms:W3CDTF">2021-02-01T19:35:42Z</dcterms:created>
  <dcterms:modified xsi:type="dcterms:W3CDTF">2021-02-11T18:35:35Z</dcterms:modified>
</cp:coreProperties>
</file>